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style11.xml" ContentType="application/vnd.ms-office.chartstyle+xml"/>
  <Override PartName="/ppt/charts/colors16.xml" ContentType="application/vnd.ms-office.chartcolorstyl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charts/colors12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charts/style9.xml" ContentType="application/vnd.ms-office.chart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5.xml" ContentType="application/vnd.ms-office.chartstyl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charts/style16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style12.xml" ContentType="application/vnd.ms-office.chartstyl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4.xml" ContentType="application/vnd.openxmlformats-officedocument.drawingml.chart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15.xml" ContentType="application/vnd.openxmlformats-officedocument.drawingml.chart+xml"/>
  <Override PartName="/ppt/notesSlides/notesSlide54.xml" ContentType="application/vnd.openxmlformats-officedocument.presentationml.notesSlide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olors10.xml" ContentType="application/vnd.ms-office.chartcolorstyle+xml"/>
  <Override PartName="/ppt/charts/style7.xml" ContentType="application/vnd.ms-office.chart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charts/colors9.xml" ContentType="application/vnd.ms-office.chartcolor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charts/chart16.xml" ContentType="application/vnd.openxmlformats-officedocument.drawingml.chart+xml"/>
  <Override PartName="/ppt/notesSlides/notesSlide55.xml" ContentType="application/vnd.openxmlformats-officedocument.presentationml.notesSlide+xml"/>
  <Override PartName="/ppt/charts/colors5.xml" ContentType="application/vnd.ms-office.chartcolorstyle+xml"/>
  <Override PartName="/ppt/charts/style10.xml" ContentType="application/vnd.ms-office.chartstyle+xml"/>
  <Override PartName="/ppt/charts/colors15.xml" ContentType="application/vnd.ms-office.chartcolor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olors1.xml" ContentType="application/vnd.ms-office.chartcolor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40.xml" ContentType="application/vnd.openxmlformats-officedocument.presentationml.notesSlide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charts/style4.xml" ContentType="application/vnd.ms-office.chartstyle+xml"/>
  <Override PartName="/ppt/slides/slide29.xml" ContentType="application/vnd.openxmlformats-officedocument.presentationml.slide+xml"/>
  <Override PartName="/ppt/charts/style15.xml" ContentType="application/vnd.ms-office.chartstyl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4" r:id="rId2"/>
    <p:sldMasterId id="2147483693" r:id="rId3"/>
    <p:sldMasterId id="2147483707" r:id="rId4"/>
  </p:sldMasterIdLst>
  <p:notesMasterIdLst>
    <p:notesMasterId r:id="rId66"/>
  </p:notesMasterIdLst>
  <p:handoutMasterIdLst>
    <p:handoutMasterId r:id="rId67"/>
  </p:handoutMasterIdLst>
  <p:sldIdLst>
    <p:sldId id="256" r:id="rId5"/>
    <p:sldId id="264" r:id="rId6"/>
    <p:sldId id="262" r:id="rId7"/>
    <p:sldId id="263" r:id="rId8"/>
    <p:sldId id="266" r:id="rId9"/>
    <p:sldId id="381" r:id="rId10"/>
    <p:sldId id="267" r:id="rId11"/>
    <p:sldId id="365" r:id="rId12"/>
    <p:sldId id="354" r:id="rId13"/>
    <p:sldId id="366" r:id="rId14"/>
    <p:sldId id="355" r:id="rId15"/>
    <p:sldId id="367" r:id="rId16"/>
    <p:sldId id="276" r:id="rId17"/>
    <p:sldId id="361" r:id="rId18"/>
    <p:sldId id="382" r:id="rId19"/>
    <p:sldId id="277" r:id="rId20"/>
    <p:sldId id="362" r:id="rId21"/>
    <p:sldId id="419" r:id="rId22"/>
    <p:sldId id="369" r:id="rId23"/>
    <p:sldId id="356" r:id="rId24"/>
    <p:sldId id="278" r:id="rId25"/>
    <p:sldId id="370" r:id="rId26"/>
    <p:sldId id="281" r:id="rId27"/>
    <p:sldId id="372" r:id="rId28"/>
    <p:sldId id="373" r:id="rId29"/>
    <p:sldId id="380" r:id="rId30"/>
    <p:sldId id="375" r:id="rId31"/>
    <p:sldId id="376" r:id="rId32"/>
    <p:sldId id="378" r:id="rId33"/>
    <p:sldId id="379" r:id="rId34"/>
    <p:sldId id="383" r:id="rId35"/>
    <p:sldId id="384" r:id="rId36"/>
    <p:sldId id="385" r:id="rId37"/>
    <p:sldId id="386" r:id="rId38"/>
    <p:sldId id="387" r:id="rId39"/>
    <p:sldId id="390" r:id="rId40"/>
    <p:sldId id="391" r:id="rId41"/>
    <p:sldId id="392" r:id="rId42"/>
    <p:sldId id="394" r:id="rId43"/>
    <p:sldId id="395" r:id="rId44"/>
    <p:sldId id="396" r:id="rId45"/>
    <p:sldId id="397" r:id="rId46"/>
    <p:sldId id="398" r:id="rId47"/>
    <p:sldId id="399" r:id="rId48"/>
    <p:sldId id="400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8" r:id="rId60"/>
    <p:sldId id="417" r:id="rId61"/>
    <p:sldId id="416" r:id="rId62"/>
    <p:sldId id="414" r:id="rId63"/>
    <p:sldId id="415" r:id="rId64"/>
    <p:sldId id="413" r:id="rId65"/>
  </p:sldIdLst>
  <p:sldSz cx="12192000" cy="6858000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FFC000"/>
    <a:srgbClr val="00B050"/>
    <a:srgbClr val="92D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464" autoAdjust="0"/>
  </p:normalViewPr>
  <p:slideViewPr>
    <p:cSldViewPr>
      <p:cViewPr varScale="1">
        <p:scale>
          <a:sx n="65" d="100"/>
          <a:sy n="65" d="100"/>
        </p:scale>
        <p:origin x="-954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892"/>
    </p:cViewPr>
  </p:sorterViewPr>
  <p:notesViewPr>
    <p:cSldViewPr>
      <p:cViewPr varScale="1">
        <p:scale>
          <a:sx n="88" d="100"/>
          <a:sy n="88" d="100"/>
        </p:scale>
        <p:origin x="2676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192.168.1.5\publico2\Projetos\013\2015\0815\Satisfa&#231;&#227;o%20Central%20Relacionamento\CATI\Apresenta&#231;&#227;o\Coment&#225;rio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\\192.168.1.5\publico2\Projetos\013\2015\0815\Satisfa&#231;&#227;o%20Central%20Relacionamento\CATI\Apresenta&#231;&#227;o\013_0815_gr&#225;ficos_v1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\\192.168.1.5\publico2\Projetos\013\2015\0815\Satisfa&#231;&#227;o%20Central%20Relacionamento\CATI\Apresenta&#231;&#227;o\013_0815_gr&#225;ficos_v1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\\192.168.1.5\publico2\Projetos\013\2015\0815\Satisfa&#231;&#227;o%20Central%20Relacionamento\CATI\Apresenta&#231;&#227;o\Coment&#225;rio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\\192.168.1.5\publico2\Projetos\013\2015\0815\Satisfa&#231;&#227;o%20Central%20Relacionamento\CATI\Apresenta&#231;&#227;o\Coment&#225;rio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\\192.168.1.5\publico2\Projetos\013\2015\0815\Satisfa&#231;&#227;o%20Central%20Relacionamento\CATI\Apresenta&#231;&#227;o\013_0815_gr&#225;ficos_v1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\\192.168.1.5\publico2\Projetos\013\2015\0815\Satisfa&#231;&#227;o%20Central%20Relacionamento\CATI\Apresenta&#231;&#227;o\013_0815_gr&#225;ficos_v1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\\192.168.1.5\publico2\Projetos\013\2015\0815\Satisfa&#231;&#227;o%20Central%20Relacionamento\CATI\Apresenta&#231;&#227;o\013_0815_gr&#225;ficos_v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192.168.1.5\publico2\Projetos\013\2015\0815\Satisfa&#231;&#227;o%20Central%20Relacionamento\CATI\Apresenta&#231;&#227;o\Coment&#225;rio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192.168.1.5\publico2\Projetos\013\2015\0815\Satisfa&#231;&#227;o%20Central%20Relacionamento\CATI\Apresenta&#231;&#227;o\Coment&#225;rio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192.168.1.5\publico2\Projetos\013\2015\0815\Satisfa&#231;&#227;o%20Central%20Relacionamento\CATI\Apresenta&#231;&#227;o\013_0815_gr&#225;ficos_v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192.168.1.5\publico2\Projetos\013\2015\0815\Satisfa&#231;&#227;o%20Central%20Relacionamento\CATI\Apresenta&#231;&#227;o\013_0815_gr&#225;ficos_v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\\192.168.1.5\publico2\Projetos\013\2015\0815\Satisfa&#231;&#227;o%20Central%20Relacionamento\CATI\Apresenta&#231;&#227;o\013_0815_gr&#225;ficos_v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\\192.168.1.5\publico2\Projetos\013\2015\0815\Satisfa&#231;&#227;o%20Central%20Relacionamento\CATI\Apresenta&#231;&#227;o\013_0815_gr&#225;ficos_v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\\192.168.1.5\publico2\Projetos\013\2015\0815\Satisfa&#231;&#227;o%20Central%20Relacionamento\CATI\Apresenta&#231;&#227;o\013_0815_gr&#225;ficos_v1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\\192.168.1.5\publico2\Projetos\013\2015\0815\Satisfa&#231;&#227;o%20Central%20Relacionamento\CATI\Apresenta&#231;&#227;o\Coment&#225;ri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'[Comentários.xlsx]P2'!$B$96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'[Comentários.xlsx]P2'!$A$97:$A$121</c:f>
              <c:strCache>
                <c:ptCount val="25"/>
                <c:pt idx="0">
                  <c:v>PA</c:v>
                </c:pt>
                <c:pt idx="1">
                  <c:v>MG</c:v>
                </c:pt>
                <c:pt idx="2">
                  <c:v>AP</c:v>
                </c:pt>
                <c:pt idx="3">
                  <c:v>DF</c:v>
                </c:pt>
                <c:pt idx="4">
                  <c:v>RO</c:v>
                </c:pt>
                <c:pt idx="5">
                  <c:v>MA</c:v>
                </c:pt>
                <c:pt idx="6">
                  <c:v>BA</c:v>
                </c:pt>
                <c:pt idx="7">
                  <c:v>RR</c:v>
                </c:pt>
                <c:pt idx="8">
                  <c:v>PI</c:v>
                </c:pt>
                <c:pt idx="9">
                  <c:v>RJ</c:v>
                </c:pt>
                <c:pt idx="10">
                  <c:v>AL</c:v>
                </c:pt>
                <c:pt idx="11">
                  <c:v>ES</c:v>
                </c:pt>
                <c:pt idx="12">
                  <c:v>MS</c:v>
                </c:pt>
                <c:pt idx="13">
                  <c:v>RS</c:v>
                </c:pt>
                <c:pt idx="14">
                  <c:v>AM</c:v>
                </c:pt>
                <c:pt idx="15">
                  <c:v>SE</c:v>
                </c:pt>
                <c:pt idx="16">
                  <c:v>PR</c:v>
                </c:pt>
                <c:pt idx="17">
                  <c:v>PB</c:v>
                </c:pt>
                <c:pt idx="18">
                  <c:v>CE</c:v>
                </c:pt>
                <c:pt idx="19">
                  <c:v>GO</c:v>
                </c:pt>
                <c:pt idx="20">
                  <c:v>TO</c:v>
                </c:pt>
                <c:pt idx="21">
                  <c:v>PE</c:v>
                </c:pt>
                <c:pt idx="22">
                  <c:v>SP</c:v>
                </c:pt>
                <c:pt idx="23">
                  <c:v>SC</c:v>
                </c:pt>
                <c:pt idx="24">
                  <c:v>AC</c:v>
                </c:pt>
              </c:strCache>
            </c:strRef>
          </c:cat>
          <c:val>
            <c:numRef>
              <c:f>'[Comentários.xlsx]P2'!$B$97:$B$121</c:f>
              <c:numCache>
                <c:formatCode>0%</c:formatCode>
                <c:ptCount val="25"/>
                <c:pt idx="0">
                  <c:v>0.1206140350877197</c:v>
                </c:pt>
                <c:pt idx="1">
                  <c:v>0.10430839002267538</c:v>
                </c:pt>
                <c:pt idx="2">
                  <c:v>8.4057971014493166E-2</c:v>
                </c:pt>
                <c:pt idx="3">
                  <c:v>8.1836327345308865E-2</c:v>
                </c:pt>
                <c:pt idx="4">
                  <c:v>8.0745341614907026E-2</c:v>
                </c:pt>
                <c:pt idx="5">
                  <c:v>7.7294685990338188E-2</c:v>
                </c:pt>
                <c:pt idx="6">
                  <c:v>7.6586433260393952E-2</c:v>
                </c:pt>
                <c:pt idx="7">
                  <c:v>7.382550335570448E-2</c:v>
                </c:pt>
                <c:pt idx="8">
                  <c:v>6.8877551020408323E-2</c:v>
                </c:pt>
                <c:pt idx="9">
                  <c:v>6.8235294117646852E-2</c:v>
                </c:pt>
                <c:pt idx="10">
                  <c:v>6.6137566137565829E-2</c:v>
                </c:pt>
                <c:pt idx="11">
                  <c:v>6.2499999999999598E-2</c:v>
                </c:pt>
                <c:pt idx="12">
                  <c:v>6.0402684563758476E-2</c:v>
                </c:pt>
                <c:pt idx="13">
                  <c:v>6.0267857142857519E-2</c:v>
                </c:pt>
                <c:pt idx="14">
                  <c:v>5.9340659340659366E-2</c:v>
                </c:pt>
                <c:pt idx="15">
                  <c:v>5.8419243986254588E-2</c:v>
                </c:pt>
                <c:pt idx="16">
                  <c:v>5.7788944723618382E-2</c:v>
                </c:pt>
                <c:pt idx="17">
                  <c:v>5.309734513274348E-2</c:v>
                </c:pt>
                <c:pt idx="18">
                  <c:v>4.9891540130152158E-2</c:v>
                </c:pt>
                <c:pt idx="19">
                  <c:v>4.8837209302325497E-2</c:v>
                </c:pt>
                <c:pt idx="20">
                  <c:v>4.6563192904656277E-2</c:v>
                </c:pt>
                <c:pt idx="21">
                  <c:v>4.6460176991150612E-2</c:v>
                </c:pt>
                <c:pt idx="22">
                  <c:v>4.6153846153845615E-2</c:v>
                </c:pt>
                <c:pt idx="23">
                  <c:v>3.4764826175868804E-2</c:v>
                </c:pt>
                <c:pt idx="24">
                  <c:v>2.0000000000000004E-2</c:v>
                </c:pt>
              </c:numCache>
            </c:numRef>
          </c:val>
        </c:ser>
        <c:ser>
          <c:idx val="1"/>
          <c:order val="1"/>
          <c:tx>
            <c:strRef>
              <c:f>'[Comentários.xlsx]P2'!$C$96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2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'[Comentários.xlsx]P2'!$A$97:$A$121</c:f>
              <c:strCache>
                <c:ptCount val="25"/>
                <c:pt idx="0">
                  <c:v>PA</c:v>
                </c:pt>
                <c:pt idx="1">
                  <c:v>MG</c:v>
                </c:pt>
                <c:pt idx="2">
                  <c:v>AP</c:v>
                </c:pt>
                <c:pt idx="3">
                  <c:v>DF</c:v>
                </c:pt>
                <c:pt idx="4">
                  <c:v>RO</c:v>
                </c:pt>
                <c:pt idx="5">
                  <c:v>MA</c:v>
                </c:pt>
                <c:pt idx="6">
                  <c:v>BA</c:v>
                </c:pt>
                <c:pt idx="7">
                  <c:v>RR</c:v>
                </c:pt>
                <c:pt idx="8">
                  <c:v>PI</c:v>
                </c:pt>
                <c:pt idx="9">
                  <c:v>RJ</c:v>
                </c:pt>
                <c:pt idx="10">
                  <c:v>AL</c:v>
                </c:pt>
                <c:pt idx="11">
                  <c:v>ES</c:v>
                </c:pt>
                <c:pt idx="12">
                  <c:v>MS</c:v>
                </c:pt>
                <c:pt idx="13">
                  <c:v>RS</c:v>
                </c:pt>
                <c:pt idx="14">
                  <c:v>AM</c:v>
                </c:pt>
                <c:pt idx="15">
                  <c:v>SE</c:v>
                </c:pt>
                <c:pt idx="16">
                  <c:v>PR</c:v>
                </c:pt>
                <c:pt idx="17">
                  <c:v>PB</c:v>
                </c:pt>
                <c:pt idx="18">
                  <c:v>CE</c:v>
                </c:pt>
                <c:pt idx="19">
                  <c:v>GO</c:v>
                </c:pt>
                <c:pt idx="20">
                  <c:v>TO</c:v>
                </c:pt>
                <c:pt idx="21">
                  <c:v>PE</c:v>
                </c:pt>
                <c:pt idx="22">
                  <c:v>SP</c:v>
                </c:pt>
                <c:pt idx="23">
                  <c:v>SC</c:v>
                </c:pt>
                <c:pt idx="24">
                  <c:v>AC</c:v>
                </c:pt>
              </c:strCache>
            </c:strRef>
          </c:cat>
          <c:val>
            <c:numRef>
              <c:f>'[Comentários.xlsx]P2'!$C$97:$C$121</c:f>
              <c:numCache>
                <c:formatCode>0%</c:formatCode>
                <c:ptCount val="25"/>
                <c:pt idx="0">
                  <c:v>0.85745614035088169</c:v>
                </c:pt>
                <c:pt idx="1">
                  <c:v>0.86167800453514498</c:v>
                </c:pt>
                <c:pt idx="2">
                  <c:v>0.90144927536231889</c:v>
                </c:pt>
                <c:pt idx="3">
                  <c:v>0.89620758483033769</c:v>
                </c:pt>
                <c:pt idx="4">
                  <c:v>0.90683229813664656</c:v>
                </c:pt>
                <c:pt idx="5">
                  <c:v>0.92270531400966194</c:v>
                </c:pt>
                <c:pt idx="6">
                  <c:v>0.9015317286652057</c:v>
                </c:pt>
                <c:pt idx="7">
                  <c:v>0.90604026845637575</c:v>
                </c:pt>
                <c:pt idx="8">
                  <c:v>0.91581632653061451</c:v>
                </c:pt>
                <c:pt idx="9">
                  <c:v>0.9035294117647058</c:v>
                </c:pt>
                <c:pt idx="10">
                  <c:v>0.92063492063492169</c:v>
                </c:pt>
                <c:pt idx="11">
                  <c:v>0.91294642857142849</c:v>
                </c:pt>
                <c:pt idx="12">
                  <c:v>0.92170022371364491</c:v>
                </c:pt>
                <c:pt idx="13">
                  <c:v>0.91964285714285787</c:v>
                </c:pt>
                <c:pt idx="14">
                  <c:v>0.91868131868131864</c:v>
                </c:pt>
                <c:pt idx="15">
                  <c:v>0.92783505154639201</c:v>
                </c:pt>
                <c:pt idx="16">
                  <c:v>0.92211055276382048</c:v>
                </c:pt>
                <c:pt idx="17">
                  <c:v>0.93584070796460361</c:v>
                </c:pt>
                <c:pt idx="18">
                  <c:v>0.92624728850325555</c:v>
                </c:pt>
                <c:pt idx="19">
                  <c:v>0.93255813953488387</c:v>
                </c:pt>
                <c:pt idx="20">
                  <c:v>0.93126385809312651</c:v>
                </c:pt>
                <c:pt idx="21">
                  <c:v>0.94026548672566368</c:v>
                </c:pt>
                <c:pt idx="22">
                  <c:v>0.94423076923076821</c:v>
                </c:pt>
                <c:pt idx="23">
                  <c:v>0.94683026584867058</c:v>
                </c:pt>
                <c:pt idx="24">
                  <c:v>0.96000000000000008</c:v>
                </c:pt>
              </c:numCache>
            </c:numRef>
          </c:val>
        </c:ser>
        <c:ser>
          <c:idx val="2"/>
          <c:order val="2"/>
          <c:tx>
            <c:strRef>
              <c:f>'[Comentários.xlsx]P2'!$D$96</c:f>
              <c:strCache>
                <c:ptCount val="1"/>
                <c:pt idx="0">
                  <c:v>às vezes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2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'[Comentários.xlsx]P2'!$A$97:$A$121</c:f>
              <c:strCache>
                <c:ptCount val="25"/>
                <c:pt idx="0">
                  <c:v>PA</c:v>
                </c:pt>
                <c:pt idx="1">
                  <c:v>MG</c:v>
                </c:pt>
                <c:pt idx="2">
                  <c:v>AP</c:v>
                </c:pt>
                <c:pt idx="3">
                  <c:v>DF</c:v>
                </c:pt>
                <c:pt idx="4">
                  <c:v>RO</c:v>
                </c:pt>
                <c:pt idx="5">
                  <c:v>MA</c:v>
                </c:pt>
                <c:pt idx="6">
                  <c:v>BA</c:v>
                </c:pt>
                <c:pt idx="7">
                  <c:v>RR</c:v>
                </c:pt>
                <c:pt idx="8">
                  <c:v>PI</c:v>
                </c:pt>
                <c:pt idx="9">
                  <c:v>RJ</c:v>
                </c:pt>
                <c:pt idx="10">
                  <c:v>AL</c:v>
                </c:pt>
                <c:pt idx="11">
                  <c:v>ES</c:v>
                </c:pt>
                <c:pt idx="12">
                  <c:v>MS</c:v>
                </c:pt>
                <c:pt idx="13">
                  <c:v>RS</c:v>
                </c:pt>
                <c:pt idx="14">
                  <c:v>AM</c:v>
                </c:pt>
                <c:pt idx="15">
                  <c:v>SE</c:v>
                </c:pt>
                <c:pt idx="16">
                  <c:v>PR</c:v>
                </c:pt>
                <c:pt idx="17">
                  <c:v>PB</c:v>
                </c:pt>
                <c:pt idx="18">
                  <c:v>CE</c:v>
                </c:pt>
                <c:pt idx="19">
                  <c:v>GO</c:v>
                </c:pt>
                <c:pt idx="20">
                  <c:v>TO</c:v>
                </c:pt>
                <c:pt idx="21">
                  <c:v>PE</c:v>
                </c:pt>
                <c:pt idx="22">
                  <c:v>SP</c:v>
                </c:pt>
                <c:pt idx="23">
                  <c:v>SC</c:v>
                </c:pt>
                <c:pt idx="24">
                  <c:v>AC</c:v>
                </c:pt>
              </c:strCache>
            </c:strRef>
          </c:cat>
          <c:val>
            <c:numRef>
              <c:f>'[Comentários.xlsx]P2'!$D$97:$D$121</c:f>
              <c:numCache>
                <c:formatCode>0%</c:formatCode>
                <c:ptCount val="25"/>
                <c:pt idx="0">
                  <c:v>2.1929824561403594E-2</c:v>
                </c:pt>
                <c:pt idx="1">
                  <c:v>3.4013605442176791E-2</c:v>
                </c:pt>
                <c:pt idx="2">
                  <c:v>1.449275362318846E-2</c:v>
                </c:pt>
                <c:pt idx="3">
                  <c:v>2.1956087824351152E-2</c:v>
                </c:pt>
                <c:pt idx="4">
                  <c:v>1.2422360248447242E-2</c:v>
                </c:pt>
                <c:pt idx="5">
                  <c:v>0</c:v>
                </c:pt>
                <c:pt idx="6">
                  <c:v>2.1881838074398256E-2</c:v>
                </c:pt>
                <c:pt idx="7">
                  <c:v>2.013422818791941E-2</c:v>
                </c:pt>
                <c:pt idx="8">
                  <c:v>1.5306122448979623E-2</c:v>
                </c:pt>
                <c:pt idx="9">
                  <c:v>2.8235294117646959E-2</c:v>
                </c:pt>
                <c:pt idx="10">
                  <c:v>1.3227513227513176E-2</c:v>
                </c:pt>
                <c:pt idx="11">
                  <c:v>2.4553571428571265E-2</c:v>
                </c:pt>
                <c:pt idx="12">
                  <c:v>1.7897091722595109E-2</c:v>
                </c:pt>
                <c:pt idx="13">
                  <c:v>2.0089285714285848E-2</c:v>
                </c:pt>
                <c:pt idx="14">
                  <c:v>2.1978021978021983E-2</c:v>
                </c:pt>
                <c:pt idx="15">
                  <c:v>1.3745704467354023E-2</c:v>
                </c:pt>
                <c:pt idx="16">
                  <c:v>2.0100502512562908E-2</c:v>
                </c:pt>
                <c:pt idx="17">
                  <c:v>1.1061946902654883E-2</c:v>
                </c:pt>
                <c:pt idx="18">
                  <c:v>2.3861171366594495E-2</c:v>
                </c:pt>
                <c:pt idx="19">
                  <c:v>1.860465116279067E-2</c:v>
                </c:pt>
                <c:pt idx="20">
                  <c:v>2.2172949002217262E-2</c:v>
                </c:pt>
                <c:pt idx="21">
                  <c:v>1.3274336283185889E-2</c:v>
                </c:pt>
                <c:pt idx="22">
                  <c:v>9.6153846153845049E-3</c:v>
                </c:pt>
                <c:pt idx="23">
                  <c:v>1.8404907975459951E-2</c:v>
                </c:pt>
                <c:pt idx="24">
                  <c:v>2.0000000000000004E-2</c:v>
                </c:pt>
              </c:numCache>
            </c:numRef>
          </c:val>
        </c:ser>
        <c:dLbls/>
        <c:gapWidth val="20"/>
        <c:overlap val="100"/>
        <c:axId val="59837056"/>
        <c:axId val="60035840"/>
      </c:barChart>
      <c:catAx>
        <c:axId val="59837056"/>
        <c:scaling>
          <c:orientation val="maxMin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60035840"/>
        <c:crosses val="autoZero"/>
        <c:auto val="1"/>
        <c:lblAlgn val="ctr"/>
        <c:lblOffset val="100"/>
      </c:catAx>
      <c:valAx>
        <c:axId val="60035840"/>
        <c:scaling>
          <c:orientation val="minMax"/>
          <c:max val="1"/>
        </c:scaling>
        <c:delete val="1"/>
        <c:axPos val="r"/>
        <c:numFmt formatCode="0%" sourceLinked="1"/>
        <c:majorTickMark val="none"/>
        <c:tickLblPos val="none"/>
        <c:crossAx val="5983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2.3170089520800422E-2"/>
          <c:y val="0.37442184310294563"/>
          <c:w val="0.95365982095839941"/>
          <c:h val="0.43113371245261006"/>
        </c:manualLayout>
      </c:layout>
      <c:barChart>
        <c:barDir val="col"/>
        <c:grouping val="clustered"/>
        <c:ser>
          <c:idx val="0"/>
          <c:order val="0"/>
          <c:tx>
            <c:strRef>
              <c:f>'[013_0815_gráficos_v1.xlsx]P3.1'!$C$81</c:f>
              <c:strCache>
                <c:ptCount val="1"/>
                <c:pt idx="0">
                  <c:v>até 24 anos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16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'[013_0815_gráficos_v1.xlsx]P3.1'!$D$81</c:f>
              <c:numCache>
                <c:formatCode>h:mm:ss</c:formatCode>
                <c:ptCount val="1"/>
                <c:pt idx="0">
                  <c:v>3.101851851851853E-3</c:v>
                </c:pt>
              </c:numCache>
            </c:numRef>
          </c:val>
        </c:ser>
        <c:ser>
          <c:idx val="1"/>
          <c:order val="1"/>
          <c:tx>
            <c:strRef>
              <c:f>'[013_0815_gráficos_v1.xlsx]P3.1'!$C$82</c:f>
              <c:strCache>
                <c:ptCount val="1"/>
                <c:pt idx="0">
                  <c:v>25 a 34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6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'[013_0815_gráficos_v1.xlsx]P3.1'!$D$82</c:f>
              <c:numCache>
                <c:formatCode>h:mm:ss</c:formatCode>
                <c:ptCount val="1"/>
                <c:pt idx="0">
                  <c:v>2.9166666666666668E-3</c:v>
                </c:pt>
              </c:numCache>
            </c:numRef>
          </c:val>
        </c:ser>
        <c:ser>
          <c:idx val="2"/>
          <c:order val="2"/>
          <c:tx>
            <c:strRef>
              <c:f>'[013_0815_gráficos_v1.xlsx]P3.1'!$C$83</c:f>
              <c:strCache>
                <c:ptCount val="1"/>
                <c:pt idx="0">
                  <c:v>35 a 44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6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'[013_0815_gráficos_v1.xlsx]P3.1'!$D$83</c:f>
              <c:numCache>
                <c:formatCode>h:mm:ss</c:formatCode>
                <c:ptCount val="1"/>
                <c:pt idx="0">
                  <c:v>2.3032407407407411E-3</c:v>
                </c:pt>
              </c:numCache>
            </c:numRef>
          </c:val>
        </c:ser>
        <c:ser>
          <c:idx val="3"/>
          <c:order val="3"/>
          <c:tx>
            <c:strRef>
              <c:f>'[013_0815_gráficos_v1.xlsx]P3.1'!$C$84</c:f>
              <c:strCache>
                <c:ptCount val="1"/>
                <c:pt idx="0">
                  <c:v>45 a 54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6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'[013_0815_gráficos_v1.xlsx]P3.1'!$D$84</c:f>
              <c:numCache>
                <c:formatCode>h:mm:ss</c:formatCode>
                <c:ptCount val="1"/>
                <c:pt idx="0">
                  <c:v>2.2800925925925944E-3</c:v>
                </c:pt>
              </c:numCache>
            </c:numRef>
          </c:val>
        </c:ser>
        <c:ser>
          <c:idx val="4"/>
          <c:order val="4"/>
          <c:tx>
            <c:strRef>
              <c:f>'[013_0815_gráficos_v1.xlsx]P3.1'!$C$85</c:f>
              <c:strCache>
                <c:ptCount val="1"/>
                <c:pt idx="0">
                  <c:v>55 a 64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6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'[013_0815_gráficos_v1.xlsx]P3.1'!$D$85</c:f>
              <c:numCache>
                <c:formatCode>h:mm:ss</c:formatCode>
                <c:ptCount val="1"/>
                <c:pt idx="0">
                  <c:v>2.3726851851851843E-3</c:v>
                </c:pt>
              </c:numCache>
            </c:numRef>
          </c:val>
        </c:ser>
        <c:ser>
          <c:idx val="5"/>
          <c:order val="5"/>
          <c:tx>
            <c:strRef>
              <c:f>'[013_0815_gráficos_v1.xlsx]P3.1'!$C$86</c:f>
              <c:strCache>
                <c:ptCount val="1"/>
                <c:pt idx="0">
                  <c:v>65 anos ou mais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6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'[013_0815_gráficos_v1.xlsx]P3.1'!$D$86</c:f>
              <c:numCache>
                <c:formatCode>h:mm:ss</c:formatCode>
                <c:ptCount val="1"/>
                <c:pt idx="0">
                  <c:v>2.8240740740740743E-3</c:v>
                </c:pt>
              </c:numCache>
            </c:numRef>
          </c:val>
        </c:ser>
        <c:dLbls>
          <c:showVal val="1"/>
        </c:dLbls>
        <c:gapWidth val="444"/>
        <c:overlap val="-90"/>
        <c:axId val="79699328"/>
        <c:axId val="79713408"/>
      </c:barChart>
      <c:catAx>
        <c:axId val="79699328"/>
        <c:scaling>
          <c:orientation val="minMax"/>
        </c:scaling>
        <c:delete val="1"/>
        <c:axPos val="b"/>
        <c:majorTickMark val="none"/>
        <c:tickLblPos val="none"/>
        <c:crossAx val="79713408"/>
        <c:crosses val="autoZero"/>
        <c:auto val="1"/>
        <c:lblAlgn val="ctr"/>
        <c:lblOffset val="100"/>
      </c:catAx>
      <c:valAx>
        <c:axId val="79713408"/>
        <c:scaling>
          <c:orientation val="minMax"/>
        </c:scaling>
        <c:delete val="1"/>
        <c:axPos val="l"/>
        <c:numFmt formatCode="h:mm:ss" sourceLinked="1"/>
        <c:majorTickMark val="none"/>
        <c:tickLblPos val="none"/>
        <c:crossAx val="7969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289626119010013"/>
          <c:y val="0.81018518518518523"/>
          <c:w val="0.71146222835889594"/>
          <c:h val="0.1712962962962963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12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lang="pt-BR" sz="1200" b="0" i="0" u="none" strike="noStrike" kern="1200" baseline="0">
          <a:solidFill>
            <a:srgbClr val="002060"/>
          </a:solidFill>
          <a:latin typeface="Arial Narrow" panose="020B0606020202030204" pitchFamily="34" charset="0"/>
          <a:ea typeface="+mn-ea"/>
          <a:cs typeface="+mn-cs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1.2406745462237613E-2"/>
          <c:y val="0.28523364168726939"/>
          <c:w val="0.96698555813135423"/>
          <c:h val="0.56076334208223966"/>
        </c:manualLayout>
      </c:layout>
      <c:barChart>
        <c:barDir val="col"/>
        <c:grouping val="clustered"/>
        <c:ser>
          <c:idx val="0"/>
          <c:order val="0"/>
          <c:tx>
            <c:strRef>
              <c:f>'[013_0815_gráficos_v1.xlsx]P3.1'!$J$104</c:f>
              <c:strCache>
                <c:ptCount val="1"/>
                <c:pt idx="0">
                  <c:v>fund. incomp.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'[013_0815_gráficos_v1.xlsx]P3.1'!$K$104</c:f>
              <c:numCache>
                <c:formatCode>h:mm:ss</c:formatCode>
                <c:ptCount val="1"/>
                <c:pt idx="0">
                  <c:v>3.2175925925925939E-3</c:v>
                </c:pt>
              </c:numCache>
            </c:numRef>
          </c:val>
        </c:ser>
        <c:ser>
          <c:idx val="1"/>
          <c:order val="1"/>
          <c:tx>
            <c:strRef>
              <c:f>'[013_0815_gráficos_v1.xlsx]P3.1'!$J$105</c:f>
              <c:strCache>
                <c:ptCount val="1"/>
                <c:pt idx="0">
                  <c:v>fund. comp.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'[013_0815_gráficos_v1.xlsx]P3.1'!$K$105</c:f>
              <c:numCache>
                <c:formatCode>h:mm:ss</c:formatCode>
                <c:ptCount val="1"/>
                <c:pt idx="0">
                  <c:v>3.101851851851853E-3</c:v>
                </c:pt>
              </c:numCache>
            </c:numRef>
          </c:val>
        </c:ser>
        <c:ser>
          <c:idx val="2"/>
          <c:order val="2"/>
          <c:tx>
            <c:strRef>
              <c:f>'[013_0815_gráficos_v1.xlsx]P3.1'!$J$106</c:f>
              <c:strCache>
                <c:ptCount val="1"/>
                <c:pt idx="0">
                  <c:v>médio incomp.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'[013_0815_gráficos_v1.xlsx]P3.1'!$K$106</c:f>
              <c:numCache>
                <c:formatCode>h:mm:ss</c:formatCode>
                <c:ptCount val="1"/>
                <c:pt idx="0">
                  <c:v>3.0208333333333341E-3</c:v>
                </c:pt>
              </c:numCache>
            </c:numRef>
          </c:val>
        </c:ser>
        <c:ser>
          <c:idx val="3"/>
          <c:order val="3"/>
          <c:tx>
            <c:strRef>
              <c:f>'[013_0815_gráficos_v1.xlsx]P3.1'!$J$107</c:f>
              <c:strCache>
                <c:ptCount val="1"/>
                <c:pt idx="0">
                  <c:v>médio comp.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'[013_0815_gráficos_v1.xlsx]P3.1'!$K$107</c:f>
              <c:numCache>
                <c:formatCode>h:mm:ss</c:formatCode>
                <c:ptCount val="1"/>
                <c:pt idx="0">
                  <c:v>2.9745370370370386E-3</c:v>
                </c:pt>
              </c:numCache>
            </c:numRef>
          </c:val>
        </c:ser>
        <c:ser>
          <c:idx val="4"/>
          <c:order val="4"/>
          <c:tx>
            <c:strRef>
              <c:f>'[013_0815_gráficos_v1.xlsx]P3.1'!$J$108</c:f>
              <c:strCache>
                <c:ptCount val="1"/>
                <c:pt idx="0">
                  <c:v>sup. incomp.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'[013_0815_gráficos_v1.xlsx]P3.1'!$K$108</c:f>
              <c:numCache>
                <c:formatCode>h:mm:ss</c:formatCode>
                <c:ptCount val="1"/>
                <c:pt idx="0">
                  <c:v>2.233796296296298E-3</c:v>
                </c:pt>
              </c:numCache>
            </c:numRef>
          </c:val>
        </c:ser>
        <c:ser>
          <c:idx val="5"/>
          <c:order val="5"/>
          <c:tx>
            <c:strRef>
              <c:f>'[013_0815_gráficos_v1.xlsx]P3.1'!$J$109</c:f>
              <c:strCache>
                <c:ptCount val="1"/>
                <c:pt idx="0">
                  <c:v>sup. comp.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'[013_0815_gráficos_v1.xlsx]P3.1'!$K$109</c:f>
              <c:numCache>
                <c:formatCode>h:mm:ss</c:formatCode>
                <c:ptCount val="1"/>
                <c:pt idx="0">
                  <c:v>2.0023148148148153E-3</c:v>
                </c:pt>
              </c:numCache>
            </c:numRef>
          </c:val>
        </c:ser>
        <c:ser>
          <c:idx val="6"/>
          <c:order val="6"/>
          <c:tx>
            <c:strRef>
              <c:f>'[013_0815_gráficos_v1.xlsx]P3.1'!$J$110</c:f>
              <c:strCache>
                <c:ptCount val="1"/>
                <c:pt idx="0">
                  <c:v>pós-graduação incomp.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'[013_0815_gráficos_v1.xlsx]P3.1'!$K$110</c:f>
              <c:numCache>
                <c:formatCode>h:mm:ss</c:formatCode>
                <c:ptCount val="1"/>
                <c:pt idx="0">
                  <c:v>1.8171296296296299E-3</c:v>
                </c:pt>
              </c:numCache>
            </c:numRef>
          </c:val>
        </c:ser>
        <c:ser>
          <c:idx val="7"/>
          <c:order val="7"/>
          <c:tx>
            <c:strRef>
              <c:f>'[013_0815_gráficos_v1.xlsx]P3.1'!$J$111</c:f>
              <c:strCache>
                <c:ptCount val="1"/>
                <c:pt idx="0">
                  <c:v>pós-graduação comp.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'[013_0815_gráficos_v1.xlsx]P3.1'!$K$111</c:f>
              <c:numCache>
                <c:formatCode>h:mm:ss</c:formatCode>
                <c:ptCount val="1"/>
                <c:pt idx="0">
                  <c:v>1.9560185185185193E-3</c:v>
                </c:pt>
              </c:numCache>
            </c:numRef>
          </c:val>
        </c:ser>
        <c:dLbls>
          <c:showVal val="1"/>
        </c:dLbls>
        <c:gapWidth val="444"/>
        <c:overlap val="-90"/>
        <c:axId val="81120640"/>
        <c:axId val="81028224"/>
      </c:barChart>
      <c:catAx>
        <c:axId val="81120640"/>
        <c:scaling>
          <c:orientation val="minMax"/>
        </c:scaling>
        <c:delete val="1"/>
        <c:axPos val="b"/>
        <c:majorTickMark val="none"/>
        <c:tickLblPos val="none"/>
        <c:crossAx val="81028224"/>
        <c:crosses val="autoZero"/>
        <c:auto val="1"/>
        <c:lblAlgn val="ctr"/>
        <c:lblOffset val="100"/>
      </c:catAx>
      <c:valAx>
        <c:axId val="81028224"/>
        <c:scaling>
          <c:orientation val="minMax"/>
        </c:scaling>
        <c:delete val="1"/>
        <c:axPos val="l"/>
        <c:numFmt formatCode="h:mm:ss" sourceLinked="1"/>
        <c:majorTickMark val="none"/>
        <c:tickLblPos val="none"/>
        <c:crossAx val="8112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7994730687112781E-2"/>
          <c:y val="0.86111111111111127"/>
          <c:w val="0.89999998923763613"/>
          <c:h val="6.763701747436308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12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1.4129736673089274E-2"/>
          <c:y val="0.21165147159663936"/>
          <c:w val="0.97174052665382182"/>
          <c:h val="0.62418124588863821"/>
        </c:manualLayout>
      </c:layout>
      <c:barChart>
        <c:barDir val="col"/>
        <c:grouping val="clustered"/>
        <c:ser>
          <c:idx val="0"/>
          <c:order val="0"/>
          <c:tx>
            <c:strRef>
              <c:f>'[Comentários.xlsx]P3.1'!$H$36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'[Comentários.xlsx]P3.1'!$I$36</c:f>
              <c:numCache>
                <c:formatCode>h:mm:ss</c:formatCode>
                <c:ptCount val="1"/>
                <c:pt idx="0">
                  <c:v>2.1296296296296298E-3</c:v>
                </c:pt>
              </c:numCache>
            </c:numRef>
          </c:val>
        </c:ser>
        <c:ser>
          <c:idx val="1"/>
          <c:order val="1"/>
          <c:tx>
            <c:strRef>
              <c:f>'[Comentários.xlsx]P3.1'!$H$37</c:f>
              <c:strCache>
                <c:ptCount val="1"/>
                <c:pt idx="0">
                  <c:v>DF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'[Comentários.xlsx]P3.1'!$I$37</c:f>
              <c:numCache>
                <c:formatCode>h:mm:ss</c:formatCode>
                <c:ptCount val="1"/>
                <c:pt idx="0">
                  <c:v>2.1875000000000002E-3</c:v>
                </c:pt>
              </c:numCache>
            </c:numRef>
          </c:val>
        </c:ser>
        <c:ser>
          <c:idx val="2"/>
          <c:order val="2"/>
          <c:tx>
            <c:strRef>
              <c:f>'[Comentários.xlsx]P3.1'!$H$38</c:f>
              <c:strCache>
                <c:ptCount val="1"/>
                <c:pt idx="0">
                  <c:v>SC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'[Comentários.xlsx]P3.1'!$I$38</c:f>
              <c:numCache>
                <c:formatCode>h:mm:ss</c:formatCode>
                <c:ptCount val="1"/>
                <c:pt idx="0">
                  <c:v>2.1875000000000002E-3</c:v>
                </c:pt>
              </c:numCache>
            </c:numRef>
          </c:val>
        </c:ser>
        <c:ser>
          <c:idx val="3"/>
          <c:order val="3"/>
          <c:tx>
            <c:strRef>
              <c:f>'[Comentários.xlsx]P3.1'!$H$39</c:f>
              <c:strCache>
                <c:ptCount val="1"/>
                <c:pt idx="0">
                  <c:v>PE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'[Comentários.xlsx]P3.1'!$I$39</c:f>
              <c:numCache>
                <c:formatCode>h:mm:ss</c:formatCode>
                <c:ptCount val="1"/>
                <c:pt idx="0">
                  <c:v>2.2106481481481478E-3</c:v>
                </c:pt>
              </c:numCache>
            </c:numRef>
          </c:val>
        </c:ser>
        <c:ser>
          <c:idx val="4"/>
          <c:order val="4"/>
          <c:tx>
            <c:strRef>
              <c:f>'[Comentários.xlsx]P3.1'!$H$40</c:f>
              <c:strCache>
                <c:ptCount val="1"/>
                <c:pt idx="0">
                  <c:v>PB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'[Comentários.xlsx]P3.1'!$I$40</c:f>
              <c:numCache>
                <c:formatCode>h:mm:ss</c:formatCode>
                <c:ptCount val="1"/>
                <c:pt idx="0">
                  <c:v>2.2569444444444451E-3</c:v>
                </c:pt>
              </c:numCache>
            </c:numRef>
          </c:val>
        </c:ser>
        <c:ser>
          <c:idx val="5"/>
          <c:order val="5"/>
          <c:tx>
            <c:strRef>
              <c:f>'[Comentários.xlsx]P3.1'!$H$41</c:f>
              <c:strCache>
                <c:ptCount val="1"/>
                <c:pt idx="0">
                  <c:v>RR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'[Comentários.xlsx]P3.1'!$I$41</c:f>
              <c:numCache>
                <c:formatCode>h:mm:ss</c:formatCode>
                <c:ptCount val="1"/>
                <c:pt idx="0">
                  <c:v>2.2685185185185191E-3</c:v>
                </c:pt>
              </c:numCache>
            </c:numRef>
          </c:val>
        </c:ser>
        <c:ser>
          <c:idx val="6"/>
          <c:order val="6"/>
          <c:tx>
            <c:strRef>
              <c:f>'[Comentários.xlsx]P3.1'!$H$42</c:f>
              <c:strCache>
                <c:ptCount val="1"/>
                <c:pt idx="0">
                  <c:v>CE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'[Comentários.xlsx]P3.1'!$I$42</c:f>
              <c:numCache>
                <c:formatCode>h:mm:ss</c:formatCode>
                <c:ptCount val="1"/>
                <c:pt idx="0">
                  <c:v>2.2916666666666675E-3</c:v>
                </c:pt>
              </c:numCache>
            </c:numRef>
          </c:val>
        </c:ser>
        <c:ser>
          <c:idx val="7"/>
          <c:order val="7"/>
          <c:tx>
            <c:strRef>
              <c:f>'[Comentários.xlsx]P3.1'!$H$43</c:f>
              <c:strCache>
                <c:ptCount val="1"/>
                <c:pt idx="0">
                  <c:v>AL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'[Comentários.xlsx]P3.1'!$I$43</c:f>
              <c:numCache>
                <c:formatCode>h:mm:ss</c:formatCode>
                <c:ptCount val="1"/>
                <c:pt idx="0">
                  <c:v>2.3263888888888887E-3</c:v>
                </c:pt>
              </c:numCache>
            </c:numRef>
          </c:val>
        </c:ser>
        <c:ser>
          <c:idx val="8"/>
          <c:order val="8"/>
          <c:tx>
            <c:strRef>
              <c:f>'[Comentários.xlsx]P3.1'!$H$44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'[Comentários.xlsx]P3.1'!$I$44</c:f>
              <c:numCache>
                <c:formatCode>h:mm:ss</c:formatCode>
                <c:ptCount val="1"/>
                <c:pt idx="0">
                  <c:v>2.349537037037038E-3</c:v>
                </c:pt>
              </c:numCache>
            </c:numRef>
          </c:val>
        </c:ser>
        <c:ser>
          <c:idx val="9"/>
          <c:order val="9"/>
          <c:tx>
            <c:strRef>
              <c:f>'[Comentários.xlsx]P3.1'!$H$45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'[Comentários.xlsx]P3.1'!$I$45</c:f>
              <c:numCache>
                <c:formatCode>h:mm:ss</c:formatCode>
                <c:ptCount val="1"/>
                <c:pt idx="0">
                  <c:v>2.3726851851851843E-3</c:v>
                </c:pt>
              </c:numCache>
            </c:numRef>
          </c:val>
        </c:ser>
        <c:ser>
          <c:idx val="10"/>
          <c:order val="10"/>
          <c:tx>
            <c:strRef>
              <c:f>'[Comentários.xlsx]P3.1'!$H$46</c:f>
              <c:strCache>
                <c:ptCount val="1"/>
                <c:pt idx="0">
                  <c:v>RJ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'[Comentários.xlsx]P3.1'!$I$46</c:f>
              <c:numCache>
                <c:formatCode>h:mm:ss</c:formatCode>
                <c:ptCount val="1"/>
                <c:pt idx="0">
                  <c:v>2.4652777777777785E-3</c:v>
                </c:pt>
              </c:numCache>
            </c:numRef>
          </c:val>
        </c:ser>
        <c:ser>
          <c:idx val="11"/>
          <c:order val="11"/>
          <c:tx>
            <c:strRef>
              <c:f>'[Comentários.xlsx]P3.1'!$H$47</c:f>
              <c:strCache>
                <c:ptCount val="1"/>
                <c:pt idx="0">
                  <c:v>RS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'[Comentários.xlsx]P3.1'!$I$47</c:f>
              <c:numCache>
                <c:formatCode>h:mm:ss</c:formatCode>
                <c:ptCount val="1"/>
                <c:pt idx="0">
                  <c:v>2.4884259259259265E-3</c:v>
                </c:pt>
              </c:numCache>
            </c:numRef>
          </c:val>
        </c:ser>
        <c:ser>
          <c:idx val="12"/>
          <c:order val="12"/>
          <c:tx>
            <c:strRef>
              <c:f>'[Comentários.xlsx]P3.1'!$H$48</c:f>
              <c:strCache>
                <c:ptCount val="1"/>
                <c:pt idx="0">
                  <c:v>AM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'[Comentários.xlsx]P3.1'!$I$48</c:f>
              <c:numCache>
                <c:formatCode>h:mm:ss</c:formatCode>
                <c:ptCount val="1"/>
                <c:pt idx="0">
                  <c:v>2.5115740740740745E-3</c:v>
                </c:pt>
              </c:numCache>
            </c:numRef>
          </c:val>
        </c:ser>
        <c:ser>
          <c:idx val="13"/>
          <c:order val="13"/>
          <c:tx>
            <c:strRef>
              <c:f>'[Comentários.xlsx]P3.1'!$H$49</c:f>
              <c:strCache>
                <c:ptCount val="1"/>
                <c:pt idx="0">
                  <c:v>MG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'[Comentários.xlsx]P3.1'!$I$49</c:f>
              <c:numCache>
                <c:formatCode>h:mm:ss</c:formatCode>
                <c:ptCount val="1"/>
                <c:pt idx="0">
                  <c:v>2.5578703703703709E-3</c:v>
                </c:pt>
              </c:numCache>
            </c:numRef>
          </c:val>
        </c:ser>
        <c:ser>
          <c:idx val="14"/>
          <c:order val="14"/>
          <c:tx>
            <c:strRef>
              <c:f>'[Comentários.xlsx]P3.1'!$H$50</c:f>
              <c:strCache>
                <c:ptCount val="1"/>
                <c:pt idx="0">
                  <c:v>TO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'[Comentários.xlsx]P3.1'!$I$50</c:f>
              <c:numCache>
                <c:formatCode>h:mm:ss</c:formatCode>
                <c:ptCount val="1"/>
                <c:pt idx="0">
                  <c:v>2.5578703703703709E-3</c:v>
                </c:pt>
              </c:numCache>
            </c:numRef>
          </c:val>
        </c:ser>
        <c:ser>
          <c:idx val="15"/>
          <c:order val="15"/>
          <c:tx>
            <c:strRef>
              <c:f>'[Comentários.xlsx]P3.1'!$H$51</c:f>
              <c:strCache>
                <c:ptCount val="1"/>
                <c:pt idx="0">
                  <c:v>PI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'[Comentários.xlsx]P3.1'!$I$51</c:f>
              <c:numCache>
                <c:formatCode>h:mm:ss</c:formatCode>
                <c:ptCount val="1"/>
                <c:pt idx="0">
                  <c:v>2.5694444444444445E-3</c:v>
                </c:pt>
              </c:numCache>
            </c:numRef>
          </c:val>
        </c:ser>
        <c:ser>
          <c:idx val="16"/>
          <c:order val="16"/>
          <c:tx>
            <c:strRef>
              <c:f>'[Comentários.xlsx]P3.1'!$H$52</c:f>
              <c:strCache>
                <c:ptCount val="1"/>
                <c:pt idx="0">
                  <c:v>BA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'[Comentários.xlsx]P3.1'!$I$52</c:f>
              <c:numCache>
                <c:formatCode>h:mm:ss</c:formatCode>
                <c:ptCount val="1"/>
                <c:pt idx="0">
                  <c:v>2.6273148148148158E-3</c:v>
                </c:pt>
              </c:numCache>
            </c:numRef>
          </c:val>
        </c:ser>
        <c:ser>
          <c:idx val="17"/>
          <c:order val="17"/>
          <c:tx>
            <c:strRef>
              <c:f>'[Comentários.xlsx]P3.1'!$H$53</c:f>
              <c:strCache>
                <c:ptCount val="1"/>
                <c:pt idx="0">
                  <c:v>RO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'[Comentários.xlsx]P3.1'!$I$53</c:f>
              <c:numCache>
                <c:formatCode>h:mm:ss</c:formatCode>
                <c:ptCount val="1"/>
                <c:pt idx="0">
                  <c:v>2.6273148148148158E-3</c:v>
                </c:pt>
              </c:numCache>
            </c:numRef>
          </c:val>
        </c:ser>
        <c:ser>
          <c:idx val="18"/>
          <c:order val="18"/>
          <c:tx>
            <c:strRef>
              <c:f>'[Comentários.xlsx]P3.1'!$H$54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'[Comentários.xlsx]P3.1'!$I$54</c:f>
              <c:numCache>
                <c:formatCode>h:mm:ss</c:formatCode>
                <c:ptCount val="1"/>
                <c:pt idx="0">
                  <c:v>2.6388888888888885E-3</c:v>
                </c:pt>
              </c:numCache>
            </c:numRef>
          </c:val>
        </c:ser>
        <c:ser>
          <c:idx val="19"/>
          <c:order val="19"/>
          <c:tx>
            <c:strRef>
              <c:f>'[Comentários.xlsx]P3.1'!$H$55</c:f>
              <c:strCache>
                <c:ptCount val="1"/>
                <c:pt idx="0">
                  <c:v>PA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'[Comentários.xlsx]P3.1'!$I$55</c:f>
              <c:numCache>
                <c:formatCode>h:mm:ss</c:formatCode>
                <c:ptCount val="1"/>
                <c:pt idx="0">
                  <c:v>2.7199074074074083E-3</c:v>
                </c:pt>
              </c:numCache>
            </c:numRef>
          </c:val>
        </c:ser>
        <c:ser>
          <c:idx val="20"/>
          <c:order val="20"/>
          <c:tx>
            <c:strRef>
              <c:f>'[Comentários.xlsx]P3.1'!$H$56</c:f>
              <c:strCache>
                <c:ptCount val="1"/>
                <c:pt idx="0">
                  <c:v>MA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'[Comentários.xlsx]P3.1'!$I$56</c:f>
              <c:numCache>
                <c:formatCode>h:mm:ss</c:formatCode>
                <c:ptCount val="1"/>
                <c:pt idx="0">
                  <c:v>2.7430555555555567E-3</c:v>
                </c:pt>
              </c:numCache>
            </c:numRef>
          </c:val>
        </c:ser>
        <c:ser>
          <c:idx val="21"/>
          <c:order val="21"/>
          <c:tx>
            <c:strRef>
              <c:f>'[Comentários.xlsx]P3.1'!$H$57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'[Comentários.xlsx]P3.1'!$I$57</c:f>
              <c:numCache>
                <c:formatCode>h:mm:ss</c:formatCode>
                <c:ptCount val="1"/>
                <c:pt idx="0">
                  <c:v>2.8935185185185197E-3</c:v>
                </c:pt>
              </c:numCache>
            </c:numRef>
          </c:val>
        </c:ser>
        <c:ser>
          <c:idx val="22"/>
          <c:order val="22"/>
          <c:tx>
            <c:strRef>
              <c:f>'[Comentários.xlsx]P3.1'!$H$58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'[Comentários.xlsx]P3.1'!$I$58</c:f>
              <c:numCache>
                <c:formatCode>h:mm:ss</c:formatCode>
                <c:ptCount val="1"/>
                <c:pt idx="0">
                  <c:v>3.1944444444444442E-3</c:v>
                </c:pt>
              </c:numCache>
            </c:numRef>
          </c:val>
        </c:ser>
        <c:ser>
          <c:idx val="23"/>
          <c:order val="23"/>
          <c:tx>
            <c:strRef>
              <c:f>'[Comentários.xlsx]P3.1'!$H$59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'[Comentários.xlsx]P3.1'!$I$59</c:f>
              <c:numCache>
                <c:formatCode>h:mm:ss</c:formatCode>
                <c:ptCount val="1"/>
                <c:pt idx="0">
                  <c:v>3.4027777777777797E-3</c:v>
                </c:pt>
              </c:numCache>
            </c:numRef>
          </c:val>
        </c:ser>
        <c:ser>
          <c:idx val="24"/>
          <c:order val="24"/>
          <c:tx>
            <c:strRef>
              <c:f>'[Comentários.xlsx]P3.1'!$H$60</c:f>
              <c:strCache>
                <c:ptCount val="1"/>
                <c:pt idx="0">
                  <c:v>AC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'[Comentários.xlsx]P3.1'!$I$60</c:f>
              <c:numCache>
                <c:formatCode>h:mm:ss</c:formatCode>
                <c:ptCount val="1"/>
                <c:pt idx="0">
                  <c:v>3.8078703703703716E-3</c:v>
                </c:pt>
              </c:numCache>
            </c:numRef>
          </c:val>
        </c:ser>
        <c:dLbls>
          <c:showVal val="1"/>
        </c:dLbls>
        <c:gapWidth val="444"/>
        <c:overlap val="-90"/>
        <c:axId val="81574912"/>
        <c:axId val="81601280"/>
      </c:barChart>
      <c:catAx>
        <c:axId val="81574912"/>
        <c:scaling>
          <c:orientation val="minMax"/>
        </c:scaling>
        <c:delete val="1"/>
        <c:axPos val="b"/>
        <c:majorTickMark val="none"/>
        <c:tickLblPos val="none"/>
        <c:crossAx val="81601280"/>
        <c:crosses val="autoZero"/>
        <c:auto val="1"/>
        <c:lblAlgn val="ctr"/>
        <c:lblOffset val="100"/>
      </c:catAx>
      <c:valAx>
        <c:axId val="81601280"/>
        <c:scaling>
          <c:orientation val="minMax"/>
          <c:min val="2.0000000000000009E-3"/>
        </c:scaling>
        <c:delete val="1"/>
        <c:axPos val="l"/>
        <c:numFmt formatCode="h:mm:ss" sourceLinked="1"/>
        <c:majorTickMark val="none"/>
        <c:tickLblPos val="none"/>
        <c:crossAx val="8157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3082182905296008E-2"/>
          <c:y val="0.8475465730588897"/>
          <c:w val="0.92170096763655629"/>
          <c:h val="7.563076810149883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rgbClr val="002060"/>
          </a:solidFill>
          <a:latin typeface="Arial Narrow" panose="020B0606020202030204" pitchFamily="34" charset="0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6.3189932808403459E-2"/>
          <c:y val="0.29643528819512482"/>
          <c:w val="0.91252774888821342"/>
          <c:h val="0.6516303324456334"/>
        </c:manualLayout>
      </c:layout>
      <c:barChart>
        <c:barDir val="col"/>
        <c:grouping val="percentStacked"/>
        <c:ser>
          <c:idx val="0"/>
          <c:order val="0"/>
          <c:tx>
            <c:strRef>
              <c:f>'[Comentários.xlsx]P6'!$C$53</c:f>
              <c:strCache>
                <c:ptCount val="1"/>
                <c:pt idx="0">
                  <c:v>sempre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1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'[Comentários.xlsx]P6'!$B$54:$B$78</c:f>
              <c:strCache>
                <c:ptCount val="25"/>
                <c:pt idx="0">
                  <c:v>AC</c:v>
                </c:pt>
                <c:pt idx="1">
                  <c:v>SE</c:v>
                </c:pt>
                <c:pt idx="2">
                  <c:v>PI</c:v>
                </c:pt>
                <c:pt idx="3">
                  <c:v>RS</c:v>
                </c:pt>
                <c:pt idx="4">
                  <c:v>PB</c:v>
                </c:pt>
                <c:pt idx="5">
                  <c:v>BA</c:v>
                </c:pt>
                <c:pt idx="6">
                  <c:v>PE</c:v>
                </c:pt>
                <c:pt idx="7">
                  <c:v>PR</c:v>
                </c:pt>
                <c:pt idx="8">
                  <c:v>ES</c:v>
                </c:pt>
                <c:pt idx="9">
                  <c:v>TO</c:v>
                </c:pt>
                <c:pt idx="10">
                  <c:v>RO</c:v>
                </c:pt>
                <c:pt idx="11">
                  <c:v>CE</c:v>
                </c:pt>
                <c:pt idx="12">
                  <c:v>SP</c:v>
                </c:pt>
                <c:pt idx="13">
                  <c:v>RJ</c:v>
                </c:pt>
                <c:pt idx="14">
                  <c:v>AP</c:v>
                </c:pt>
                <c:pt idx="15">
                  <c:v>MS</c:v>
                </c:pt>
                <c:pt idx="16">
                  <c:v>GO</c:v>
                </c:pt>
                <c:pt idx="17">
                  <c:v>SC</c:v>
                </c:pt>
                <c:pt idx="18">
                  <c:v>AL</c:v>
                </c:pt>
                <c:pt idx="19">
                  <c:v>PA</c:v>
                </c:pt>
                <c:pt idx="20">
                  <c:v>DF</c:v>
                </c:pt>
                <c:pt idx="21">
                  <c:v>AM</c:v>
                </c:pt>
                <c:pt idx="22">
                  <c:v>RR</c:v>
                </c:pt>
                <c:pt idx="23">
                  <c:v>MG</c:v>
                </c:pt>
                <c:pt idx="24">
                  <c:v>MA</c:v>
                </c:pt>
              </c:strCache>
            </c:strRef>
          </c:cat>
          <c:val>
            <c:numRef>
              <c:f>'[Comentários.xlsx]P6'!$C$54:$C$78</c:f>
              <c:numCache>
                <c:formatCode>0%</c:formatCode>
                <c:ptCount val="25"/>
                <c:pt idx="0">
                  <c:v>0.8600000000000001</c:v>
                </c:pt>
                <c:pt idx="1">
                  <c:v>0.81818181818181857</c:v>
                </c:pt>
                <c:pt idx="2">
                  <c:v>0.81772151898734402</c:v>
                </c:pt>
                <c:pt idx="3">
                  <c:v>0.79913606911447266</c:v>
                </c:pt>
                <c:pt idx="4">
                  <c:v>0.79431072210066256</c:v>
                </c:pt>
                <c:pt idx="5">
                  <c:v>0.79120879120878684</c:v>
                </c:pt>
                <c:pt idx="6">
                  <c:v>0.79074889867841469</c:v>
                </c:pt>
                <c:pt idx="7">
                  <c:v>0.78997613365155472</c:v>
                </c:pt>
                <c:pt idx="8">
                  <c:v>0.78958785249457653</c:v>
                </c:pt>
                <c:pt idx="9">
                  <c:v>0.78761061946902666</c:v>
                </c:pt>
                <c:pt idx="10">
                  <c:v>0.78658536585365968</c:v>
                </c:pt>
                <c:pt idx="11">
                  <c:v>0.78279569892473633</c:v>
                </c:pt>
                <c:pt idx="12">
                  <c:v>0.78268876611417726</c:v>
                </c:pt>
                <c:pt idx="13">
                  <c:v>0.78082191780821908</c:v>
                </c:pt>
                <c:pt idx="14">
                  <c:v>0.77142857142857191</c:v>
                </c:pt>
                <c:pt idx="15">
                  <c:v>0.77006507592190654</c:v>
                </c:pt>
                <c:pt idx="16">
                  <c:v>0.75450450450450468</c:v>
                </c:pt>
                <c:pt idx="17">
                  <c:v>0.75198412698412609</c:v>
                </c:pt>
                <c:pt idx="18">
                  <c:v>0.74683544303797544</c:v>
                </c:pt>
                <c:pt idx="19">
                  <c:v>0.74291938997821949</c:v>
                </c:pt>
                <c:pt idx="20">
                  <c:v>0.73929961089493801</c:v>
                </c:pt>
                <c:pt idx="21">
                  <c:v>0.73464912280701766</c:v>
                </c:pt>
                <c:pt idx="22">
                  <c:v>0.73333333333333295</c:v>
                </c:pt>
                <c:pt idx="23">
                  <c:v>0.7032967032966978</c:v>
                </c:pt>
                <c:pt idx="24">
                  <c:v>0.69811320754716988</c:v>
                </c:pt>
              </c:numCache>
            </c:numRef>
          </c:val>
        </c:ser>
        <c:ser>
          <c:idx val="1"/>
          <c:order val="1"/>
          <c:tx>
            <c:strRef>
              <c:f>'[Comentários.xlsx]P6'!$D$53</c:f>
              <c:strCache>
                <c:ptCount val="1"/>
                <c:pt idx="0">
                  <c:v>na maioria das vezes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1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'[Comentários.xlsx]P6'!$B$54:$B$78</c:f>
              <c:strCache>
                <c:ptCount val="25"/>
                <c:pt idx="0">
                  <c:v>AC</c:v>
                </c:pt>
                <c:pt idx="1">
                  <c:v>SE</c:v>
                </c:pt>
                <c:pt idx="2">
                  <c:v>PI</c:v>
                </c:pt>
                <c:pt idx="3">
                  <c:v>RS</c:v>
                </c:pt>
                <c:pt idx="4">
                  <c:v>PB</c:v>
                </c:pt>
                <c:pt idx="5">
                  <c:v>BA</c:v>
                </c:pt>
                <c:pt idx="6">
                  <c:v>PE</c:v>
                </c:pt>
                <c:pt idx="7">
                  <c:v>PR</c:v>
                </c:pt>
                <c:pt idx="8">
                  <c:v>ES</c:v>
                </c:pt>
                <c:pt idx="9">
                  <c:v>TO</c:v>
                </c:pt>
                <c:pt idx="10">
                  <c:v>RO</c:v>
                </c:pt>
                <c:pt idx="11">
                  <c:v>CE</c:v>
                </c:pt>
                <c:pt idx="12">
                  <c:v>SP</c:v>
                </c:pt>
                <c:pt idx="13">
                  <c:v>RJ</c:v>
                </c:pt>
                <c:pt idx="14">
                  <c:v>AP</c:v>
                </c:pt>
                <c:pt idx="15">
                  <c:v>MS</c:v>
                </c:pt>
                <c:pt idx="16">
                  <c:v>GO</c:v>
                </c:pt>
                <c:pt idx="17">
                  <c:v>SC</c:v>
                </c:pt>
                <c:pt idx="18">
                  <c:v>AL</c:v>
                </c:pt>
                <c:pt idx="19">
                  <c:v>PA</c:v>
                </c:pt>
                <c:pt idx="20">
                  <c:v>DF</c:v>
                </c:pt>
                <c:pt idx="21">
                  <c:v>AM</c:v>
                </c:pt>
                <c:pt idx="22">
                  <c:v>RR</c:v>
                </c:pt>
                <c:pt idx="23">
                  <c:v>MG</c:v>
                </c:pt>
                <c:pt idx="24">
                  <c:v>MA</c:v>
                </c:pt>
              </c:strCache>
            </c:strRef>
          </c:cat>
          <c:val>
            <c:numRef>
              <c:f>'[Comentários.xlsx]P6'!$D$54:$D$78</c:f>
              <c:numCache>
                <c:formatCode>0%</c:formatCode>
                <c:ptCount val="25"/>
                <c:pt idx="0">
                  <c:v>0.1</c:v>
                </c:pt>
                <c:pt idx="1">
                  <c:v>8.4175084175084611E-2</c:v>
                </c:pt>
                <c:pt idx="2">
                  <c:v>0.11139240506329144</c:v>
                </c:pt>
                <c:pt idx="3">
                  <c:v>0.12526997840172879</c:v>
                </c:pt>
                <c:pt idx="4">
                  <c:v>0.13129102844638965</c:v>
                </c:pt>
                <c:pt idx="5">
                  <c:v>0.10549450549450563</c:v>
                </c:pt>
                <c:pt idx="6">
                  <c:v>0.13215859030837068</c:v>
                </c:pt>
                <c:pt idx="7">
                  <c:v>0.14319809069212502</c:v>
                </c:pt>
                <c:pt idx="8">
                  <c:v>0.14099783080260189</c:v>
                </c:pt>
                <c:pt idx="9">
                  <c:v>0.13053097345132741</c:v>
                </c:pt>
                <c:pt idx="10">
                  <c:v>0.13414634146341495</c:v>
                </c:pt>
                <c:pt idx="11">
                  <c:v>0.1397849462365599</c:v>
                </c:pt>
                <c:pt idx="12">
                  <c:v>0.13443830570902215</c:v>
                </c:pt>
                <c:pt idx="13">
                  <c:v>0.14155251141552461</c:v>
                </c:pt>
                <c:pt idx="14">
                  <c:v>0.15142857142857213</c:v>
                </c:pt>
                <c:pt idx="15">
                  <c:v>0.1431670281995662</c:v>
                </c:pt>
                <c:pt idx="16">
                  <c:v>0.15990990990990986</c:v>
                </c:pt>
                <c:pt idx="17">
                  <c:v>0.16269841269841095</c:v>
                </c:pt>
                <c:pt idx="18">
                  <c:v>0.14430379746835403</c:v>
                </c:pt>
                <c:pt idx="19">
                  <c:v>0.14379084967320305</c:v>
                </c:pt>
                <c:pt idx="20">
                  <c:v>0.14007782101167202</c:v>
                </c:pt>
                <c:pt idx="21">
                  <c:v>0.1710526315789474</c:v>
                </c:pt>
                <c:pt idx="22">
                  <c:v>0.14000000000000001</c:v>
                </c:pt>
                <c:pt idx="23">
                  <c:v>0.1296703296703291</c:v>
                </c:pt>
                <c:pt idx="24">
                  <c:v>0.18396226415094344</c:v>
                </c:pt>
              </c:numCache>
            </c:numRef>
          </c:val>
        </c:ser>
        <c:ser>
          <c:idx val="2"/>
          <c:order val="2"/>
          <c:tx>
            <c:strRef>
              <c:f>'[Comentários.xlsx]P6'!$E$53</c:f>
              <c:strCache>
                <c:ptCount val="1"/>
                <c:pt idx="0">
                  <c:v>poucas vezes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3.0794948096628401E-3"/>
                  <c:y val="-3.5789402728255363E-1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1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'[Comentários.xlsx]P6'!$B$54:$B$78</c:f>
              <c:strCache>
                <c:ptCount val="25"/>
                <c:pt idx="0">
                  <c:v>AC</c:v>
                </c:pt>
                <c:pt idx="1">
                  <c:v>SE</c:v>
                </c:pt>
                <c:pt idx="2">
                  <c:v>PI</c:v>
                </c:pt>
                <c:pt idx="3">
                  <c:v>RS</c:v>
                </c:pt>
                <c:pt idx="4">
                  <c:v>PB</c:v>
                </c:pt>
                <c:pt idx="5">
                  <c:v>BA</c:v>
                </c:pt>
                <c:pt idx="6">
                  <c:v>PE</c:v>
                </c:pt>
                <c:pt idx="7">
                  <c:v>PR</c:v>
                </c:pt>
                <c:pt idx="8">
                  <c:v>ES</c:v>
                </c:pt>
                <c:pt idx="9">
                  <c:v>TO</c:v>
                </c:pt>
                <c:pt idx="10">
                  <c:v>RO</c:v>
                </c:pt>
                <c:pt idx="11">
                  <c:v>CE</c:v>
                </c:pt>
                <c:pt idx="12">
                  <c:v>SP</c:v>
                </c:pt>
                <c:pt idx="13">
                  <c:v>RJ</c:v>
                </c:pt>
                <c:pt idx="14">
                  <c:v>AP</c:v>
                </c:pt>
                <c:pt idx="15">
                  <c:v>MS</c:v>
                </c:pt>
                <c:pt idx="16">
                  <c:v>GO</c:v>
                </c:pt>
                <c:pt idx="17">
                  <c:v>SC</c:v>
                </c:pt>
                <c:pt idx="18">
                  <c:v>AL</c:v>
                </c:pt>
                <c:pt idx="19">
                  <c:v>PA</c:v>
                </c:pt>
                <c:pt idx="20">
                  <c:v>DF</c:v>
                </c:pt>
                <c:pt idx="21">
                  <c:v>AM</c:v>
                </c:pt>
                <c:pt idx="22">
                  <c:v>RR</c:v>
                </c:pt>
                <c:pt idx="23">
                  <c:v>MG</c:v>
                </c:pt>
                <c:pt idx="24">
                  <c:v>MA</c:v>
                </c:pt>
              </c:strCache>
            </c:strRef>
          </c:cat>
          <c:val>
            <c:numRef>
              <c:f>'[Comentários.xlsx]P6'!$E$54:$E$78</c:f>
              <c:numCache>
                <c:formatCode>0%</c:formatCode>
                <c:ptCount val="25"/>
                <c:pt idx="0">
                  <c:v>4.0000000000000008E-2</c:v>
                </c:pt>
                <c:pt idx="1">
                  <c:v>6.73400673400677E-2</c:v>
                </c:pt>
                <c:pt idx="2">
                  <c:v>5.0632911392405187E-2</c:v>
                </c:pt>
                <c:pt idx="3">
                  <c:v>5.1835853131749786E-2</c:v>
                </c:pt>
                <c:pt idx="4">
                  <c:v>5.4704595185995755E-2</c:v>
                </c:pt>
                <c:pt idx="5">
                  <c:v>8.5714285714285826E-2</c:v>
                </c:pt>
                <c:pt idx="6">
                  <c:v>5.7268722466960548E-2</c:v>
                </c:pt>
                <c:pt idx="7">
                  <c:v>5.0119331742243721E-2</c:v>
                </c:pt>
                <c:pt idx="8">
                  <c:v>5.2060737527114626E-2</c:v>
                </c:pt>
                <c:pt idx="9">
                  <c:v>6.8584070796460117E-2</c:v>
                </c:pt>
                <c:pt idx="10">
                  <c:v>6.0975609756097712E-2</c:v>
                </c:pt>
                <c:pt idx="11">
                  <c:v>6.4516129032258507E-2</c:v>
                </c:pt>
                <c:pt idx="12">
                  <c:v>6.4456721915284704E-2</c:v>
                </c:pt>
                <c:pt idx="13">
                  <c:v>5.4794520547945057E-2</c:v>
                </c:pt>
                <c:pt idx="14">
                  <c:v>6.0000000000000241E-2</c:v>
                </c:pt>
                <c:pt idx="15">
                  <c:v>6.7245119305856818E-2</c:v>
                </c:pt>
                <c:pt idx="16">
                  <c:v>5.8558558558558446E-2</c:v>
                </c:pt>
                <c:pt idx="17">
                  <c:v>5.357142857142802E-2</c:v>
                </c:pt>
                <c:pt idx="18">
                  <c:v>9.1139240506328739E-2</c:v>
                </c:pt>
                <c:pt idx="19">
                  <c:v>0.10021786492374767</c:v>
                </c:pt>
                <c:pt idx="20">
                  <c:v>8.5603112840466331E-2</c:v>
                </c:pt>
                <c:pt idx="21">
                  <c:v>8.1140350877193013E-2</c:v>
                </c:pt>
                <c:pt idx="22">
                  <c:v>0.10666666666666635</c:v>
                </c:pt>
                <c:pt idx="23">
                  <c:v>0.12307692307692256</c:v>
                </c:pt>
                <c:pt idx="24">
                  <c:v>0.10377358490566041</c:v>
                </c:pt>
              </c:numCache>
            </c:numRef>
          </c:val>
        </c:ser>
        <c:ser>
          <c:idx val="3"/>
          <c:order val="3"/>
          <c:tx>
            <c:strRef>
              <c:f>'[Comentários.xlsx]P6'!$F$53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1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'[Comentários.xlsx]P6'!$B$54:$B$78</c:f>
              <c:strCache>
                <c:ptCount val="25"/>
                <c:pt idx="0">
                  <c:v>AC</c:v>
                </c:pt>
                <c:pt idx="1">
                  <c:v>SE</c:v>
                </c:pt>
                <c:pt idx="2">
                  <c:v>PI</c:v>
                </c:pt>
                <c:pt idx="3">
                  <c:v>RS</c:v>
                </c:pt>
                <c:pt idx="4">
                  <c:v>PB</c:v>
                </c:pt>
                <c:pt idx="5">
                  <c:v>BA</c:v>
                </c:pt>
                <c:pt idx="6">
                  <c:v>PE</c:v>
                </c:pt>
                <c:pt idx="7">
                  <c:v>PR</c:v>
                </c:pt>
                <c:pt idx="8">
                  <c:v>ES</c:v>
                </c:pt>
                <c:pt idx="9">
                  <c:v>TO</c:v>
                </c:pt>
                <c:pt idx="10">
                  <c:v>RO</c:v>
                </c:pt>
                <c:pt idx="11">
                  <c:v>CE</c:v>
                </c:pt>
                <c:pt idx="12">
                  <c:v>SP</c:v>
                </c:pt>
                <c:pt idx="13">
                  <c:v>RJ</c:v>
                </c:pt>
                <c:pt idx="14">
                  <c:v>AP</c:v>
                </c:pt>
                <c:pt idx="15">
                  <c:v>MS</c:v>
                </c:pt>
                <c:pt idx="16">
                  <c:v>GO</c:v>
                </c:pt>
                <c:pt idx="17">
                  <c:v>SC</c:v>
                </c:pt>
                <c:pt idx="18">
                  <c:v>AL</c:v>
                </c:pt>
                <c:pt idx="19">
                  <c:v>PA</c:v>
                </c:pt>
                <c:pt idx="20">
                  <c:v>DF</c:v>
                </c:pt>
                <c:pt idx="21">
                  <c:v>AM</c:v>
                </c:pt>
                <c:pt idx="22">
                  <c:v>RR</c:v>
                </c:pt>
                <c:pt idx="23">
                  <c:v>MG</c:v>
                </c:pt>
                <c:pt idx="24">
                  <c:v>MA</c:v>
                </c:pt>
              </c:strCache>
            </c:strRef>
          </c:cat>
          <c:val>
            <c:numRef>
              <c:f>'[Comentários.xlsx]P6'!$F$54:$F$78</c:f>
              <c:numCache>
                <c:formatCode>0%</c:formatCode>
                <c:ptCount val="25"/>
                <c:pt idx="0">
                  <c:v>0</c:v>
                </c:pt>
                <c:pt idx="1">
                  <c:v>3.0303030303030453E-2</c:v>
                </c:pt>
                <c:pt idx="2">
                  <c:v>2.0253164556962067E-2</c:v>
                </c:pt>
                <c:pt idx="3">
                  <c:v>2.3758099352051986E-2</c:v>
                </c:pt>
                <c:pt idx="4">
                  <c:v>1.9693654266958471E-2</c:v>
                </c:pt>
                <c:pt idx="5">
                  <c:v>1.7582417582417589E-2</c:v>
                </c:pt>
                <c:pt idx="6">
                  <c:v>1.9823788546255581E-2</c:v>
                </c:pt>
                <c:pt idx="7">
                  <c:v>1.6706443914081239E-2</c:v>
                </c:pt>
                <c:pt idx="8">
                  <c:v>1.7353579175704868E-2</c:v>
                </c:pt>
                <c:pt idx="9">
                  <c:v>1.3274336283185821E-2</c:v>
                </c:pt>
                <c:pt idx="10">
                  <c:v>1.8292682926829319E-2</c:v>
                </c:pt>
                <c:pt idx="11">
                  <c:v>1.2903225806451694E-2</c:v>
                </c:pt>
                <c:pt idx="12">
                  <c:v>1.8416206261509898E-2</c:v>
                </c:pt>
                <c:pt idx="13">
                  <c:v>2.2831050228310421E-2</c:v>
                </c:pt>
                <c:pt idx="14">
                  <c:v>1.7142857142857206E-2</c:v>
                </c:pt>
                <c:pt idx="15">
                  <c:v>1.9522776572668116E-2</c:v>
                </c:pt>
                <c:pt idx="16">
                  <c:v>2.7027027027026997E-2</c:v>
                </c:pt>
                <c:pt idx="17">
                  <c:v>3.1746031746031453E-2</c:v>
                </c:pt>
                <c:pt idx="18">
                  <c:v>1.7721518987341721E-2</c:v>
                </c:pt>
                <c:pt idx="19">
                  <c:v>1.3071895424836652E-2</c:v>
                </c:pt>
                <c:pt idx="20">
                  <c:v>3.5019455252918032E-2</c:v>
                </c:pt>
                <c:pt idx="21">
                  <c:v>1.3157894736842108E-2</c:v>
                </c:pt>
                <c:pt idx="22">
                  <c:v>2.0000000000000004E-2</c:v>
                </c:pt>
                <c:pt idx="23">
                  <c:v>4.3956043956043821E-2</c:v>
                </c:pt>
                <c:pt idx="24">
                  <c:v>1.4150943396226414E-2</c:v>
                </c:pt>
              </c:numCache>
            </c:numRef>
          </c:val>
        </c:ser>
        <c:dLbls/>
        <c:gapWidth val="20"/>
        <c:overlap val="100"/>
        <c:axId val="81864576"/>
        <c:axId val="81866112"/>
      </c:barChart>
      <c:catAx>
        <c:axId val="81864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81866112"/>
        <c:crosses val="autoZero"/>
        <c:auto val="1"/>
        <c:lblAlgn val="ctr"/>
        <c:lblOffset val="100"/>
      </c:catAx>
      <c:valAx>
        <c:axId val="81866112"/>
        <c:scaling>
          <c:orientation val="minMax"/>
          <c:max val="1"/>
        </c:scaling>
        <c:delete val="1"/>
        <c:axPos val="l"/>
        <c:numFmt formatCode="0%" sourceLinked="1"/>
        <c:majorTickMark val="none"/>
        <c:tickLblPos val="none"/>
        <c:crossAx val="8186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2.4668514409617381E-2"/>
                  <c:y val="1.496025960173315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'P9'!$A$8:$A$9</c:f>
              <c:strCache>
                <c:ptCount val="2"/>
                <c:pt idx="0">
                  <c:v>voltariam a entrar em contato</c:v>
                </c:pt>
                <c:pt idx="1">
                  <c:v>não voltariam a entrar em contato</c:v>
                </c:pt>
              </c:strCache>
            </c:strRef>
          </c:cat>
          <c:val>
            <c:numRef>
              <c:f>'P9'!$B$8:$B$9</c:f>
              <c:numCache>
                <c:formatCode>###0%</c:formatCode>
                <c:ptCount val="2"/>
                <c:pt idx="0">
                  <c:v>0.95111156042349787</c:v>
                </c:pt>
                <c:pt idx="1">
                  <c:v>4.8888439576506827E-2</c:v>
                </c:pt>
              </c:numCache>
            </c:numRef>
          </c:val>
        </c:ser>
        <c:dLbls/>
        <c:firstSliceAng val="180"/>
        <c:holeSize val="52"/>
      </c:doughnut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dPt>
            <c:idx val="7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9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'[013_0815_gráficos_v1.xlsx]P10'!$B$5:$B$15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'[013_0815_gráficos_v1.xlsx]P10'!$E$5:$E$15</c:f>
              <c:numCache>
                <c:formatCode>0%</c:formatCode>
                <c:ptCount val="11"/>
                <c:pt idx="0" formatCode="####%">
                  <c:v>9.9856482035943685E-3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####%">
                  <c:v>2.2306678815018566E-2</c:v>
                </c:pt>
                <c:pt idx="6" formatCode="####%">
                  <c:v>1.2623812776862555E-2</c:v>
                </c:pt>
                <c:pt idx="7" formatCode="####%">
                  <c:v>4.9084838115537183E-2</c:v>
                </c:pt>
                <c:pt idx="8" formatCode="####%">
                  <c:v>0.15747689409985946</c:v>
                </c:pt>
                <c:pt idx="9" formatCode="####%">
                  <c:v>0.18909925118585585</c:v>
                </c:pt>
                <c:pt idx="10" formatCode="####%">
                  <c:v>0.54514961332279821</c:v>
                </c:pt>
              </c:numCache>
            </c:numRef>
          </c:val>
        </c:ser>
        <c:dLbls/>
        <c:gapWidth val="69"/>
        <c:overlap val="-27"/>
        <c:axId val="88506752"/>
        <c:axId val="88508288"/>
      </c:barChart>
      <c:catAx>
        <c:axId val="88506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88508288"/>
        <c:crosses val="autoZero"/>
        <c:auto val="1"/>
        <c:lblAlgn val="ctr"/>
        <c:lblOffset val="100"/>
      </c:catAx>
      <c:valAx>
        <c:axId val="88508288"/>
        <c:scaling>
          <c:orientation val="minMax"/>
        </c:scaling>
        <c:delete val="1"/>
        <c:axPos val="l"/>
        <c:numFmt formatCode="####%" sourceLinked="1"/>
        <c:majorTickMark val="none"/>
        <c:tickLblPos val="none"/>
        <c:crossAx val="8850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800">
          <a:solidFill>
            <a:srgbClr val="002060"/>
          </a:solidFill>
          <a:latin typeface="Arial Narrow" panose="020B0606020202030204" pitchFamily="34" charset="0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2.8786388921629318E-2"/>
          <c:y val="0.10946905611470011"/>
          <c:w val="0.94242722215674135"/>
          <c:h val="0.72436415717618807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dPt>
            <c:idx val="7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9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'[013_0815_gráficos_v1.xlsx]P11'!$B$7:$B$17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'[013_0815_gráficos_v1.xlsx]P11'!$E$7:$E$17</c:f>
              <c:numCache>
                <c:formatCode>###0%</c:formatCode>
                <c:ptCount val="11"/>
                <c:pt idx="0">
                  <c:v>1.3292388984386791E-2</c:v>
                </c:pt>
                <c:pt idx="1">
                  <c:v>1.7153758699930675E-3</c:v>
                </c:pt>
                <c:pt idx="2">
                  <c:v>2.9226755226652266E-3</c:v>
                </c:pt>
                <c:pt idx="3">
                  <c:v>2.7931576227710748E-3</c:v>
                </c:pt>
                <c:pt idx="4">
                  <c:v>3.3956325028405079E-3</c:v>
                </c:pt>
                <c:pt idx="5">
                  <c:v>1.9545455789079465E-2</c:v>
                </c:pt>
                <c:pt idx="6">
                  <c:v>9.197951635477597E-3</c:v>
                </c:pt>
                <c:pt idx="7">
                  <c:v>2.9556535982143899E-2</c:v>
                </c:pt>
                <c:pt idx="8">
                  <c:v>9.0286211447944714E-2</c:v>
                </c:pt>
                <c:pt idx="9">
                  <c:v>9.7776867376960022E-2</c:v>
                </c:pt>
                <c:pt idx="10">
                  <c:v>0.72951774726575791</c:v>
                </c:pt>
              </c:numCache>
            </c:numRef>
          </c:val>
        </c:ser>
        <c:dLbls/>
        <c:gapWidth val="69"/>
        <c:overlap val="-27"/>
        <c:axId val="81784832"/>
        <c:axId val="81786368"/>
      </c:barChart>
      <c:catAx>
        <c:axId val="817848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81786368"/>
        <c:crosses val="autoZero"/>
        <c:auto val="1"/>
        <c:lblAlgn val="ctr"/>
        <c:lblOffset val="100"/>
      </c:catAx>
      <c:valAx>
        <c:axId val="81786368"/>
        <c:scaling>
          <c:orientation val="minMax"/>
        </c:scaling>
        <c:delete val="1"/>
        <c:axPos val="l"/>
        <c:numFmt formatCode="###0%" sourceLinked="1"/>
        <c:majorTickMark val="none"/>
        <c:tickLblPos val="none"/>
        <c:crossAx val="8178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 Narrow" panose="020B0606020202030204" pitchFamily="34" charset="0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1.4129736673089274E-2"/>
          <c:y val="0.21165147159663936"/>
          <c:w val="0.97174052665382182"/>
          <c:h val="0.62418124588863821"/>
        </c:manualLayout>
      </c:layout>
      <c:barChart>
        <c:barDir val="col"/>
        <c:grouping val="clustered"/>
        <c:ser>
          <c:idx val="0"/>
          <c:order val="0"/>
          <c:tx>
            <c:strRef>
              <c:f>'[Comentários.xlsx]P3.1'!$H$36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'[Comentários.xlsx]P3.1'!$I$36</c:f>
              <c:numCache>
                <c:formatCode>h:mm:ss</c:formatCode>
                <c:ptCount val="1"/>
                <c:pt idx="0">
                  <c:v>2.1296296296296298E-3</c:v>
                </c:pt>
              </c:numCache>
            </c:numRef>
          </c:val>
        </c:ser>
        <c:ser>
          <c:idx val="1"/>
          <c:order val="1"/>
          <c:tx>
            <c:strRef>
              <c:f>'[Comentários.xlsx]P3.1'!$H$37</c:f>
              <c:strCache>
                <c:ptCount val="1"/>
                <c:pt idx="0">
                  <c:v>DF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'[Comentários.xlsx]P3.1'!$I$37</c:f>
              <c:numCache>
                <c:formatCode>h:mm:ss</c:formatCode>
                <c:ptCount val="1"/>
                <c:pt idx="0">
                  <c:v>2.1875000000000002E-3</c:v>
                </c:pt>
              </c:numCache>
            </c:numRef>
          </c:val>
        </c:ser>
        <c:ser>
          <c:idx val="2"/>
          <c:order val="2"/>
          <c:tx>
            <c:strRef>
              <c:f>'[Comentários.xlsx]P3.1'!$H$38</c:f>
              <c:strCache>
                <c:ptCount val="1"/>
                <c:pt idx="0">
                  <c:v>SC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'[Comentários.xlsx]P3.1'!$I$38</c:f>
              <c:numCache>
                <c:formatCode>h:mm:ss</c:formatCode>
                <c:ptCount val="1"/>
                <c:pt idx="0">
                  <c:v>2.1875000000000002E-3</c:v>
                </c:pt>
              </c:numCache>
            </c:numRef>
          </c:val>
        </c:ser>
        <c:ser>
          <c:idx val="3"/>
          <c:order val="3"/>
          <c:tx>
            <c:strRef>
              <c:f>'[Comentários.xlsx]P3.1'!$H$39</c:f>
              <c:strCache>
                <c:ptCount val="1"/>
                <c:pt idx="0">
                  <c:v>PE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'[Comentários.xlsx]P3.1'!$I$39</c:f>
              <c:numCache>
                <c:formatCode>h:mm:ss</c:formatCode>
                <c:ptCount val="1"/>
                <c:pt idx="0">
                  <c:v>2.2106481481481478E-3</c:v>
                </c:pt>
              </c:numCache>
            </c:numRef>
          </c:val>
        </c:ser>
        <c:ser>
          <c:idx val="4"/>
          <c:order val="4"/>
          <c:tx>
            <c:strRef>
              <c:f>'[Comentários.xlsx]P3.1'!$H$40</c:f>
              <c:strCache>
                <c:ptCount val="1"/>
                <c:pt idx="0">
                  <c:v>PB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'[Comentários.xlsx]P3.1'!$I$40</c:f>
              <c:numCache>
                <c:formatCode>h:mm:ss</c:formatCode>
                <c:ptCount val="1"/>
                <c:pt idx="0">
                  <c:v>2.2569444444444451E-3</c:v>
                </c:pt>
              </c:numCache>
            </c:numRef>
          </c:val>
        </c:ser>
        <c:ser>
          <c:idx val="5"/>
          <c:order val="5"/>
          <c:tx>
            <c:strRef>
              <c:f>'[Comentários.xlsx]P3.1'!$H$41</c:f>
              <c:strCache>
                <c:ptCount val="1"/>
                <c:pt idx="0">
                  <c:v>RR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'[Comentários.xlsx]P3.1'!$I$41</c:f>
              <c:numCache>
                <c:formatCode>h:mm:ss</c:formatCode>
                <c:ptCount val="1"/>
                <c:pt idx="0">
                  <c:v>2.2685185185185191E-3</c:v>
                </c:pt>
              </c:numCache>
            </c:numRef>
          </c:val>
        </c:ser>
        <c:ser>
          <c:idx val="6"/>
          <c:order val="6"/>
          <c:tx>
            <c:strRef>
              <c:f>'[Comentários.xlsx]P3.1'!$H$42</c:f>
              <c:strCache>
                <c:ptCount val="1"/>
                <c:pt idx="0">
                  <c:v>CE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'[Comentários.xlsx]P3.1'!$I$42</c:f>
              <c:numCache>
                <c:formatCode>h:mm:ss</c:formatCode>
                <c:ptCount val="1"/>
                <c:pt idx="0">
                  <c:v>2.2916666666666675E-3</c:v>
                </c:pt>
              </c:numCache>
            </c:numRef>
          </c:val>
        </c:ser>
        <c:ser>
          <c:idx val="7"/>
          <c:order val="7"/>
          <c:tx>
            <c:strRef>
              <c:f>'[Comentários.xlsx]P3.1'!$H$43</c:f>
              <c:strCache>
                <c:ptCount val="1"/>
                <c:pt idx="0">
                  <c:v>AL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'[Comentários.xlsx]P3.1'!$I$43</c:f>
              <c:numCache>
                <c:formatCode>h:mm:ss</c:formatCode>
                <c:ptCount val="1"/>
                <c:pt idx="0">
                  <c:v>2.3263888888888887E-3</c:v>
                </c:pt>
              </c:numCache>
            </c:numRef>
          </c:val>
        </c:ser>
        <c:ser>
          <c:idx val="8"/>
          <c:order val="8"/>
          <c:tx>
            <c:strRef>
              <c:f>'[Comentários.xlsx]P3.1'!$H$44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'[Comentários.xlsx]P3.1'!$I$44</c:f>
              <c:numCache>
                <c:formatCode>h:mm:ss</c:formatCode>
                <c:ptCount val="1"/>
                <c:pt idx="0">
                  <c:v>2.349537037037038E-3</c:v>
                </c:pt>
              </c:numCache>
            </c:numRef>
          </c:val>
        </c:ser>
        <c:ser>
          <c:idx val="9"/>
          <c:order val="9"/>
          <c:tx>
            <c:strRef>
              <c:f>'[Comentários.xlsx]P3.1'!$H$45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'[Comentários.xlsx]P3.1'!$I$45</c:f>
              <c:numCache>
                <c:formatCode>h:mm:ss</c:formatCode>
                <c:ptCount val="1"/>
                <c:pt idx="0">
                  <c:v>2.3726851851851843E-3</c:v>
                </c:pt>
              </c:numCache>
            </c:numRef>
          </c:val>
        </c:ser>
        <c:ser>
          <c:idx val="10"/>
          <c:order val="10"/>
          <c:tx>
            <c:strRef>
              <c:f>'[Comentários.xlsx]P3.1'!$H$46</c:f>
              <c:strCache>
                <c:ptCount val="1"/>
                <c:pt idx="0">
                  <c:v>RJ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'[Comentários.xlsx]P3.1'!$I$46</c:f>
              <c:numCache>
                <c:formatCode>h:mm:ss</c:formatCode>
                <c:ptCount val="1"/>
                <c:pt idx="0">
                  <c:v>2.4652777777777785E-3</c:v>
                </c:pt>
              </c:numCache>
            </c:numRef>
          </c:val>
        </c:ser>
        <c:ser>
          <c:idx val="11"/>
          <c:order val="11"/>
          <c:tx>
            <c:strRef>
              <c:f>'[Comentários.xlsx]P3.1'!$H$47</c:f>
              <c:strCache>
                <c:ptCount val="1"/>
                <c:pt idx="0">
                  <c:v>RS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'[Comentários.xlsx]P3.1'!$I$47</c:f>
              <c:numCache>
                <c:formatCode>h:mm:ss</c:formatCode>
                <c:ptCount val="1"/>
                <c:pt idx="0">
                  <c:v>2.4884259259259265E-3</c:v>
                </c:pt>
              </c:numCache>
            </c:numRef>
          </c:val>
        </c:ser>
        <c:ser>
          <c:idx val="12"/>
          <c:order val="12"/>
          <c:tx>
            <c:strRef>
              <c:f>'[Comentários.xlsx]P3.1'!$H$48</c:f>
              <c:strCache>
                <c:ptCount val="1"/>
                <c:pt idx="0">
                  <c:v>AM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'[Comentários.xlsx]P3.1'!$I$48</c:f>
              <c:numCache>
                <c:formatCode>h:mm:ss</c:formatCode>
                <c:ptCount val="1"/>
                <c:pt idx="0">
                  <c:v>2.5115740740740745E-3</c:v>
                </c:pt>
              </c:numCache>
            </c:numRef>
          </c:val>
        </c:ser>
        <c:ser>
          <c:idx val="13"/>
          <c:order val="13"/>
          <c:tx>
            <c:strRef>
              <c:f>'[Comentários.xlsx]P3.1'!$H$49</c:f>
              <c:strCache>
                <c:ptCount val="1"/>
                <c:pt idx="0">
                  <c:v>MG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'[Comentários.xlsx]P3.1'!$I$49</c:f>
              <c:numCache>
                <c:formatCode>h:mm:ss</c:formatCode>
                <c:ptCount val="1"/>
                <c:pt idx="0">
                  <c:v>2.5578703703703709E-3</c:v>
                </c:pt>
              </c:numCache>
            </c:numRef>
          </c:val>
        </c:ser>
        <c:ser>
          <c:idx val="14"/>
          <c:order val="14"/>
          <c:tx>
            <c:strRef>
              <c:f>'[Comentários.xlsx]P3.1'!$H$50</c:f>
              <c:strCache>
                <c:ptCount val="1"/>
                <c:pt idx="0">
                  <c:v>TO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'[Comentários.xlsx]P3.1'!$I$50</c:f>
              <c:numCache>
                <c:formatCode>h:mm:ss</c:formatCode>
                <c:ptCount val="1"/>
                <c:pt idx="0">
                  <c:v>2.5578703703703709E-3</c:v>
                </c:pt>
              </c:numCache>
            </c:numRef>
          </c:val>
        </c:ser>
        <c:ser>
          <c:idx val="15"/>
          <c:order val="15"/>
          <c:tx>
            <c:strRef>
              <c:f>'[Comentários.xlsx]P3.1'!$H$51</c:f>
              <c:strCache>
                <c:ptCount val="1"/>
                <c:pt idx="0">
                  <c:v>PI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'[Comentários.xlsx]P3.1'!$I$51</c:f>
              <c:numCache>
                <c:formatCode>h:mm:ss</c:formatCode>
                <c:ptCount val="1"/>
                <c:pt idx="0">
                  <c:v>2.5694444444444445E-3</c:v>
                </c:pt>
              </c:numCache>
            </c:numRef>
          </c:val>
        </c:ser>
        <c:ser>
          <c:idx val="16"/>
          <c:order val="16"/>
          <c:tx>
            <c:strRef>
              <c:f>'[Comentários.xlsx]P3.1'!$H$52</c:f>
              <c:strCache>
                <c:ptCount val="1"/>
                <c:pt idx="0">
                  <c:v>BA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'[Comentários.xlsx]P3.1'!$I$52</c:f>
              <c:numCache>
                <c:formatCode>h:mm:ss</c:formatCode>
                <c:ptCount val="1"/>
                <c:pt idx="0">
                  <c:v>2.6273148148148158E-3</c:v>
                </c:pt>
              </c:numCache>
            </c:numRef>
          </c:val>
        </c:ser>
        <c:ser>
          <c:idx val="17"/>
          <c:order val="17"/>
          <c:tx>
            <c:strRef>
              <c:f>'[Comentários.xlsx]P3.1'!$H$53</c:f>
              <c:strCache>
                <c:ptCount val="1"/>
                <c:pt idx="0">
                  <c:v>RO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'[Comentários.xlsx]P3.1'!$I$53</c:f>
              <c:numCache>
                <c:formatCode>h:mm:ss</c:formatCode>
                <c:ptCount val="1"/>
                <c:pt idx="0">
                  <c:v>2.6273148148148158E-3</c:v>
                </c:pt>
              </c:numCache>
            </c:numRef>
          </c:val>
        </c:ser>
        <c:ser>
          <c:idx val="18"/>
          <c:order val="18"/>
          <c:tx>
            <c:strRef>
              <c:f>'[Comentários.xlsx]P3.1'!$H$54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'[Comentários.xlsx]P3.1'!$I$54</c:f>
              <c:numCache>
                <c:formatCode>h:mm:ss</c:formatCode>
                <c:ptCount val="1"/>
                <c:pt idx="0">
                  <c:v>2.6388888888888885E-3</c:v>
                </c:pt>
              </c:numCache>
            </c:numRef>
          </c:val>
        </c:ser>
        <c:ser>
          <c:idx val="19"/>
          <c:order val="19"/>
          <c:tx>
            <c:strRef>
              <c:f>'[Comentários.xlsx]P3.1'!$H$55</c:f>
              <c:strCache>
                <c:ptCount val="1"/>
                <c:pt idx="0">
                  <c:v>PA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'[Comentários.xlsx]P3.1'!$I$55</c:f>
              <c:numCache>
                <c:formatCode>h:mm:ss</c:formatCode>
                <c:ptCount val="1"/>
                <c:pt idx="0">
                  <c:v>2.7199074074074083E-3</c:v>
                </c:pt>
              </c:numCache>
            </c:numRef>
          </c:val>
        </c:ser>
        <c:ser>
          <c:idx val="20"/>
          <c:order val="20"/>
          <c:tx>
            <c:strRef>
              <c:f>'[Comentários.xlsx]P3.1'!$H$56</c:f>
              <c:strCache>
                <c:ptCount val="1"/>
                <c:pt idx="0">
                  <c:v>MA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'[Comentários.xlsx]P3.1'!$I$56</c:f>
              <c:numCache>
                <c:formatCode>h:mm:ss</c:formatCode>
                <c:ptCount val="1"/>
                <c:pt idx="0">
                  <c:v>2.7430555555555567E-3</c:v>
                </c:pt>
              </c:numCache>
            </c:numRef>
          </c:val>
        </c:ser>
        <c:ser>
          <c:idx val="21"/>
          <c:order val="21"/>
          <c:tx>
            <c:strRef>
              <c:f>'[Comentários.xlsx]P3.1'!$H$57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'[Comentários.xlsx]P3.1'!$I$57</c:f>
              <c:numCache>
                <c:formatCode>h:mm:ss</c:formatCode>
                <c:ptCount val="1"/>
                <c:pt idx="0">
                  <c:v>2.8935185185185197E-3</c:v>
                </c:pt>
              </c:numCache>
            </c:numRef>
          </c:val>
        </c:ser>
        <c:ser>
          <c:idx val="22"/>
          <c:order val="22"/>
          <c:tx>
            <c:strRef>
              <c:f>'[Comentários.xlsx]P3.1'!$H$58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'[Comentários.xlsx]P3.1'!$I$58</c:f>
              <c:numCache>
                <c:formatCode>h:mm:ss</c:formatCode>
                <c:ptCount val="1"/>
                <c:pt idx="0">
                  <c:v>3.1944444444444442E-3</c:v>
                </c:pt>
              </c:numCache>
            </c:numRef>
          </c:val>
        </c:ser>
        <c:ser>
          <c:idx val="23"/>
          <c:order val="23"/>
          <c:tx>
            <c:strRef>
              <c:f>'[Comentários.xlsx]P3.1'!$H$59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'[Comentários.xlsx]P3.1'!$I$59</c:f>
              <c:numCache>
                <c:formatCode>h:mm:ss</c:formatCode>
                <c:ptCount val="1"/>
                <c:pt idx="0">
                  <c:v>3.4027777777777797E-3</c:v>
                </c:pt>
              </c:numCache>
            </c:numRef>
          </c:val>
        </c:ser>
        <c:ser>
          <c:idx val="24"/>
          <c:order val="24"/>
          <c:tx>
            <c:strRef>
              <c:f>'[Comentários.xlsx]P3.1'!$H$60</c:f>
              <c:strCache>
                <c:ptCount val="1"/>
                <c:pt idx="0">
                  <c:v>AC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'[Comentários.xlsx]P3.1'!$I$60</c:f>
              <c:numCache>
                <c:formatCode>h:mm:ss</c:formatCode>
                <c:ptCount val="1"/>
                <c:pt idx="0">
                  <c:v>3.8078703703703716E-3</c:v>
                </c:pt>
              </c:numCache>
            </c:numRef>
          </c:val>
        </c:ser>
        <c:dLbls>
          <c:showVal val="1"/>
        </c:dLbls>
        <c:gapWidth val="444"/>
        <c:overlap val="-90"/>
        <c:axId val="63661952"/>
        <c:axId val="63663488"/>
      </c:barChart>
      <c:catAx>
        <c:axId val="63661952"/>
        <c:scaling>
          <c:orientation val="minMax"/>
        </c:scaling>
        <c:delete val="1"/>
        <c:axPos val="b"/>
        <c:majorTickMark val="none"/>
        <c:tickLblPos val="none"/>
        <c:crossAx val="63663488"/>
        <c:crosses val="autoZero"/>
        <c:auto val="1"/>
        <c:lblAlgn val="ctr"/>
        <c:lblOffset val="100"/>
      </c:catAx>
      <c:valAx>
        <c:axId val="63663488"/>
        <c:scaling>
          <c:orientation val="minMax"/>
          <c:min val="2.0000000000000009E-3"/>
        </c:scaling>
        <c:delete val="1"/>
        <c:axPos val="l"/>
        <c:numFmt formatCode="h:mm:ss" sourceLinked="1"/>
        <c:majorTickMark val="none"/>
        <c:tickLblPos val="none"/>
        <c:crossAx val="6366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3082182905296008E-2"/>
          <c:y val="0.8475465730588897"/>
          <c:w val="0.92170096763655629"/>
          <c:h val="7.563076810149883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rgbClr val="002060"/>
          </a:solidFill>
          <a:latin typeface="Arial Narrow" panose="020B0606020202030204" pitchFamily="34" charset="0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6.3189932808403459E-2"/>
          <c:y val="0.29643528819512482"/>
          <c:w val="0.91252774888821342"/>
          <c:h val="0.6516303324456334"/>
        </c:manualLayout>
      </c:layout>
      <c:barChart>
        <c:barDir val="col"/>
        <c:grouping val="percentStacked"/>
        <c:ser>
          <c:idx val="0"/>
          <c:order val="0"/>
          <c:tx>
            <c:strRef>
              <c:f>'[Comentários.xlsx]P6'!$C$53</c:f>
              <c:strCache>
                <c:ptCount val="1"/>
                <c:pt idx="0">
                  <c:v>sempre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1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'[Comentários.xlsx]P6'!$B$54:$B$78</c:f>
              <c:strCache>
                <c:ptCount val="25"/>
                <c:pt idx="0">
                  <c:v>AC</c:v>
                </c:pt>
                <c:pt idx="1">
                  <c:v>SE</c:v>
                </c:pt>
                <c:pt idx="2">
                  <c:v>PI</c:v>
                </c:pt>
                <c:pt idx="3">
                  <c:v>RS</c:v>
                </c:pt>
                <c:pt idx="4">
                  <c:v>PB</c:v>
                </c:pt>
                <c:pt idx="5">
                  <c:v>BA</c:v>
                </c:pt>
                <c:pt idx="6">
                  <c:v>PE</c:v>
                </c:pt>
                <c:pt idx="7">
                  <c:v>PR</c:v>
                </c:pt>
                <c:pt idx="8">
                  <c:v>ES</c:v>
                </c:pt>
                <c:pt idx="9">
                  <c:v>TO</c:v>
                </c:pt>
                <c:pt idx="10">
                  <c:v>RO</c:v>
                </c:pt>
                <c:pt idx="11">
                  <c:v>CE</c:v>
                </c:pt>
                <c:pt idx="12">
                  <c:v>SP</c:v>
                </c:pt>
                <c:pt idx="13">
                  <c:v>RJ</c:v>
                </c:pt>
                <c:pt idx="14">
                  <c:v>AP</c:v>
                </c:pt>
                <c:pt idx="15">
                  <c:v>MS</c:v>
                </c:pt>
                <c:pt idx="16">
                  <c:v>GO</c:v>
                </c:pt>
                <c:pt idx="17">
                  <c:v>SC</c:v>
                </c:pt>
                <c:pt idx="18">
                  <c:v>AL</c:v>
                </c:pt>
                <c:pt idx="19">
                  <c:v>PA</c:v>
                </c:pt>
                <c:pt idx="20">
                  <c:v>DF</c:v>
                </c:pt>
                <c:pt idx="21">
                  <c:v>AM</c:v>
                </c:pt>
                <c:pt idx="22">
                  <c:v>RR</c:v>
                </c:pt>
                <c:pt idx="23">
                  <c:v>MG</c:v>
                </c:pt>
                <c:pt idx="24">
                  <c:v>MA</c:v>
                </c:pt>
              </c:strCache>
            </c:strRef>
          </c:cat>
          <c:val>
            <c:numRef>
              <c:f>'[Comentários.xlsx]P6'!$C$54:$C$78</c:f>
              <c:numCache>
                <c:formatCode>0%</c:formatCode>
                <c:ptCount val="25"/>
                <c:pt idx="0">
                  <c:v>0.8600000000000001</c:v>
                </c:pt>
                <c:pt idx="1">
                  <c:v>0.81818181818181857</c:v>
                </c:pt>
                <c:pt idx="2">
                  <c:v>0.81772151898734402</c:v>
                </c:pt>
                <c:pt idx="3">
                  <c:v>0.79913606911447266</c:v>
                </c:pt>
                <c:pt idx="4">
                  <c:v>0.79431072210066256</c:v>
                </c:pt>
                <c:pt idx="5">
                  <c:v>0.79120879120878684</c:v>
                </c:pt>
                <c:pt idx="6">
                  <c:v>0.79074889867841469</c:v>
                </c:pt>
                <c:pt idx="7">
                  <c:v>0.78997613365155472</c:v>
                </c:pt>
                <c:pt idx="8">
                  <c:v>0.78958785249457653</c:v>
                </c:pt>
                <c:pt idx="9">
                  <c:v>0.78761061946902666</c:v>
                </c:pt>
                <c:pt idx="10">
                  <c:v>0.78658536585365968</c:v>
                </c:pt>
                <c:pt idx="11">
                  <c:v>0.78279569892473633</c:v>
                </c:pt>
                <c:pt idx="12">
                  <c:v>0.78268876611417726</c:v>
                </c:pt>
                <c:pt idx="13">
                  <c:v>0.78082191780821908</c:v>
                </c:pt>
                <c:pt idx="14">
                  <c:v>0.77142857142857191</c:v>
                </c:pt>
                <c:pt idx="15">
                  <c:v>0.77006507592190654</c:v>
                </c:pt>
                <c:pt idx="16">
                  <c:v>0.75450450450450468</c:v>
                </c:pt>
                <c:pt idx="17">
                  <c:v>0.75198412698412609</c:v>
                </c:pt>
                <c:pt idx="18">
                  <c:v>0.74683544303797544</c:v>
                </c:pt>
                <c:pt idx="19">
                  <c:v>0.74291938997821949</c:v>
                </c:pt>
                <c:pt idx="20">
                  <c:v>0.73929961089493801</c:v>
                </c:pt>
                <c:pt idx="21">
                  <c:v>0.73464912280701766</c:v>
                </c:pt>
                <c:pt idx="22">
                  <c:v>0.73333333333333295</c:v>
                </c:pt>
                <c:pt idx="23">
                  <c:v>0.7032967032966978</c:v>
                </c:pt>
                <c:pt idx="24">
                  <c:v>0.69811320754716988</c:v>
                </c:pt>
              </c:numCache>
            </c:numRef>
          </c:val>
        </c:ser>
        <c:ser>
          <c:idx val="1"/>
          <c:order val="1"/>
          <c:tx>
            <c:strRef>
              <c:f>'[Comentários.xlsx]P6'!$D$53</c:f>
              <c:strCache>
                <c:ptCount val="1"/>
                <c:pt idx="0">
                  <c:v>na maioria das vezes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1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'[Comentários.xlsx]P6'!$B$54:$B$78</c:f>
              <c:strCache>
                <c:ptCount val="25"/>
                <c:pt idx="0">
                  <c:v>AC</c:v>
                </c:pt>
                <c:pt idx="1">
                  <c:v>SE</c:v>
                </c:pt>
                <c:pt idx="2">
                  <c:v>PI</c:v>
                </c:pt>
                <c:pt idx="3">
                  <c:v>RS</c:v>
                </c:pt>
                <c:pt idx="4">
                  <c:v>PB</c:v>
                </c:pt>
                <c:pt idx="5">
                  <c:v>BA</c:v>
                </c:pt>
                <c:pt idx="6">
                  <c:v>PE</c:v>
                </c:pt>
                <c:pt idx="7">
                  <c:v>PR</c:v>
                </c:pt>
                <c:pt idx="8">
                  <c:v>ES</c:v>
                </c:pt>
                <c:pt idx="9">
                  <c:v>TO</c:v>
                </c:pt>
                <c:pt idx="10">
                  <c:v>RO</c:v>
                </c:pt>
                <c:pt idx="11">
                  <c:v>CE</c:v>
                </c:pt>
                <c:pt idx="12">
                  <c:v>SP</c:v>
                </c:pt>
                <c:pt idx="13">
                  <c:v>RJ</c:v>
                </c:pt>
                <c:pt idx="14">
                  <c:v>AP</c:v>
                </c:pt>
                <c:pt idx="15">
                  <c:v>MS</c:v>
                </c:pt>
                <c:pt idx="16">
                  <c:v>GO</c:v>
                </c:pt>
                <c:pt idx="17">
                  <c:v>SC</c:v>
                </c:pt>
                <c:pt idx="18">
                  <c:v>AL</c:v>
                </c:pt>
                <c:pt idx="19">
                  <c:v>PA</c:v>
                </c:pt>
                <c:pt idx="20">
                  <c:v>DF</c:v>
                </c:pt>
                <c:pt idx="21">
                  <c:v>AM</c:v>
                </c:pt>
                <c:pt idx="22">
                  <c:v>RR</c:v>
                </c:pt>
                <c:pt idx="23">
                  <c:v>MG</c:v>
                </c:pt>
                <c:pt idx="24">
                  <c:v>MA</c:v>
                </c:pt>
              </c:strCache>
            </c:strRef>
          </c:cat>
          <c:val>
            <c:numRef>
              <c:f>'[Comentários.xlsx]P6'!$D$54:$D$78</c:f>
              <c:numCache>
                <c:formatCode>0%</c:formatCode>
                <c:ptCount val="25"/>
                <c:pt idx="0">
                  <c:v>0.1</c:v>
                </c:pt>
                <c:pt idx="1">
                  <c:v>8.4175084175084611E-2</c:v>
                </c:pt>
                <c:pt idx="2">
                  <c:v>0.11139240506329144</c:v>
                </c:pt>
                <c:pt idx="3">
                  <c:v>0.12526997840172879</c:v>
                </c:pt>
                <c:pt idx="4">
                  <c:v>0.13129102844638965</c:v>
                </c:pt>
                <c:pt idx="5">
                  <c:v>0.10549450549450563</c:v>
                </c:pt>
                <c:pt idx="6">
                  <c:v>0.13215859030837068</c:v>
                </c:pt>
                <c:pt idx="7">
                  <c:v>0.14319809069212502</c:v>
                </c:pt>
                <c:pt idx="8">
                  <c:v>0.14099783080260189</c:v>
                </c:pt>
                <c:pt idx="9">
                  <c:v>0.13053097345132741</c:v>
                </c:pt>
                <c:pt idx="10">
                  <c:v>0.13414634146341495</c:v>
                </c:pt>
                <c:pt idx="11">
                  <c:v>0.1397849462365599</c:v>
                </c:pt>
                <c:pt idx="12">
                  <c:v>0.13443830570902215</c:v>
                </c:pt>
                <c:pt idx="13">
                  <c:v>0.14155251141552461</c:v>
                </c:pt>
                <c:pt idx="14">
                  <c:v>0.15142857142857213</c:v>
                </c:pt>
                <c:pt idx="15">
                  <c:v>0.1431670281995662</c:v>
                </c:pt>
                <c:pt idx="16">
                  <c:v>0.15990990990990986</c:v>
                </c:pt>
                <c:pt idx="17">
                  <c:v>0.16269841269841095</c:v>
                </c:pt>
                <c:pt idx="18">
                  <c:v>0.14430379746835403</c:v>
                </c:pt>
                <c:pt idx="19">
                  <c:v>0.14379084967320305</c:v>
                </c:pt>
                <c:pt idx="20">
                  <c:v>0.14007782101167202</c:v>
                </c:pt>
                <c:pt idx="21">
                  <c:v>0.1710526315789474</c:v>
                </c:pt>
                <c:pt idx="22">
                  <c:v>0.14000000000000001</c:v>
                </c:pt>
                <c:pt idx="23">
                  <c:v>0.1296703296703291</c:v>
                </c:pt>
                <c:pt idx="24">
                  <c:v>0.18396226415094344</c:v>
                </c:pt>
              </c:numCache>
            </c:numRef>
          </c:val>
        </c:ser>
        <c:ser>
          <c:idx val="2"/>
          <c:order val="2"/>
          <c:tx>
            <c:strRef>
              <c:f>'[Comentários.xlsx]P6'!$E$53</c:f>
              <c:strCache>
                <c:ptCount val="1"/>
                <c:pt idx="0">
                  <c:v>poucas vezes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3.0794948096628401E-3"/>
                  <c:y val="-3.5789402728255363E-1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1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'[Comentários.xlsx]P6'!$B$54:$B$78</c:f>
              <c:strCache>
                <c:ptCount val="25"/>
                <c:pt idx="0">
                  <c:v>AC</c:v>
                </c:pt>
                <c:pt idx="1">
                  <c:v>SE</c:v>
                </c:pt>
                <c:pt idx="2">
                  <c:v>PI</c:v>
                </c:pt>
                <c:pt idx="3">
                  <c:v>RS</c:v>
                </c:pt>
                <c:pt idx="4">
                  <c:v>PB</c:v>
                </c:pt>
                <c:pt idx="5">
                  <c:v>BA</c:v>
                </c:pt>
                <c:pt idx="6">
                  <c:v>PE</c:v>
                </c:pt>
                <c:pt idx="7">
                  <c:v>PR</c:v>
                </c:pt>
                <c:pt idx="8">
                  <c:v>ES</c:v>
                </c:pt>
                <c:pt idx="9">
                  <c:v>TO</c:v>
                </c:pt>
                <c:pt idx="10">
                  <c:v>RO</c:v>
                </c:pt>
                <c:pt idx="11">
                  <c:v>CE</c:v>
                </c:pt>
                <c:pt idx="12">
                  <c:v>SP</c:v>
                </c:pt>
                <c:pt idx="13">
                  <c:v>RJ</c:v>
                </c:pt>
                <c:pt idx="14">
                  <c:v>AP</c:v>
                </c:pt>
                <c:pt idx="15">
                  <c:v>MS</c:v>
                </c:pt>
                <c:pt idx="16">
                  <c:v>GO</c:v>
                </c:pt>
                <c:pt idx="17">
                  <c:v>SC</c:v>
                </c:pt>
                <c:pt idx="18">
                  <c:v>AL</c:v>
                </c:pt>
                <c:pt idx="19">
                  <c:v>PA</c:v>
                </c:pt>
                <c:pt idx="20">
                  <c:v>DF</c:v>
                </c:pt>
                <c:pt idx="21">
                  <c:v>AM</c:v>
                </c:pt>
                <c:pt idx="22">
                  <c:v>RR</c:v>
                </c:pt>
                <c:pt idx="23">
                  <c:v>MG</c:v>
                </c:pt>
                <c:pt idx="24">
                  <c:v>MA</c:v>
                </c:pt>
              </c:strCache>
            </c:strRef>
          </c:cat>
          <c:val>
            <c:numRef>
              <c:f>'[Comentários.xlsx]P6'!$E$54:$E$78</c:f>
              <c:numCache>
                <c:formatCode>0%</c:formatCode>
                <c:ptCount val="25"/>
                <c:pt idx="0">
                  <c:v>4.0000000000000008E-2</c:v>
                </c:pt>
                <c:pt idx="1">
                  <c:v>6.73400673400677E-2</c:v>
                </c:pt>
                <c:pt idx="2">
                  <c:v>5.0632911392405187E-2</c:v>
                </c:pt>
                <c:pt idx="3">
                  <c:v>5.1835853131749786E-2</c:v>
                </c:pt>
                <c:pt idx="4">
                  <c:v>5.4704595185995755E-2</c:v>
                </c:pt>
                <c:pt idx="5">
                  <c:v>8.5714285714285826E-2</c:v>
                </c:pt>
                <c:pt idx="6">
                  <c:v>5.7268722466960548E-2</c:v>
                </c:pt>
                <c:pt idx="7">
                  <c:v>5.0119331742243721E-2</c:v>
                </c:pt>
                <c:pt idx="8">
                  <c:v>5.2060737527114626E-2</c:v>
                </c:pt>
                <c:pt idx="9">
                  <c:v>6.8584070796460117E-2</c:v>
                </c:pt>
                <c:pt idx="10">
                  <c:v>6.0975609756097712E-2</c:v>
                </c:pt>
                <c:pt idx="11">
                  <c:v>6.4516129032258507E-2</c:v>
                </c:pt>
                <c:pt idx="12">
                  <c:v>6.4456721915284704E-2</c:v>
                </c:pt>
                <c:pt idx="13">
                  <c:v>5.4794520547945057E-2</c:v>
                </c:pt>
                <c:pt idx="14">
                  <c:v>6.0000000000000241E-2</c:v>
                </c:pt>
                <c:pt idx="15">
                  <c:v>6.7245119305856818E-2</c:v>
                </c:pt>
                <c:pt idx="16">
                  <c:v>5.8558558558558446E-2</c:v>
                </c:pt>
                <c:pt idx="17">
                  <c:v>5.357142857142802E-2</c:v>
                </c:pt>
                <c:pt idx="18">
                  <c:v>9.1139240506328739E-2</c:v>
                </c:pt>
                <c:pt idx="19">
                  <c:v>0.10021786492374767</c:v>
                </c:pt>
                <c:pt idx="20">
                  <c:v>8.5603112840466331E-2</c:v>
                </c:pt>
                <c:pt idx="21">
                  <c:v>8.1140350877193013E-2</c:v>
                </c:pt>
                <c:pt idx="22">
                  <c:v>0.10666666666666635</c:v>
                </c:pt>
                <c:pt idx="23">
                  <c:v>0.12307692307692256</c:v>
                </c:pt>
                <c:pt idx="24">
                  <c:v>0.10377358490566041</c:v>
                </c:pt>
              </c:numCache>
            </c:numRef>
          </c:val>
        </c:ser>
        <c:ser>
          <c:idx val="3"/>
          <c:order val="3"/>
          <c:tx>
            <c:strRef>
              <c:f>'[Comentários.xlsx]P6'!$F$53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1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'[Comentários.xlsx]P6'!$B$54:$B$78</c:f>
              <c:strCache>
                <c:ptCount val="25"/>
                <c:pt idx="0">
                  <c:v>AC</c:v>
                </c:pt>
                <c:pt idx="1">
                  <c:v>SE</c:v>
                </c:pt>
                <c:pt idx="2">
                  <c:v>PI</c:v>
                </c:pt>
                <c:pt idx="3">
                  <c:v>RS</c:v>
                </c:pt>
                <c:pt idx="4">
                  <c:v>PB</c:v>
                </c:pt>
                <c:pt idx="5">
                  <c:v>BA</c:v>
                </c:pt>
                <c:pt idx="6">
                  <c:v>PE</c:v>
                </c:pt>
                <c:pt idx="7">
                  <c:v>PR</c:v>
                </c:pt>
                <c:pt idx="8">
                  <c:v>ES</c:v>
                </c:pt>
                <c:pt idx="9">
                  <c:v>TO</c:v>
                </c:pt>
                <c:pt idx="10">
                  <c:v>RO</c:v>
                </c:pt>
                <c:pt idx="11">
                  <c:v>CE</c:v>
                </c:pt>
                <c:pt idx="12">
                  <c:v>SP</c:v>
                </c:pt>
                <c:pt idx="13">
                  <c:v>RJ</c:v>
                </c:pt>
                <c:pt idx="14">
                  <c:v>AP</c:v>
                </c:pt>
                <c:pt idx="15">
                  <c:v>MS</c:v>
                </c:pt>
                <c:pt idx="16">
                  <c:v>GO</c:v>
                </c:pt>
                <c:pt idx="17">
                  <c:v>SC</c:v>
                </c:pt>
                <c:pt idx="18">
                  <c:v>AL</c:v>
                </c:pt>
                <c:pt idx="19">
                  <c:v>PA</c:v>
                </c:pt>
                <c:pt idx="20">
                  <c:v>DF</c:v>
                </c:pt>
                <c:pt idx="21">
                  <c:v>AM</c:v>
                </c:pt>
                <c:pt idx="22">
                  <c:v>RR</c:v>
                </c:pt>
                <c:pt idx="23">
                  <c:v>MG</c:v>
                </c:pt>
                <c:pt idx="24">
                  <c:v>MA</c:v>
                </c:pt>
              </c:strCache>
            </c:strRef>
          </c:cat>
          <c:val>
            <c:numRef>
              <c:f>'[Comentários.xlsx]P6'!$F$54:$F$78</c:f>
              <c:numCache>
                <c:formatCode>0%</c:formatCode>
                <c:ptCount val="25"/>
                <c:pt idx="0">
                  <c:v>0</c:v>
                </c:pt>
                <c:pt idx="1">
                  <c:v>3.0303030303030453E-2</c:v>
                </c:pt>
                <c:pt idx="2">
                  <c:v>2.0253164556962067E-2</c:v>
                </c:pt>
                <c:pt idx="3">
                  <c:v>2.3758099352051986E-2</c:v>
                </c:pt>
                <c:pt idx="4">
                  <c:v>1.9693654266958471E-2</c:v>
                </c:pt>
                <c:pt idx="5">
                  <c:v>1.7582417582417589E-2</c:v>
                </c:pt>
                <c:pt idx="6">
                  <c:v>1.9823788546255581E-2</c:v>
                </c:pt>
                <c:pt idx="7">
                  <c:v>1.6706443914081239E-2</c:v>
                </c:pt>
                <c:pt idx="8">
                  <c:v>1.7353579175704868E-2</c:v>
                </c:pt>
                <c:pt idx="9">
                  <c:v>1.3274336283185821E-2</c:v>
                </c:pt>
                <c:pt idx="10">
                  <c:v>1.8292682926829319E-2</c:v>
                </c:pt>
                <c:pt idx="11">
                  <c:v>1.2903225806451694E-2</c:v>
                </c:pt>
                <c:pt idx="12">
                  <c:v>1.8416206261509898E-2</c:v>
                </c:pt>
                <c:pt idx="13">
                  <c:v>2.2831050228310421E-2</c:v>
                </c:pt>
                <c:pt idx="14">
                  <c:v>1.7142857142857206E-2</c:v>
                </c:pt>
                <c:pt idx="15">
                  <c:v>1.9522776572668116E-2</c:v>
                </c:pt>
                <c:pt idx="16">
                  <c:v>2.7027027027026997E-2</c:v>
                </c:pt>
                <c:pt idx="17">
                  <c:v>3.1746031746031453E-2</c:v>
                </c:pt>
                <c:pt idx="18">
                  <c:v>1.7721518987341721E-2</c:v>
                </c:pt>
                <c:pt idx="19">
                  <c:v>1.3071895424836652E-2</c:v>
                </c:pt>
                <c:pt idx="20">
                  <c:v>3.5019455252918032E-2</c:v>
                </c:pt>
                <c:pt idx="21">
                  <c:v>1.3157894736842108E-2</c:v>
                </c:pt>
                <c:pt idx="22">
                  <c:v>2.0000000000000004E-2</c:v>
                </c:pt>
                <c:pt idx="23">
                  <c:v>4.3956043956043821E-2</c:v>
                </c:pt>
                <c:pt idx="24">
                  <c:v>1.4150943396226414E-2</c:v>
                </c:pt>
              </c:numCache>
            </c:numRef>
          </c:val>
        </c:ser>
        <c:dLbls/>
        <c:gapWidth val="20"/>
        <c:overlap val="100"/>
        <c:axId val="64155008"/>
        <c:axId val="64058496"/>
      </c:barChart>
      <c:catAx>
        <c:axId val="641550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64058496"/>
        <c:crosses val="autoZero"/>
        <c:auto val="1"/>
        <c:lblAlgn val="ctr"/>
        <c:lblOffset val="100"/>
      </c:catAx>
      <c:valAx>
        <c:axId val="64058496"/>
        <c:scaling>
          <c:orientation val="minMax"/>
          <c:max val="1"/>
        </c:scaling>
        <c:delete val="1"/>
        <c:axPos val="l"/>
        <c:numFmt formatCode="0%" sourceLinked="1"/>
        <c:majorTickMark val="none"/>
        <c:tickLblPos val="none"/>
        <c:crossAx val="6415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7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'[013_0815_gráficos_v1.xlsx]P8.1'!$C$13:$C$19</c:f>
              <c:strCache>
                <c:ptCount val="7"/>
                <c:pt idx="0">
                  <c:v>cursos</c:v>
                </c:pt>
                <c:pt idx="1">
                  <c:v>palestras</c:v>
                </c:pt>
                <c:pt idx="2">
                  <c:v>consultorias</c:v>
                </c:pt>
                <c:pt idx="3">
                  <c:v>feiras</c:v>
                </c:pt>
                <c:pt idx="4">
                  <c:v>treinamentos</c:v>
                </c:pt>
                <c:pt idx="5">
                  <c:v>oficinas</c:v>
                </c:pt>
                <c:pt idx="6">
                  <c:v>outros</c:v>
                </c:pt>
              </c:strCache>
            </c:strRef>
          </c:cat>
          <c:val>
            <c:numRef>
              <c:f>'[013_0815_gráficos_v1.xlsx]P8.1'!$D$13:$D$19</c:f>
              <c:numCache>
                <c:formatCode>###0%</c:formatCode>
                <c:ptCount val="7"/>
                <c:pt idx="0">
                  <c:v>0.5051358572216692</c:v>
                </c:pt>
                <c:pt idx="1">
                  <c:v>0.39232478799754478</c:v>
                </c:pt>
                <c:pt idx="2">
                  <c:v>0.18617731929647258</c:v>
                </c:pt>
                <c:pt idx="3">
                  <c:v>9.1949583897995499E-2</c:v>
                </c:pt>
                <c:pt idx="4">
                  <c:v>5.3334097582862915E-2</c:v>
                </c:pt>
                <c:pt idx="5">
                  <c:v>5.192344012975697E-2</c:v>
                </c:pt>
                <c:pt idx="6">
                  <c:v>2.0052092471009038E-2</c:v>
                </c:pt>
              </c:numCache>
            </c:numRef>
          </c:val>
        </c:ser>
        <c:dLbls/>
        <c:gapWidth val="0"/>
        <c:axId val="63922560"/>
        <c:axId val="63925248"/>
      </c:barChart>
      <c:catAx>
        <c:axId val="63922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63925248"/>
        <c:crosses val="autoZero"/>
        <c:auto val="1"/>
        <c:lblAlgn val="ctr"/>
        <c:lblOffset val="100"/>
      </c:catAx>
      <c:valAx>
        <c:axId val="63925248"/>
        <c:scaling>
          <c:orientation val="minMax"/>
        </c:scaling>
        <c:delete val="1"/>
        <c:axPos val="l"/>
        <c:numFmt formatCode="###0%" sourceLinked="1"/>
        <c:tickLblPos val="none"/>
        <c:crossAx val="6392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'[013_0815_gráficos_v1.xlsx]P9'!$A$8:$A$9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'[013_0815_gráficos_v1.xlsx]P9'!$B$8:$B$9</c:f>
              <c:numCache>
                <c:formatCode>###0%</c:formatCode>
                <c:ptCount val="2"/>
                <c:pt idx="0">
                  <c:v>0.95111156042349787</c:v>
                </c:pt>
                <c:pt idx="1">
                  <c:v>4.8888439576506827E-2</c:v>
                </c:pt>
              </c:numCache>
            </c:numRef>
          </c:val>
        </c:ser>
        <c:dLbls/>
        <c:firstSliceAng val="180"/>
        <c:holeSize val="52"/>
      </c:doughnut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dPt>
            <c:idx val="7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9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'[013_0815_gráficos_v1.xlsx]P10'!$B$5:$B$15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'[013_0815_gráficos_v1.xlsx]P10'!$E$5:$E$15</c:f>
              <c:numCache>
                <c:formatCode>0%</c:formatCode>
                <c:ptCount val="11"/>
                <c:pt idx="0" formatCode="####%">
                  <c:v>9.9856482035943685E-3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####%">
                  <c:v>2.2306678815018566E-2</c:v>
                </c:pt>
                <c:pt idx="6" formatCode="####%">
                  <c:v>1.2623812776862555E-2</c:v>
                </c:pt>
                <c:pt idx="7" formatCode="####%">
                  <c:v>4.9084838115537183E-2</c:v>
                </c:pt>
                <c:pt idx="8" formatCode="####%">
                  <c:v>0.15747689409985946</c:v>
                </c:pt>
                <c:pt idx="9" formatCode="####%">
                  <c:v>0.18909925118585585</c:v>
                </c:pt>
                <c:pt idx="10" formatCode="####%">
                  <c:v>0.54514961332279821</c:v>
                </c:pt>
              </c:numCache>
            </c:numRef>
          </c:val>
        </c:ser>
        <c:dLbls/>
        <c:gapWidth val="69"/>
        <c:overlap val="-27"/>
        <c:axId val="71322240"/>
        <c:axId val="71344512"/>
      </c:barChart>
      <c:catAx>
        <c:axId val="71322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71344512"/>
        <c:crosses val="autoZero"/>
        <c:auto val="1"/>
        <c:lblAlgn val="ctr"/>
        <c:lblOffset val="100"/>
      </c:catAx>
      <c:valAx>
        <c:axId val="71344512"/>
        <c:scaling>
          <c:orientation val="minMax"/>
        </c:scaling>
        <c:delete val="1"/>
        <c:axPos val="l"/>
        <c:numFmt formatCode="####%" sourceLinked="1"/>
        <c:majorTickMark val="none"/>
        <c:tickLblPos val="none"/>
        <c:crossAx val="7132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800">
          <a:solidFill>
            <a:srgbClr val="002060"/>
          </a:solidFill>
          <a:latin typeface="Arial Narrow" panose="020B0606020202030204" pitchFamily="34" charset="0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2.8786388921629318E-2"/>
          <c:y val="0.10946905611470011"/>
          <c:w val="0.94242722215674135"/>
          <c:h val="0.72436415717618807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dPt>
            <c:idx val="7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9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'[013_0815_gráficos_v1.xlsx]P11'!$B$7:$B$17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'[013_0815_gráficos_v1.xlsx]P11'!$E$7:$E$17</c:f>
              <c:numCache>
                <c:formatCode>###0%</c:formatCode>
                <c:ptCount val="11"/>
                <c:pt idx="0">
                  <c:v>1.3292388984386791E-2</c:v>
                </c:pt>
                <c:pt idx="1">
                  <c:v>1.7153758699930675E-3</c:v>
                </c:pt>
                <c:pt idx="2">
                  <c:v>2.9226755226652266E-3</c:v>
                </c:pt>
                <c:pt idx="3">
                  <c:v>2.7931576227710748E-3</c:v>
                </c:pt>
                <c:pt idx="4">
                  <c:v>3.3956325028405079E-3</c:v>
                </c:pt>
                <c:pt idx="5">
                  <c:v>1.9545455789079465E-2</c:v>
                </c:pt>
                <c:pt idx="6">
                  <c:v>9.197951635477597E-3</c:v>
                </c:pt>
                <c:pt idx="7">
                  <c:v>2.9556535982143899E-2</c:v>
                </c:pt>
                <c:pt idx="8">
                  <c:v>9.0286211447944714E-2</c:v>
                </c:pt>
                <c:pt idx="9">
                  <c:v>9.7776867376960022E-2</c:v>
                </c:pt>
                <c:pt idx="10">
                  <c:v>0.72951774726575791</c:v>
                </c:pt>
              </c:numCache>
            </c:numRef>
          </c:val>
        </c:ser>
        <c:dLbls/>
        <c:gapWidth val="69"/>
        <c:overlap val="-27"/>
        <c:axId val="71349376"/>
        <c:axId val="71350912"/>
      </c:barChart>
      <c:catAx>
        <c:axId val="713493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71350912"/>
        <c:crosses val="autoZero"/>
        <c:auto val="1"/>
        <c:lblAlgn val="ctr"/>
        <c:lblOffset val="100"/>
      </c:catAx>
      <c:valAx>
        <c:axId val="71350912"/>
        <c:scaling>
          <c:orientation val="minMax"/>
        </c:scaling>
        <c:delete val="1"/>
        <c:axPos val="l"/>
        <c:numFmt formatCode="###0%" sourceLinked="1"/>
        <c:majorTickMark val="none"/>
        <c:tickLblPos val="none"/>
        <c:crossAx val="7134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800">
          <a:latin typeface="Arial Narrow" panose="020B0606020202030204" pitchFamily="34" charset="0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7"/>
  <c:chart>
    <c:autoTitleDeleted val="1"/>
    <c:plotArea>
      <c:layout>
        <c:manualLayout>
          <c:layoutTarget val="inner"/>
          <c:xMode val="edge"/>
          <c:yMode val="edge"/>
          <c:x val="0.44616611847932042"/>
          <c:y val="5.0925925925925923E-2"/>
          <c:w val="0.4931703804485198"/>
          <c:h val="0.89814814814814814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'[013_0815_gráficos_v1.xlsx]P12'!$B$2:$B$9</c:f>
              <c:strCache>
                <c:ptCount val="8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</c:v>
                </c:pt>
                <c:pt idx="4">
                  <c:v>sup. incomp.</c:v>
                </c:pt>
                <c:pt idx="5">
                  <c:v>sup. comp.</c:v>
                </c:pt>
                <c:pt idx="6">
                  <c:v>pós-graduação incomp.</c:v>
                </c:pt>
                <c:pt idx="7">
                  <c:v>pós-graduação comp.</c:v>
                </c:pt>
              </c:strCache>
            </c:strRef>
          </c:cat>
          <c:val>
            <c:numRef>
              <c:f>'[013_0815_gráficos_v1.xlsx]P12'!$E$2:$E$9</c:f>
              <c:numCache>
                <c:formatCode>###0%</c:formatCode>
                <c:ptCount val="8"/>
                <c:pt idx="0">
                  <c:v>5.566914918128639E-2</c:v>
                </c:pt>
                <c:pt idx="1">
                  <c:v>5.057475718970942E-2</c:v>
                </c:pt>
                <c:pt idx="2">
                  <c:v>5.3124032721639305E-2</c:v>
                </c:pt>
                <c:pt idx="3">
                  <c:v>0.36653485144601761</c:v>
                </c:pt>
                <c:pt idx="4">
                  <c:v>0.13641345732450341</c:v>
                </c:pt>
                <c:pt idx="5">
                  <c:v>0.26267253103873583</c:v>
                </c:pt>
                <c:pt idx="6">
                  <c:v>9.9373200776560252E-3</c:v>
                </c:pt>
                <c:pt idx="7">
                  <c:v>6.5073901020473182E-2</c:v>
                </c:pt>
              </c:numCache>
            </c:numRef>
          </c:val>
        </c:ser>
        <c:dLbls/>
        <c:gapWidth val="69"/>
        <c:axId val="64210432"/>
        <c:axId val="78320000"/>
      </c:barChart>
      <c:catAx>
        <c:axId val="64210432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78320000"/>
        <c:crosses val="autoZero"/>
        <c:auto val="1"/>
        <c:lblAlgn val="ctr"/>
        <c:lblOffset val="100"/>
      </c:catAx>
      <c:valAx>
        <c:axId val="78320000"/>
        <c:scaling>
          <c:orientation val="minMax"/>
        </c:scaling>
        <c:delete val="1"/>
        <c:axPos val="t"/>
        <c:numFmt formatCode="###0%" sourceLinked="1"/>
        <c:majorTickMark val="none"/>
        <c:tickLblPos val="none"/>
        <c:crossAx val="6421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800">
          <a:solidFill>
            <a:srgbClr val="002060"/>
          </a:solidFill>
          <a:latin typeface="Arial Narrow" panose="020B0606020202030204" pitchFamily="34" charset="0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'P2'!$B$96</c:f>
              <c:strCache>
                <c:ptCount val="1"/>
                <c:pt idx="0">
                  <c:v>percepção negativa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Lbl>
              <c:idx val="24"/>
              <c:layout>
                <c:manualLayout>
                  <c:x val="1.0717725604284481E-3"/>
                  <c:y val="-6.615379246148885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'P2'!$A$97:$A$121</c:f>
              <c:strCache>
                <c:ptCount val="25"/>
                <c:pt idx="0">
                  <c:v>PA</c:v>
                </c:pt>
                <c:pt idx="1">
                  <c:v>MG</c:v>
                </c:pt>
                <c:pt idx="2">
                  <c:v>AP</c:v>
                </c:pt>
                <c:pt idx="3">
                  <c:v>DF</c:v>
                </c:pt>
                <c:pt idx="4">
                  <c:v>RO</c:v>
                </c:pt>
                <c:pt idx="5">
                  <c:v>MA</c:v>
                </c:pt>
                <c:pt idx="6">
                  <c:v>BA</c:v>
                </c:pt>
                <c:pt idx="7">
                  <c:v>RR</c:v>
                </c:pt>
                <c:pt idx="8">
                  <c:v>PI</c:v>
                </c:pt>
                <c:pt idx="9">
                  <c:v>RJ</c:v>
                </c:pt>
                <c:pt idx="10">
                  <c:v>AL</c:v>
                </c:pt>
                <c:pt idx="11">
                  <c:v>ES</c:v>
                </c:pt>
                <c:pt idx="12">
                  <c:v>MS</c:v>
                </c:pt>
                <c:pt idx="13">
                  <c:v>RS</c:v>
                </c:pt>
                <c:pt idx="14">
                  <c:v>AM</c:v>
                </c:pt>
                <c:pt idx="15">
                  <c:v>SE</c:v>
                </c:pt>
                <c:pt idx="16">
                  <c:v>PR</c:v>
                </c:pt>
                <c:pt idx="17">
                  <c:v>PB</c:v>
                </c:pt>
                <c:pt idx="18">
                  <c:v>CE</c:v>
                </c:pt>
                <c:pt idx="19">
                  <c:v>GO</c:v>
                </c:pt>
                <c:pt idx="20">
                  <c:v>TO</c:v>
                </c:pt>
                <c:pt idx="21">
                  <c:v>PE</c:v>
                </c:pt>
                <c:pt idx="22">
                  <c:v>SP</c:v>
                </c:pt>
                <c:pt idx="23">
                  <c:v>SC</c:v>
                </c:pt>
                <c:pt idx="24">
                  <c:v>AC</c:v>
                </c:pt>
              </c:strCache>
            </c:strRef>
          </c:cat>
          <c:val>
            <c:numRef>
              <c:f>'P2'!$B$97:$B$121</c:f>
              <c:numCache>
                <c:formatCode>0%</c:formatCode>
                <c:ptCount val="25"/>
                <c:pt idx="0">
                  <c:v>0.1206140350877197</c:v>
                </c:pt>
                <c:pt idx="1">
                  <c:v>0.10430839002267538</c:v>
                </c:pt>
                <c:pt idx="2">
                  <c:v>8.4057971014493152E-2</c:v>
                </c:pt>
                <c:pt idx="3">
                  <c:v>8.1836327345308865E-2</c:v>
                </c:pt>
                <c:pt idx="4">
                  <c:v>8.0745341614907026E-2</c:v>
                </c:pt>
                <c:pt idx="5">
                  <c:v>7.7294685990338188E-2</c:v>
                </c:pt>
                <c:pt idx="6">
                  <c:v>7.6586433260393938E-2</c:v>
                </c:pt>
                <c:pt idx="7">
                  <c:v>7.3825503355704467E-2</c:v>
                </c:pt>
                <c:pt idx="8">
                  <c:v>6.8877551020408323E-2</c:v>
                </c:pt>
                <c:pt idx="9">
                  <c:v>6.8235294117646852E-2</c:v>
                </c:pt>
                <c:pt idx="10">
                  <c:v>6.6137566137565815E-2</c:v>
                </c:pt>
                <c:pt idx="11">
                  <c:v>6.2499999999999591E-2</c:v>
                </c:pt>
                <c:pt idx="12">
                  <c:v>6.0402684563758476E-2</c:v>
                </c:pt>
                <c:pt idx="13">
                  <c:v>6.0267857142857512E-2</c:v>
                </c:pt>
                <c:pt idx="14">
                  <c:v>5.9340659340659359E-2</c:v>
                </c:pt>
                <c:pt idx="15">
                  <c:v>5.8419243986254581E-2</c:v>
                </c:pt>
                <c:pt idx="16">
                  <c:v>5.7788944723618375E-2</c:v>
                </c:pt>
                <c:pt idx="17">
                  <c:v>5.309734513274348E-2</c:v>
                </c:pt>
                <c:pt idx="18">
                  <c:v>4.9891540130152151E-2</c:v>
                </c:pt>
                <c:pt idx="19">
                  <c:v>4.8837209302325497E-2</c:v>
                </c:pt>
                <c:pt idx="20">
                  <c:v>4.656319290465627E-2</c:v>
                </c:pt>
                <c:pt idx="21">
                  <c:v>4.6460176991150612E-2</c:v>
                </c:pt>
                <c:pt idx="22">
                  <c:v>4.6153846153845615E-2</c:v>
                </c:pt>
                <c:pt idx="23">
                  <c:v>3.4764826175868804E-2</c:v>
                </c:pt>
                <c:pt idx="24">
                  <c:v>2.0000000000000004E-2</c:v>
                </c:pt>
              </c:numCache>
            </c:numRef>
          </c:val>
        </c:ser>
        <c:ser>
          <c:idx val="1"/>
          <c:order val="1"/>
          <c:tx>
            <c:strRef>
              <c:f>'P2'!$C$96</c:f>
              <c:strCache>
                <c:ptCount val="1"/>
                <c:pt idx="0">
                  <c:v>percepção positiva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2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'P2'!$A$97:$A$121</c:f>
              <c:strCache>
                <c:ptCount val="25"/>
                <c:pt idx="0">
                  <c:v>PA</c:v>
                </c:pt>
                <c:pt idx="1">
                  <c:v>MG</c:v>
                </c:pt>
                <c:pt idx="2">
                  <c:v>AP</c:v>
                </c:pt>
                <c:pt idx="3">
                  <c:v>DF</c:v>
                </c:pt>
                <c:pt idx="4">
                  <c:v>RO</c:v>
                </c:pt>
                <c:pt idx="5">
                  <c:v>MA</c:v>
                </c:pt>
                <c:pt idx="6">
                  <c:v>BA</c:v>
                </c:pt>
                <c:pt idx="7">
                  <c:v>RR</c:v>
                </c:pt>
                <c:pt idx="8">
                  <c:v>PI</c:v>
                </c:pt>
                <c:pt idx="9">
                  <c:v>RJ</c:v>
                </c:pt>
                <c:pt idx="10">
                  <c:v>AL</c:v>
                </c:pt>
                <c:pt idx="11">
                  <c:v>ES</c:v>
                </c:pt>
                <c:pt idx="12">
                  <c:v>MS</c:v>
                </c:pt>
                <c:pt idx="13">
                  <c:v>RS</c:v>
                </c:pt>
                <c:pt idx="14">
                  <c:v>AM</c:v>
                </c:pt>
                <c:pt idx="15">
                  <c:v>SE</c:v>
                </c:pt>
                <c:pt idx="16">
                  <c:v>PR</c:v>
                </c:pt>
                <c:pt idx="17">
                  <c:v>PB</c:v>
                </c:pt>
                <c:pt idx="18">
                  <c:v>CE</c:v>
                </c:pt>
                <c:pt idx="19">
                  <c:v>GO</c:v>
                </c:pt>
                <c:pt idx="20">
                  <c:v>TO</c:v>
                </c:pt>
                <c:pt idx="21">
                  <c:v>PE</c:v>
                </c:pt>
                <c:pt idx="22">
                  <c:v>SP</c:v>
                </c:pt>
                <c:pt idx="23">
                  <c:v>SC</c:v>
                </c:pt>
                <c:pt idx="24">
                  <c:v>AC</c:v>
                </c:pt>
              </c:strCache>
            </c:strRef>
          </c:cat>
          <c:val>
            <c:numRef>
              <c:f>'P2'!$C$97:$C$121</c:f>
              <c:numCache>
                <c:formatCode>0%</c:formatCode>
                <c:ptCount val="25"/>
                <c:pt idx="0">
                  <c:v>0.85745614035088169</c:v>
                </c:pt>
                <c:pt idx="1">
                  <c:v>0.86167800453514498</c:v>
                </c:pt>
                <c:pt idx="2">
                  <c:v>0.90144927536231889</c:v>
                </c:pt>
                <c:pt idx="3">
                  <c:v>0.89620758483033758</c:v>
                </c:pt>
                <c:pt idx="4">
                  <c:v>0.90683229813664656</c:v>
                </c:pt>
                <c:pt idx="5">
                  <c:v>0.92270531400966194</c:v>
                </c:pt>
                <c:pt idx="6">
                  <c:v>0.9015317286652057</c:v>
                </c:pt>
                <c:pt idx="7">
                  <c:v>0.90604026845637575</c:v>
                </c:pt>
                <c:pt idx="8">
                  <c:v>0.91581632653061451</c:v>
                </c:pt>
                <c:pt idx="9">
                  <c:v>0.9035294117647058</c:v>
                </c:pt>
                <c:pt idx="10">
                  <c:v>0.92063492063492169</c:v>
                </c:pt>
                <c:pt idx="11">
                  <c:v>0.91294642857142849</c:v>
                </c:pt>
                <c:pt idx="12">
                  <c:v>0.92170022371364491</c:v>
                </c:pt>
                <c:pt idx="13">
                  <c:v>0.91964285714285787</c:v>
                </c:pt>
                <c:pt idx="14">
                  <c:v>0.91868131868131864</c:v>
                </c:pt>
                <c:pt idx="15">
                  <c:v>0.92783505154639201</c:v>
                </c:pt>
                <c:pt idx="16">
                  <c:v>0.92211055276382048</c:v>
                </c:pt>
                <c:pt idx="17">
                  <c:v>0.93584070796460361</c:v>
                </c:pt>
                <c:pt idx="18">
                  <c:v>0.92624728850325555</c:v>
                </c:pt>
                <c:pt idx="19">
                  <c:v>0.93255813953488387</c:v>
                </c:pt>
                <c:pt idx="20">
                  <c:v>0.93126385809312651</c:v>
                </c:pt>
                <c:pt idx="21">
                  <c:v>0.94026548672566368</c:v>
                </c:pt>
                <c:pt idx="22">
                  <c:v>0.94423076923076821</c:v>
                </c:pt>
                <c:pt idx="23">
                  <c:v>0.94683026584867058</c:v>
                </c:pt>
                <c:pt idx="24">
                  <c:v>0.96000000000000008</c:v>
                </c:pt>
              </c:numCache>
            </c:numRef>
          </c:val>
        </c:ser>
        <c:ser>
          <c:idx val="2"/>
          <c:order val="2"/>
          <c:tx>
            <c:strRef>
              <c:f>'P2'!$D$96</c:f>
              <c:strCache>
                <c:ptCount val="1"/>
                <c:pt idx="0">
                  <c:v>indefinidos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2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'P2'!$A$97:$A$121</c:f>
              <c:strCache>
                <c:ptCount val="25"/>
                <c:pt idx="0">
                  <c:v>PA</c:v>
                </c:pt>
                <c:pt idx="1">
                  <c:v>MG</c:v>
                </c:pt>
                <c:pt idx="2">
                  <c:v>AP</c:v>
                </c:pt>
                <c:pt idx="3">
                  <c:v>DF</c:v>
                </c:pt>
                <c:pt idx="4">
                  <c:v>RO</c:v>
                </c:pt>
                <c:pt idx="5">
                  <c:v>MA</c:v>
                </c:pt>
                <c:pt idx="6">
                  <c:v>BA</c:v>
                </c:pt>
                <c:pt idx="7">
                  <c:v>RR</c:v>
                </c:pt>
                <c:pt idx="8">
                  <c:v>PI</c:v>
                </c:pt>
                <c:pt idx="9">
                  <c:v>RJ</c:v>
                </c:pt>
                <c:pt idx="10">
                  <c:v>AL</c:v>
                </c:pt>
                <c:pt idx="11">
                  <c:v>ES</c:v>
                </c:pt>
                <c:pt idx="12">
                  <c:v>MS</c:v>
                </c:pt>
                <c:pt idx="13">
                  <c:v>RS</c:v>
                </c:pt>
                <c:pt idx="14">
                  <c:v>AM</c:v>
                </c:pt>
                <c:pt idx="15">
                  <c:v>SE</c:v>
                </c:pt>
                <c:pt idx="16">
                  <c:v>PR</c:v>
                </c:pt>
                <c:pt idx="17">
                  <c:v>PB</c:v>
                </c:pt>
                <c:pt idx="18">
                  <c:v>CE</c:v>
                </c:pt>
                <c:pt idx="19">
                  <c:v>GO</c:v>
                </c:pt>
                <c:pt idx="20">
                  <c:v>TO</c:v>
                </c:pt>
                <c:pt idx="21">
                  <c:v>PE</c:v>
                </c:pt>
                <c:pt idx="22">
                  <c:v>SP</c:v>
                </c:pt>
                <c:pt idx="23">
                  <c:v>SC</c:v>
                </c:pt>
                <c:pt idx="24">
                  <c:v>AC</c:v>
                </c:pt>
              </c:strCache>
            </c:strRef>
          </c:cat>
          <c:val>
            <c:numRef>
              <c:f>'P2'!$D$97:$D$121</c:f>
              <c:numCache>
                <c:formatCode>0%</c:formatCode>
                <c:ptCount val="25"/>
                <c:pt idx="0">
                  <c:v>2.1929824561403594E-2</c:v>
                </c:pt>
                <c:pt idx="1">
                  <c:v>3.4013605442176791E-2</c:v>
                </c:pt>
                <c:pt idx="2">
                  <c:v>1.4492753623188458E-2</c:v>
                </c:pt>
                <c:pt idx="3">
                  <c:v>2.1956087824351152E-2</c:v>
                </c:pt>
                <c:pt idx="4">
                  <c:v>1.2422360248447241E-2</c:v>
                </c:pt>
                <c:pt idx="5">
                  <c:v>0</c:v>
                </c:pt>
                <c:pt idx="6">
                  <c:v>2.1881838074398256E-2</c:v>
                </c:pt>
                <c:pt idx="7">
                  <c:v>2.013422818791941E-2</c:v>
                </c:pt>
                <c:pt idx="8">
                  <c:v>1.5306122448979621E-2</c:v>
                </c:pt>
                <c:pt idx="9">
                  <c:v>2.8235294117646956E-2</c:v>
                </c:pt>
                <c:pt idx="10">
                  <c:v>1.3227513227513176E-2</c:v>
                </c:pt>
                <c:pt idx="11">
                  <c:v>2.4553571428571262E-2</c:v>
                </c:pt>
                <c:pt idx="12">
                  <c:v>1.7897091722595106E-2</c:v>
                </c:pt>
                <c:pt idx="13">
                  <c:v>2.0089285714285848E-2</c:v>
                </c:pt>
                <c:pt idx="14">
                  <c:v>2.1978021978021983E-2</c:v>
                </c:pt>
                <c:pt idx="15">
                  <c:v>1.3745704467354023E-2</c:v>
                </c:pt>
                <c:pt idx="16">
                  <c:v>2.0100502512562908E-2</c:v>
                </c:pt>
                <c:pt idx="17">
                  <c:v>1.1061946902654881E-2</c:v>
                </c:pt>
                <c:pt idx="18">
                  <c:v>2.3861171366594495E-2</c:v>
                </c:pt>
                <c:pt idx="19">
                  <c:v>1.860465116279067E-2</c:v>
                </c:pt>
                <c:pt idx="20">
                  <c:v>2.2172949002217262E-2</c:v>
                </c:pt>
                <c:pt idx="21">
                  <c:v>1.3274336283185887E-2</c:v>
                </c:pt>
                <c:pt idx="22">
                  <c:v>9.6153846153845049E-3</c:v>
                </c:pt>
                <c:pt idx="23">
                  <c:v>1.8404907975459951E-2</c:v>
                </c:pt>
                <c:pt idx="24">
                  <c:v>2.0000000000000004E-2</c:v>
                </c:pt>
              </c:numCache>
            </c:numRef>
          </c:val>
        </c:ser>
        <c:dLbls/>
        <c:gapWidth val="20"/>
        <c:overlap val="100"/>
        <c:axId val="79501952"/>
        <c:axId val="79516032"/>
      </c:barChart>
      <c:catAx>
        <c:axId val="79501952"/>
        <c:scaling>
          <c:orientation val="maxMin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79516032"/>
        <c:crosses val="autoZero"/>
        <c:auto val="1"/>
        <c:lblAlgn val="ctr"/>
        <c:lblOffset val="100"/>
      </c:catAx>
      <c:valAx>
        <c:axId val="79516032"/>
        <c:scaling>
          <c:orientation val="minMax"/>
          <c:max val="1"/>
        </c:scaling>
        <c:delete val="1"/>
        <c:axPos val="r"/>
        <c:numFmt formatCode="0%" sourceLinked="1"/>
        <c:majorTickMark val="none"/>
        <c:tickLblPos val="none"/>
        <c:crossAx val="7950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052493987154262"/>
          <c:y val="0.90429603770036904"/>
          <c:w val="0.46682846626570351"/>
          <c:h val="7.916551418425864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DB93A-33E9-4AA1-ABD1-9B3456F1D0FD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46F69-DDD1-4B78-A799-44B277E14C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07486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</a:lstStyle>
          <a:p>
            <a:fld id="{596203C1-616A-4651-A577-7BA09B384D13}" type="datetimeFigureOut">
              <a:rPr/>
              <a:pPr/>
              <a:t>22/10/2015</a:t>
            </a:fld>
            <a:endParaRPr lang="pt-BR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pt-BR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t-BR"/>
              <a:t>Clique para 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</a:lstStyle>
          <a:p>
            <a:fld id="{07B8B279-4079-43B3-8013-D8D81AB870A7}" type="slidenum">
              <a:rPr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7343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33943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43193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79846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5622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64979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89916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55857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82466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95613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96816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8582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49659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9983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06008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70788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94769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0203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68087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13405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7076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42147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44195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562028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222568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977731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756009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375489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979205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018072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305938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61516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85642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52428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60819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035288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287301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40045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23023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687093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665685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089842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51839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526427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5004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069550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31378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76942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072586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18765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759911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724083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574038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105882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798732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50589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408765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smtClean="0">
                <a:solidFill>
                  <a:prstClr val="black"/>
                </a:solidFill>
              </a:rPr>
              <a:pPr/>
              <a:t>61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714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75009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76414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9334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019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3035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370F85-E02E-4AD2-A3B0-58F474A01CA9}" type="datetime1">
              <a:rPr lang="pt-BR" smtClean="0"/>
              <a:pPr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pt-BR" smtClean="0"/>
            </a:lvl1pPr>
          </a:lstStyle>
          <a:p>
            <a:fld id="{38EA036B-36F0-4BAF-96E7-858660EE60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702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BC74-6B19-4442-8F65-F405DE94F4F7}" type="datetime1">
              <a:rPr lang="pt-BR" smtClean="0"/>
              <a:pPr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pt-BR" smtClean="0"/>
            </a:lvl1pPr>
          </a:lstStyle>
          <a:p>
            <a:fld id="{38EA036B-36F0-4BAF-96E7-858660EE60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2929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343542-CEB4-4DDA-A3DA-EFF426DF104A}" type="datetime1">
              <a:rPr lang="pt-BR" smtClean="0"/>
              <a:pPr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036B-36F0-4BAF-96E7-858660EE60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7934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489524-F870-4F95-8253-68727B88AAB1}" type="datetime1">
              <a:rPr lang="pt-BR" smtClean="0"/>
              <a:pPr/>
              <a:t>26/10/2015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036B-36F0-4BAF-96E7-858660EE60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2346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DFD31A-3A21-44D1-AEED-DCC507B7B175}" type="datetime1">
              <a:rPr lang="pt-BR" smtClean="0"/>
              <a:pPr/>
              <a:t>26/10/2015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26435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fld id="{38EA036B-36F0-4BAF-96E7-858660EE60D2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6" name="Conector reto 5"/>
          <p:cNvCxnSpPr/>
          <p:nvPr userDrawn="1"/>
        </p:nvCxnSpPr>
        <p:spPr>
          <a:xfrm flipH="1">
            <a:off x="1343025" y="333375"/>
            <a:ext cx="10836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3851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1E3E5F-DE0C-4CD7-9592-56A6FAC999EE}" type="datetime1">
              <a:rPr lang="pt-BR" smtClean="0"/>
              <a:pPr/>
              <a:t>26/10/2015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26435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fld id="{38EA036B-36F0-4BAF-96E7-858660EE60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8326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621C2E-E0E9-43F4-8776-3D87A6EB46D1}" type="datetime1">
              <a:rPr lang="pt-BR" smtClean="0"/>
              <a:pPr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pt-BR" smtClean="0"/>
            </a:lvl1pPr>
          </a:lstStyle>
          <a:p>
            <a:fld id="{38EA036B-36F0-4BAF-96E7-858660EE60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1885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pt-BR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E7F13AF2-DCC4-4842-96BC-1B9869901C37}" type="slidenum">
              <a:rPr lang="pt-BR" sz="1000">
                <a:solidFill>
                  <a:schemeClr val="bg2">
                    <a:shade val="50000"/>
                  </a:schemeClr>
                </a:solidFill>
              </a:rPr>
              <a:pPr/>
              <a:t>‹nº›</a:t>
            </a:fld>
            <a:endParaRPr lang="pt-BR" sz="100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19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lang="pt-BR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12700" dist="12700" dir="54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lang="pt-BR" sz="2800" kern="1200">
          <a:solidFill>
            <a:srgbClr val="FFFFFF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lang="pt-BR"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lang="pt-BR" sz="2200" kern="1200">
          <a:solidFill>
            <a:srgbClr val="FFFFFF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lang="pt-BR" sz="1900" kern="1200">
          <a:solidFill>
            <a:srgbClr val="FFFFFF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lang="pt-BR"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lang="pt-BR" sz="1700" kern="1200" baseline="0">
          <a:solidFill>
            <a:srgbClr val="FFFFFF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lang="pt-BR" sz="1500" kern="1200">
          <a:solidFill>
            <a:srgbClr val="FFFFFF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lang="pt-BR" sz="15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lang="pt-BR" sz="1500" kern="12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26435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fld id="{38EA036B-36F0-4BAF-96E7-858660EE60D2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Conector reto 6"/>
          <p:cNvCxnSpPr/>
          <p:nvPr userDrawn="1"/>
        </p:nvCxnSpPr>
        <p:spPr>
          <a:xfrm flipH="1">
            <a:off x="1343025" y="333375"/>
            <a:ext cx="727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 userDrawn="1"/>
        </p:nvCxnSpPr>
        <p:spPr>
          <a:xfrm flipV="1">
            <a:off x="119063" y="1052513"/>
            <a:ext cx="0" cy="57959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1"/>
          <p:cNvSpPr>
            <a:spLocks noChangeAspect="1" noChangeArrowheads="1" noTextEdit="1"/>
          </p:cNvSpPr>
          <p:nvPr userDrawn="1"/>
        </p:nvSpPr>
        <p:spPr bwMode="auto">
          <a:xfrm flipH="1" flipV="1">
            <a:off x="133350" y="71438"/>
            <a:ext cx="25939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0" name="Grupo 10"/>
          <p:cNvGrpSpPr>
            <a:grpSpLocks/>
          </p:cNvGrpSpPr>
          <p:nvPr userDrawn="1"/>
        </p:nvGrpSpPr>
        <p:grpSpPr bwMode="auto">
          <a:xfrm>
            <a:off x="-25400" y="28575"/>
            <a:ext cx="1463675" cy="1096963"/>
            <a:chOff x="136525" y="100013"/>
            <a:chExt cx="2079625" cy="1728787"/>
          </a:xfrm>
        </p:grpSpPr>
        <p:sp>
          <p:nvSpPr>
            <p:cNvPr id="11" name="Freeform 13"/>
            <p:cNvSpPr>
              <a:spLocks/>
            </p:cNvSpPr>
            <p:nvPr userDrawn="1"/>
          </p:nvSpPr>
          <p:spPr bwMode="auto">
            <a:xfrm flipH="1" flipV="1">
              <a:off x="136525" y="1495425"/>
              <a:ext cx="212725" cy="333375"/>
            </a:xfrm>
            <a:custGeom>
              <a:avLst/>
              <a:gdLst>
                <a:gd name="T0" fmla="*/ 0 w 14"/>
                <a:gd name="T1" fmla="*/ 2147483646 h 22"/>
                <a:gd name="T2" fmla="*/ 0 w 14"/>
                <a:gd name="T3" fmla="*/ 0 h 22"/>
                <a:gd name="T4" fmla="*/ 2147483646 w 14"/>
                <a:gd name="T5" fmla="*/ 2147483646 h 22"/>
                <a:gd name="T6" fmla="*/ 0 w 14"/>
                <a:gd name="T7" fmla="*/ 2147483646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2">
                  <a:moveTo>
                    <a:pt x="0" y="22"/>
                  </a:moveTo>
                  <a:lnTo>
                    <a:pt x="0" y="0"/>
                  </a:lnTo>
                  <a:lnTo>
                    <a:pt x="14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B3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 flipH="1" flipV="1">
              <a:off x="136525" y="100013"/>
              <a:ext cx="2079625" cy="1395412"/>
            </a:xfrm>
            <a:custGeom>
              <a:avLst/>
              <a:gdLst>
                <a:gd name="T0" fmla="*/ 2147483646 w 137"/>
                <a:gd name="T1" fmla="*/ 0 h 92"/>
                <a:gd name="T2" fmla="*/ 2147483646 w 137"/>
                <a:gd name="T3" fmla="*/ 0 h 92"/>
                <a:gd name="T4" fmla="*/ 2147483646 w 137"/>
                <a:gd name="T5" fmla="*/ 0 h 92"/>
                <a:gd name="T6" fmla="*/ 2147483646 w 137"/>
                <a:gd name="T7" fmla="*/ 0 h 92"/>
                <a:gd name="T8" fmla="*/ 2147483646 w 137"/>
                <a:gd name="T9" fmla="*/ 2147483646 h 92"/>
                <a:gd name="T10" fmla="*/ 2147483646 w 137"/>
                <a:gd name="T11" fmla="*/ 2147483646 h 92"/>
                <a:gd name="T12" fmla="*/ 2147483646 w 137"/>
                <a:gd name="T13" fmla="*/ 2147483646 h 92"/>
                <a:gd name="T14" fmla="*/ 2147483646 w 137"/>
                <a:gd name="T15" fmla="*/ 2147483646 h 92"/>
                <a:gd name="T16" fmla="*/ 2147483646 w 137"/>
                <a:gd name="T17" fmla="*/ 2147483646 h 92"/>
                <a:gd name="T18" fmla="*/ 2147483646 w 137"/>
                <a:gd name="T19" fmla="*/ 2147483646 h 92"/>
                <a:gd name="T20" fmla="*/ 2147483646 w 137"/>
                <a:gd name="T21" fmla="*/ 2147483646 h 92"/>
                <a:gd name="T22" fmla="*/ 2147483646 w 137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" h="92">
                  <a:moveTo>
                    <a:pt x="27" y="0"/>
                  </a:moveTo>
                  <a:lnTo>
                    <a:pt x="78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18" y="81"/>
                  </a:lnTo>
                  <a:lnTo>
                    <a:pt x="117" y="86"/>
                  </a:lnTo>
                  <a:cubicBezTo>
                    <a:pt x="116" y="89"/>
                    <a:pt x="113" y="92"/>
                    <a:pt x="109" y="92"/>
                  </a:cubicBezTo>
                  <a:lnTo>
                    <a:pt x="6" y="92"/>
                  </a:lnTo>
                  <a:cubicBezTo>
                    <a:pt x="3" y="92"/>
                    <a:pt x="0" y="89"/>
                    <a:pt x="1" y="86"/>
                  </a:cubicBezTo>
                  <a:lnTo>
                    <a:pt x="19" y="7"/>
                  </a:lnTo>
                  <a:cubicBezTo>
                    <a:pt x="20" y="3"/>
                    <a:pt x="24" y="0"/>
                    <a:pt x="2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21"/>
            <p:cNvSpPr>
              <a:spLocks noEditPoints="1"/>
            </p:cNvSpPr>
            <p:nvPr userDrawn="1"/>
          </p:nvSpPr>
          <p:spPr bwMode="auto">
            <a:xfrm rot="10800000" flipH="1" flipV="1">
              <a:off x="525463" y="438150"/>
              <a:ext cx="1331912" cy="719138"/>
            </a:xfrm>
            <a:custGeom>
              <a:avLst/>
              <a:gdLst>
                <a:gd name="T0" fmla="*/ 2147483646 w 974"/>
                <a:gd name="T1" fmla="*/ 2147483646 h 527"/>
                <a:gd name="T2" fmla="*/ 2147483646 w 974"/>
                <a:gd name="T3" fmla="*/ 2147483646 h 527"/>
                <a:gd name="T4" fmla="*/ 2147483646 w 974"/>
                <a:gd name="T5" fmla="*/ 2147483646 h 527"/>
                <a:gd name="T6" fmla="*/ 2147483646 w 974"/>
                <a:gd name="T7" fmla="*/ 2147483646 h 527"/>
                <a:gd name="T8" fmla="*/ 2147483646 w 974"/>
                <a:gd name="T9" fmla="*/ 2147483646 h 527"/>
                <a:gd name="T10" fmla="*/ 2147483646 w 974"/>
                <a:gd name="T11" fmla="*/ 2147483646 h 527"/>
                <a:gd name="T12" fmla="*/ 2147483646 w 974"/>
                <a:gd name="T13" fmla="*/ 2147483646 h 527"/>
                <a:gd name="T14" fmla="*/ 2147483646 w 974"/>
                <a:gd name="T15" fmla="*/ 2147483646 h 527"/>
                <a:gd name="T16" fmla="*/ 2147483646 w 974"/>
                <a:gd name="T17" fmla="*/ 2147483646 h 527"/>
                <a:gd name="T18" fmla="*/ 2147483646 w 974"/>
                <a:gd name="T19" fmla="*/ 2147483646 h 527"/>
                <a:gd name="T20" fmla="*/ 2147483646 w 974"/>
                <a:gd name="T21" fmla="*/ 2147483646 h 527"/>
                <a:gd name="T22" fmla="*/ 2147483646 w 974"/>
                <a:gd name="T23" fmla="*/ 2147483646 h 527"/>
                <a:gd name="T24" fmla="*/ 2147483646 w 974"/>
                <a:gd name="T25" fmla="*/ 2147483646 h 527"/>
                <a:gd name="T26" fmla="*/ 2147483646 w 974"/>
                <a:gd name="T27" fmla="*/ 0 h 527"/>
                <a:gd name="T28" fmla="*/ 2147483646 w 974"/>
                <a:gd name="T29" fmla="*/ 2147483646 h 527"/>
                <a:gd name="T30" fmla="*/ 2147483646 w 974"/>
                <a:gd name="T31" fmla="*/ 2147483646 h 527"/>
                <a:gd name="T32" fmla="*/ 2147483646 w 974"/>
                <a:gd name="T33" fmla="*/ 2147483646 h 527"/>
                <a:gd name="T34" fmla="*/ 2147483646 w 974"/>
                <a:gd name="T35" fmla="*/ 2147483646 h 527"/>
                <a:gd name="T36" fmla="*/ 2147483646 w 974"/>
                <a:gd name="T37" fmla="*/ 2147483646 h 527"/>
                <a:gd name="T38" fmla="*/ 2147483646 w 974"/>
                <a:gd name="T39" fmla="*/ 2147483646 h 527"/>
                <a:gd name="T40" fmla="*/ 2147483646 w 974"/>
                <a:gd name="T41" fmla="*/ 2147483646 h 527"/>
                <a:gd name="T42" fmla="*/ 2147483646 w 974"/>
                <a:gd name="T43" fmla="*/ 2147483646 h 527"/>
                <a:gd name="T44" fmla="*/ 2147483646 w 974"/>
                <a:gd name="T45" fmla="*/ 2147483646 h 527"/>
                <a:gd name="T46" fmla="*/ 2147483646 w 974"/>
                <a:gd name="T47" fmla="*/ 2147483646 h 527"/>
                <a:gd name="T48" fmla="*/ 2147483646 w 974"/>
                <a:gd name="T49" fmla="*/ 2147483646 h 527"/>
                <a:gd name="T50" fmla="*/ 2147483646 w 974"/>
                <a:gd name="T51" fmla="*/ 2147483646 h 527"/>
                <a:gd name="T52" fmla="*/ 2147483646 w 974"/>
                <a:gd name="T53" fmla="*/ 2147483646 h 527"/>
                <a:gd name="T54" fmla="*/ 2147483646 w 974"/>
                <a:gd name="T55" fmla="*/ 2147483646 h 527"/>
                <a:gd name="T56" fmla="*/ 2147483646 w 974"/>
                <a:gd name="T57" fmla="*/ 2147483646 h 527"/>
                <a:gd name="T58" fmla="*/ 2147483646 w 974"/>
                <a:gd name="T59" fmla="*/ 2147483646 h 527"/>
                <a:gd name="T60" fmla="*/ 2147483646 w 974"/>
                <a:gd name="T61" fmla="*/ 2147483646 h 527"/>
                <a:gd name="T62" fmla="*/ 2147483646 w 974"/>
                <a:gd name="T63" fmla="*/ 2147483646 h 527"/>
                <a:gd name="T64" fmla="*/ 2147483646 w 974"/>
                <a:gd name="T65" fmla="*/ 2147483646 h 527"/>
                <a:gd name="T66" fmla="*/ 2147483646 w 974"/>
                <a:gd name="T67" fmla="*/ 2147483646 h 527"/>
                <a:gd name="T68" fmla="*/ 2147483646 w 974"/>
                <a:gd name="T69" fmla="*/ 2147483646 h 527"/>
                <a:gd name="T70" fmla="*/ 2147483646 w 974"/>
                <a:gd name="T71" fmla="*/ 2147483646 h 527"/>
                <a:gd name="T72" fmla="*/ 2147483646 w 974"/>
                <a:gd name="T73" fmla="*/ 2147483646 h 527"/>
                <a:gd name="T74" fmla="*/ 2147483646 w 974"/>
                <a:gd name="T75" fmla="*/ 2147483646 h 527"/>
                <a:gd name="T76" fmla="*/ 2147483646 w 974"/>
                <a:gd name="T77" fmla="*/ 2147483646 h 527"/>
                <a:gd name="T78" fmla="*/ 2147483646 w 974"/>
                <a:gd name="T79" fmla="*/ 2147483646 h 527"/>
                <a:gd name="T80" fmla="*/ 2147483646 w 974"/>
                <a:gd name="T81" fmla="*/ 2147483646 h 527"/>
                <a:gd name="T82" fmla="*/ 2147483646 w 974"/>
                <a:gd name="T83" fmla="*/ 2147483646 h 527"/>
                <a:gd name="T84" fmla="*/ 2147483646 w 974"/>
                <a:gd name="T85" fmla="*/ 2147483646 h 527"/>
                <a:gd name="T86" fmla="*/ 2147483646 w 974"/>
                <a:gd name="T87" fmla="*/ 2147483646 h 527"/>
                <a:gd name="T88" fmla="*/ 2147483646 w 974"/>
                <a:gd name="T89" fmla="*/ 2147483646 h 527"/>
                <a:gd name="T90" fmla="*/ 2147483646 w 974"/>
                <a:gd name="T91" fmla="*/ 2147483646 h 527"/>
                <a:gd name="T92" fmla="*/ 2147483646 w 974"/>
                <a:gd name="T93" fmla="*/ 2147483646 h 527"/>
                <a:gd name="T94" fmla="*/ 2147483646 w 974"/>
                <a:gd name="T95" fmla="*/ 2147483646 h 527"/>
                <a:gd name="T96" fmla="*/ 2147483646 w 974"/>
                <a:gd name="T97" fmla="*/ 2147483646 h 527"/>
                <a:gd name="T98" fmla="*/ 2147483646 w 974"/>
                <a:gd name="T99" fmla="*/ 2147483646 h 527"/>
                <a:gd name="T100" fmla="*/ 2147483646 w 974"/>
                <a:gd name="T101" fmla="*/ 2147483646 h 527"/>
                <a:gd name="T102" fmla="*/ 2147483646 w 974"/>
                <a:gd name="T103" fmla="*/ 2147483646 h 527"/>
                <a:gd name="T104" fmla="*/ 2147483646 w 974"/>
                <a:gd name="T105" fmla="*/ 2147483646 h 527"/>
                <a:gd name="T106" fmla="*/ 2147483646 w 974"/>
                <a:gd name="T107" fmla="*/ 2147483646 h 527"/>
                <a:gd name="T108" fmla="*/ 2147483646 w 974"/>
                <a:gd name="T109" fmla="*/ 2147483646 h 527"/>
                <a:gd name="T110" fmla="*/ 2147483646 w 974"/>
                <a:gd name="T111" fmla="*/ 2147483646 h 5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74" h="527">
                  <a:moveTo>
                    <a:pt x="609" y="346"/>
                  </a:moveTo>
                  <a:lnTo>
                    <a:pt x="713" y="181"/>
                  </a:lnTo>
                  <a:lnTo>
                    <a:pt x="769" y="181"/>
                  </a:lnTo>
                  <a:lnTo>
                    <a:pt x="799" y="346"/>
                  </a:lnTo>
                  <a:lnTo>
                    <a:pt x="747" y="346"/>
                  </a:lnTo>
                  <a:lnTo>
                    <a:pt x="742" y="314"/>
                  </a:lnTo>
                  <a:lnTo>
                    <a:pt x="674" y="314"/>
                  </a:lnTo>
                  <a:lnTo>
                    <a:pt x="655" y="346"/>
                  </a:lnTo>
                  <a:lnTo>
                    <a:pt x="609" y="346"/>
                  </a:lnTo>
                  <a:lnTo>
                    <a:pt x="559" y="346"/>
                  </a:lnTo>
                  <a:lnTo>
                    <a:pt x="559" y="333"/>
                  </a:lnTo>
                  <a:lnTo>
                    <a:pt x="561" y="310"/>
                  </a:lnTo>
                  <a:lnTo>
                    <a:pt x="561" y="300"/>
                  </a:lnTo>
                  <a:lnTo>
                    <a:pt x="561" y="296"/>
                  </a:lnTo>
                  <a:lnTo>
                    <a:pt x="561" y="289"/>
                  </a:lnTo>
                  <a:lnTo>
                    <a:pt x="557" y="285"/>
                  </a:lnTo>
                  <a:lnTo>
                    <a:pt x="551" y="283"/>
                  </a:lnTo>
                  <a:lnTo>
                    <a:pt x="544" y="281"/>
                  </a:lnTo>
                  <a:lnTo>
                    <a:pt x="523" y="281"/>
                  </a:lnTo>
                  <a:lnTo>
                    <a:pt x="509" y="346"/>
                  </a:lnTo>
                  <a:lnTo>
                    <a:pt x="463" y="346"/>
                  </a:lnTo>
                  <a:lnTo>
                    <a:pt x="498" y="181"/>
                  </a:lnTo>
                  <a:lnTo>
                    <a:pt x="576" y="181"/>
                  </a:lnTo>
                  <a:lnTo>
                    <a:pt x="594" y="181"/>
                  </a:lnTo>
                  <a:lnTo>
                    <a:pt x="603" y="181"/>
                  </a:lnTo>
                  <a:lnTo>
                    <a:pt x="611" y="183"/>
                  </a:lnTo>
                  <a:lnTo>
                    <a:pt x="617" y="185"/>
                  </a:lnTo>
                  <a:lnTo>
                    <a:pt x="623" y="188"/>
                  </a:lnTo>
                  <a:lnTo>
                    <a:pt x="626" y="192"/>
                  </a:lnTo>
                  <a:lnTo>
                    <a:pt x="630" y="200"/>
                  </a:lnTo>
                  <a:lnTo>
                    <a:pt x="632" y="212"/>
                  </a:lnTo>
                  <a:lnTo>
                    <a:pt x="632" y="217"/>
                  </a:lnTo>
                  <a:lnTo>
                    <a:pt x="630" y="225"/>
                  </a:lnTo>
                  <a:lnTo>
                    <a:pt x="628" y="235"/>
                  </a:lnTo>
                  <a:lnTo>
                    <a:pt x="623" y="242"/>
                  </a:lnTo>
                  <a:lnTo>
                    <a:pt x="617" y="250"/>
                  </a:lnTo>
                  <a:lnTo>
                    <a:pt x="609" y="256"/>
                  </a:lnTo>
                  <a:lnTo>
                    <a:pt x="596" y="260"/>
                  </a:lnTo>
                  <a:lnTo>
                    <a:pt x="580" y="264"/>
                  </a:lnTo>
                  <a:lnTo>
                    <a:pt x="580" y="265"/>
                  </a:lnTo>
                  <a:lnTo>
                    <a:pt x="588" y="265"/>
                  </a:lnTo>
                  <a:lnTo>
                    <a:pt x="596" y="267"/>
                  </a:lnTo>
                  <a:lnTo>
                    <a:pt x="601" y="269"/>
                  </a:lnTo>
                  <a:lnTo>
                    <a:pt x="605" y="271"/>
                  </a:lnTo>
                  <a:lnTo>
                    <a:pt x="609" y="279"/>
                  </a:lnTo>
                  <a:lnTo>
                    <a:pt x="611" y="290"/>
                  </a:lnTo>
                  <a:lnTo>
                    <a:pt x="611" y="296"/>
                  </a:lnTo>
                  <a:lnTo>
                    <a:pt x="611" y="306"/>
                  </a:lnTo>
                  <a:lnTo>
                    <a:pt x="609" y="331"/>
                  </a:lnTo>
                  <a:lnTo>
                    <a:pt x="609" y="346"/>
                  </a:lnTo>
                  <a:close/>
                  <a:moveTo>
                    <a:pt x="265" y="527"/>
                  </a:moveTo>
                  <a:lnTo>
                    <a:pt x="571" y="527"/>
                  </a:lnTo>
                  <a:lnTo>
                    <a:pt x="582" y="470"/>
                  </a:lnTo>
                  <a:lnTo>
                    <a:pt x="277" y="470"/>
                  </a:lnTo>
                  <a:lnTo>
                    <a:pt x="265" y="527"/>
                  </a:lnTo>
                  <a:close/>
                  <a:moveTo>
                    <a:pt x="282" y="439"/>
                  </a:moveTo>
                  <a:lnTo>
                    <a:pt x="590" y="439"/>
                  </a:lnTo>
                  <a:lnTo>
                    <a:pt x="601" y="381"/>
                  </a:lnTo>
                  <a:lnTo>
                    <a:pt x="294" y="381"/>
                  </a:lnTo>
                  <a:lnTo>
                    <a:pt x="282" y="439"/>
                  </a:lnTo>
                  <a:close/>
                  <a:moveTo>
                    <a:pt x="344" y="146"/>
                  </a:moveTo>
                  <a:lnTo>
                    <a:pt x="651" y="146"/>
                  </a:lnTo>
                  <a:lnTo>
                    <a:pt x="663" y="88"/>
                  </a:lnTo>
                  <a:lnTo>
                    <a:pt x="355" y="88"/>
                  </a:lnTo>
                  <a:lnTo>
                    <a:pt x="344" y="146"/>
                  </a:lnTo>
                  <a:close/>
                  <a:moveTo>
                    <a:pt x="363" y="57"/>
                  </a:moveTo>
                  <a:lnTo>
                    <a:pt x="671" y="57"/>
                  </a:lnTo>
                  <a:lnTo>
                    <a:pt x="682" y="0"/>
                  </a:lnTo>
                  <a:lnTo>
                    <a:pt x="375" y="0"/>
                  </a:lnTo>
                  <a:lnTo>
                    <a:pt x="363" y="57"/>
                  </a:lnTo>
                  <a:close/>
                  <a:moveTo>
                    <a:pt x="811" y="346"/>
                  </a:moveTo>
                  <a:lnTo>
                    <a:pt x="846" y="181"/>
                  </a:lnTo>
                  <a:lnTo>
                    <a:pt x="974" y="181"/>
                  </a:lnTo>
                  <a:lnTo>
                    <a:pt x="967" y="212"/>
                  </a:lnTo>
                  <a:lnTo>
                    <a:pt x="886" y="212"/>
                  </a:lnTo>
                  <a:lnTo>
                    <a:pt x="878" y="246"/>
                  </a:lnTo>
                  <a:lnTo>
                    <a:pt x="955" y="246"/>
                  </a:lnTo>
                  <a:lnTo>
                    <a:pt x="947" y="279"/>
                  </a:lnTo>
                  <a:lnTo>
                    <a:pt x="871" y="279"/>
                  </a:lnTo>
                  <a:lnTo>
                    <a:pt x="865" y="314"/>
                  </a:lnTo>
                  <a:lnTo>
                    <a:pt x="945" y="314"/>
                  </a:lnTo>
                  <a:lnTo>
                    <a:pt x="940" y="346"/>
                  </a:lnTo>
                  <a:lnTo>
                    <a:pt x="811" y="346"/>
                  </a:lnTo>
                  <a:close/>
                  <a:moveTo>
                    <a:pt x="155" y="346"/>
                  </a:moveTo>
                  <a:lnTo>
                    <a:pt x="190" y="181"/>
                  </a:lnTo>
                  <a:lnTo>
                    <a:pt x="317" y="181"/>
                  </a:lnTo>
                  <a:lnTo>
                    <a:pt x="311" y="212"/>
                  </a:lnTo>
                  <a:lnTo>
                    <a:pt x="230" y="212"/>
                  </a:lnTo>
                  <a:lnTo>
                    <a:pt x="223" y="246"/>
                  </a:lnTo>
                  <a:lnTo>
                    <a:pt x="300" y="246"/>
                  </a:lnTo>
                  <a:lnTo>
                    <a:pt x="292" y="279"/>
                  </a:lnTo>
                  <a:lnTo>
                    <a:pt x="215" y="279"/>
                  </a:lnTo>
                  <a:lnTo>
                    <a:pt x="207" y="314"/>
                  </a:lnTo>
                  <a:lnTo>
                    <a:pt x="290" y="314"/>
                  </a:lnTo>
                  <a:lnTo>
                    <a:pt x="284" y="346"/>
                  </a:lnTo>
                  <a:lnTo>
                    <a:pt x="155" y="346"/>
                  </a:lnTo>
                  <a:close/>
                  <a:moveTo>
                    <a:pt x="2" y="292"/>
                  </a:moveTo>
                  <a:lnTo>
                    <a:pt x="48" y="292"/>
                  </a:lnTo>
                  <a:lnTo>
                    <a:pt x="48" y="296"/>
                  </a:lnTo>
                  <a:lnTo>
                    <a:pt x="48" y="300"/>
                  </a:lnTo>
                  <a:lnTo>
                    <a:pt x="50" y="308"/>
                  </a:lnTo>
                  <a:lnTo>
                    <a:pt x="54" y="314"/>
                  </a:lnTo>
                  <a:lnTo>
                    <a:pt x="61" y="315"/>
                  </a:lnTo>
                  <a:lnTo>
                    <a:pt x="71" y="317"/>
                  </a:lnTo>
                  <a:lnTo>
                    <a:pt x="82" y="315"/>
                  </a:lnTo>
                  <a:lnTo>
                    <a:pt x="90" y="314"/>
                  </a:lnTo>
                  <a:lnTo>
                    <a:pt x="98" y="308"/>
                  </a:lnTo>
                  <a:lnTo>
                    <a:pt x="100" y="298"/>
                  </a:lnTo>
                  <a:lnTo>
                    <a:pt x="100" y="296"/>
                  </a:lnTo>
                  <a:lnTo>
                    <a:pt x="102" y="294"/>
                  </a:lnTo>
                  <a:lnTo>
                    <a:pt x="100" y="290"/>
                  </a:lnTo>
                  <a:lnTo>
                    <a:pt x="98" y="289"/>
                  </a:lnTo>
                  <a:lnTo>
                    <a:pt x="94" y="285"/>
                  </a:lnTo>
                  <a:lnTo>
                    <a:pt x="90" y="283"/>
                  </a:lnTo>
                  <a:lnTo>
                    <a:pt x="50" y="273"/>
                  </a:lnTo>
                  <a:lnTo>
                    <a:pt x="36" y="267"/>
                  </a:lnTo>
                  <a:lnTo>
                    <a:pt x="27" y="262"/>
                  </a:lnTo>
                  <a:lnTo>
                    <a:pt x="23" y="256"/>
                  </a:lnTo>
                  <a:lnTo>
                    <a:pt x="19" y="252"/>
                  </a:lnTo>
                  <a:lnTo>
                    <a:pt x="19" y="246"/>
                  </a:lnTo>
                  <a:lnTo>
                    <a:pt x="17" y="240"/>
                  </a:lnTo>
                  <a:lnTo>
                    <a:pt x="19" y="235"/>
                  </a:lnTo>
                  <a:lnTo>
                    <a:pt x="19" y="229"/>
                  </a:lnTo>
                  <a:lnTo>
                    <a:pt x="23" y="219"/>
                  </a:lnTo>
                  <a:lnTo>
                    <a:pt x="27" y="210"/>
                  </a:lnTo>
                  <a:lnTo>
                    <a:pt x="34" y="202"/>
                  </a:lnTo>
                  <a:lnTo>
                    <a:pt x="44" y="194"/>
                  </a:lnTo>
                  <a:lnTo>
                    <a:pt x="55" y="188"/>
                  </a:lnTo>
                  <a:lnTo>
                    <a:pt x="69" y="183"/>
                  </a:lnTo>
                  <a:lnTo>
                    <a:pt x="84" y="181"/>
                  </a:lnTo>
                  <a:lnTo>
                    <a:pt x="100" y="179"/>
                  </a:lnTo>
                  <a:lnTo>
                    <a:pt x="113" y="181"/>
                  </a:lnTo>
                  <a:lnTo>
                    <a:pt x="127" y="183"/>
                  </a:lnTo>
                  <a:lnTo>
                    <a:pt x="136" y="185"/>
                  </a:lnTo>
                  <a:lnTo>
                    <a:pt x="144" y="188"/>
                  </a:lnTo>
                  <a:lnTo>
                    <a:pt x="152" y="194"/>
                  </a:lnTo>
                  <a:lnTo>
                    <a:pt x="155" y="200"/>
                  </a:lnTo>
                  <a:lnTo>
                    <a:pt x="157" y="208"/>
                  </a:lnTo>
                  <a:lnTo>
                    <a:pt x="159" y="215"/>
                  </a:lnTo>
                  <a:lnTo>
                    <a:pt x="159" y="223"/>
                  </a:lnTo>
                  <a:lnTo>
                    <a:pt x="157" y="231"/>
                  </a:lnTo>
                  <a:lnTo>
                    <a:pt x="109" y="231"/>
                  </a:lnTo>
                  <a:lnTo>
                    <a:pt x="111" y="227"/>
                  </a:lnTo>
                  <a:lnTo>
                    <a:pt x="111" y="223"/>
                  </a:lnTo>
                  <a:lnTo>
                    <a:pt x="109" y="217"/>
                  </a:lnTo>
                  <a:lnTo>
                    <a:pt x="107" y="212"/>
                  </a:lnTo>
                  <a:lnTo>
                    <a:pt x="102" y="210"/>
                  </a:lnTo>
                  <a:lnTo>
                    <a:pt x="94" y="208"/>
                  </a:lnTo>
                  <a:lnTo>
                    <a:pt x="84" y="210"/>
                  </a:lnTo>
                  <a:lnTo>
                    <a:pt x="77" y="213"/>
                  </a:lnTo>
                  <a:lnTo>
                    <a:pt x="71" y="219"/>
                  </a:lnTo>
                  <a:lnTo>
                    <a:pt x="67" y="225"/>
                  </a:lnTo>
                  <a:lnTo>
                    <a:pt x="67" y="227"/>
                  </a:lnTo>
                  <a:lnTo>
                    <a:pt x="67" y="229"/>
                  </a:lnTo>
                  <a:lnTo>
                    <a:pt x="69" y="233"/>
                  </a:lnTo>
                  <a:lnTo>
                    <a:pt x="71" y="237"/>
                  </a:lnTo>
                  <a:lnTo>
                    <a:pt x="75" y="240"/>
                  </a:lnTo>
                  <a:lnTo>
                    <a:pt x="80" y="242"/>
                  </a:lnTo>
                  <a:lnTo>
                    <a:pt x="109" y="250"/>
                  </a:lnTo>
                  <a:lnTo>
                    <a:pt x="127" y="254"/>
                  </a:lnTo>
                  <a:lnTo>
                    <a:pt x="136" y="260"/>
                  </a:lnTo>
                  <a:lnTo>
                    <a:pt x="142" y="264"/>
                  </a:lnTo>
                  <a:lnTo>
                    <a:pt x="146" y="269"/>
                  </a:lnTo>
                  <a:lnTo>
                    <a:pt x="150" y="277"/>
                  </a:lnTo>
                  <a:lnTo>
                    <a:pt x="150" y="285"/>
                  </a:lnTo>
                  <a:lnTo>
                    <a:pt x="150" y="289"/>
                  </a:lnTo>
                  <a:lnTo>
                    <a:pt x="148" y="296"/>
                  </a:lnTo>
                  <a:lnTo>
                    <a:pt x="144" y="308"/>
                  </a:lnTo>
                  <a:lnTo>
                    <a:pt x="138" y="317"/>
                  </a:lnTo>
                  <a:lnTo>
                    <a:pt x="130" y="327"/>
                  </a:lnTo>
                  <a:lnTo>
                    <a:pt x="119" y="335"/>
                  </a:lnTo>
                  <a:lnTo>
                    <a:pt x="107" y="341"/>
                  </a:lnTo>
                  <a:lnTo>
                    <a:pt x="94" y="344"/>
                  </a:lnTo>
                  <a:lnTo>
                    <a:pt x="79" y="346"/>
                  </a:lnTo>
                  <a:lnTo>
                    <a:pt x="63" y="346"/>
                  </a:lnTo>
                  <a:lnTo>
                    <a:pt x="44" y="346"/>
                  </a:lnTo>
                  <a:lnTo>
                    <a:pt x="29" y="342"/>
                  </a:lnTo>
                  <a:lnTo>
                    <a:pt x="21" y="339"/>
                  </a:lnTo>
                  <a:lnTo>
                    <a:pt x="15" y="337"/>
                  </a:lnTo>
                  <a:lnTo>
                    <a:pt x="11" y="333"/>
                  </a:lnTo>
                  <a:lnTo>
                    <a:pt x="7" y="327"/>
                  </a:lnTo>
                  <a:lnTo>
                    <a:pt x="2" y="317"/>
                  </a:lnTo>
                  <a:lnTo>
                    <a:pt x="0" y="306"/>
                  </a:lnTo>
                  <a:lnTo>
                    <a:pt x="2" y="300"/>
                  </a:lnTo>
                  <a:lnTo>
                    <a:pt x="2" y="292"/>
                  </a:lnTo>
                  <a:close/>
                  <a:moveTo>
                    <a:pt x="301" y="346"/>
                  </a:moveTo>
                  <a:lnTo>
                    <a:pt x="338" y="179"/>
                  </a:lnTo>
                  <a:lnTo>
                    <a:pt x="428" y="179"/>
                  </a:lnTo>
                  <a:lnTo>
                    <a:pt x="432" y="181"/>
                  </a:lnTo>
                  <a:lnTo>
                    <a:pt x="436" y="181"/>
                  </a:lnTo>
                  <a:lnTo>
                    <a:pt x="444" y="183"/>
                  </a:lnTo>
                  <a:lnTo>
                    <a:pt x="451" y="185"/>
                  </a:lnTo>
                  <a:lnTo>
                    <a:pt x="457" y="188"/>
                  </a:lnTo>
                  <a:lnTo>
                    <a:pt x="461" y="192"/>
                  </a:lnTo>
                  <a:lnTo>
                    <a:pt x="465" y="196"/>
                  </a:lnTo>
                  <a:lnTo>
                    <a:pt x="467" y="202"/>
                  </a:lnTo>
                  <a:lnTo>
                    <a:pt x="469" y="208"/>
                  </a:lnTo>
                  <a:lnTo>
                    <a:pt x="469" y="213"/>
                  </a:lnTo>
                  <a:lnTo>
                    <a:pt x="469" y="217"/>
                  </a:lnTo>
                  <a:lnTo>
                    <a:pt x="469" y="221"/>
                  </a:lnTo>
                  <a:lnTo>
                    <a:pt x="467" y="229"/>
                  </a:lnTo>
                  <a:lnTo>
                    <a:pt x="463" y="235"/>
                  </a:lnTo>
                  <a:lnTo>
                    <a:pt x="459" y="240"/>
                  </a:lnTo>
                  <a:lnTo>
                    <a:pt x="453" y="246"/>
                  </a:lnTo>
                  <a:lnTo>
                    <a:pt x="448" y="250"/>
                  </a:lnTo>
                  <a:lnTo>
                    <a:pt x="440" y="254"/>
                  </a:lnTo>
                  <a:lnTo>
                    <a:pt x="432" y="258"/>
                  </a:lnTo>
                  <a:lnTo>
                    <a:pt x="425" y="260"/>
                  </a:lnTo>
                  <a:lnTo>
                    <a:pt x="423" y="260"/>
                  </a:lnTo>
                  <a:lnTo>
                    <a:pt x="438" y="264"/>
                  </a:lnTo>
                  <a:lnTo>
                    <a:pt x="448" y="271"/>
                  </a:lnTo>
                  <a:lnTo>
                    <a:pt x="451" y="275"/>
                  </a:lnTo>
                  <a:lnTo>
                    <a:pt x="455" y="279"/>
                  </a:lnTo>
                  <a:lnTo>
                    <a:pt x="455" y="285"/>
                  </a:lnTo>
                  <a:lnTo>
                    <a:pt x="457" y="290"/>
                  </a:lnTo>
                  <a:lnTo>
                    <a:pt x="455" y="298"/>
                  </a:lnTo>
                  <a:lnTo>
                    <a:pt x="453" y="306"/>
                  </a:lnTo>
                  <a:lnTo>
                    <a:pt x="451" y="314"/>
                  </a:lnTo>
                  <a:lnTo>
                    <a:pt x="448" y="319"/>
                  </a:lnTo>
                  <a:lnTo>
                    <a:pt x="442" y="325"/>
                  </a:lnTo>
                  <a:lnTo>
                    <a:pt x="438" y="331"/>
                  </a:lnTo>
                  <a:lnTo>
                    <a:pt x="430" y="337"/>
                  </a:lnTo>
                  <a:lnTo>
                    <a:pt x="425" y="341"/>
                  </a:lnTo>
                  <a:lnTo>
                    <a:pt x="415" y="342"/>
                  </a:lnTo>
                  <a:lnTo>
                    <a:pt x="405" y="344"/>
                  </a:lnTo>
                  <a:lnTo>
                    <a:pt x="392" y="346"/>
                  </a:lnTo>
                  <a:lnTo>
                    <a:pt x="376" y="346"/>
                  </a:lnTo>
                  <a:lnTo>
                    <a:pt x="301" y="346"/>
                  </a:lnTo>
                  <a:close/>
                  <a:moveTo>
                    <a:pt x="376" y="210"/>
                  </a:moveTo>
                  <a:lnTo>
                    <a:pt x="369" y="246"/>
                  </a:lnTo>
                  <a:lnTo>
                    <a:pt x="390" y="246"/>
                  </a:lnTo>
                  <a:lnTo>
                    <a:pt x="401" y="246"/>
                  </a:lnTo>
                  <a:lnTo>
                    <a:pt x="407" y="244"/>
                  </a:lnTo>
                  <a:lnTo>
                    <a:pt x="413" y="242"/>
                  </a:lnTo>
                  <a:lnTo>
                    <a:pt x="415" y="238"/>
                  </a:lnTo>
                  <a:lnTo>
                    <a:pt x="419" y="233"/>
                  </a:lnTo>
                  <a:lnTo>
                    <a:pt x="421" y="229"/>
                  </a:lnTo>
                  <a:lnTo>
                    <a:pt x="421" y="223"/>
                  </a:lnTo>
                  <a:lnTo>
                    <a:pt x="421" y="219"/>
                  </a:lnTo>
                  <a:lnTo>
                    <a:pt x="419" y="215"/>
                  </a:lnTo>
                  <a:lnTo>
                    <a:pt x="417" y="213"/>
                  </a:lnTo>
                  <a:lnTo>
                    <a:pt x="411" y="210"/>
                  </a:lnTo>
                  <a:lnTo>
                    <a:pt x="401" y="210"/>
                  </a:lnTo>
                  <a:lnTo>
                    <a:pt x="376" y="210"/>
                  </a:lnTo>
                  <a:close/>
                  <a:moveTo>
                    <a:pt x="363" y="277"/>
                  </a:moveTo>
                  <a:lnTo>
                    <a:pt x="353" y="315"/>
                  </a:lnTo>
                  <a:lnTo>
                    <a:pt x="380" y="315"/>
                  </a:lnTo>
                  <a:lnTo>
                    <a:pt x="392" y="315"/>
                  </a:lnTo>
                  <a:lnTo>
                    <a:pt x="400" y="312"/>
                  </a:lnTo>
                  <a:lnTo>
                    <a:pt x="405" y="306"/>
                  </a:lnTo>
                  <a:lnTo>
                    <a:pt x="409" y="296"/>
                  </a:lnTo>
                  <a:lnTo>
                    <a:pt x="409" y="294"/>
                  </a:lnTo>
                  <a:lnTo>
                    <a:pt x="409" y="290"/>
                  </a:lnTo>
                  <a:lnTo>
                    <a:pt x="407" y="285"/>
                  </a:lnTo>
                  <a:lnTo>
                    <a:pt x="403" y="281"/>
                  </a:lnTo>
                  <a:lnTo>
                    <a:pt x="398" y="277"/>
                  </a:lnTo>
                  <a:lnTo>
                    <a:pt x="388" y="277"/>
                  </a:lnTo>
                  <a:lnTo>
                    <a:pt x="363" y="277"/>
                  </a:lnTo>
                  <a:close/>
                  <a:moveTo>
                    <a:pt x="692" y="283"/>
                  </a:moveTo>
                  <a:lnTo>
                    <a:pt x="738" y="283"/>
                  </a:lnTo>
                  <a:lnTo>
                    <a:pt x="732" y="213"/>
                  </a:lnTo>
                  <a:lnTo>
                    <a:pt x="730" y="213"/>
                  </a:lnTo>
                  <a:lnTo>
                    <a:pt x="692" y="283"/>
                  </a:lnTo>
                  <a:close/>
                  <a:moveTo>
                    <a:pt x="538" y="212"/>
                  </a:moveTo>
                  <a:lnTo>
                    <a:pt x="530" y="252"/>
                  </a:lnTo>
                  <a:lnTo>
                    <a:pt x="548" y="252"/>
                  </a:lnTo>
                  <a:lnTo>
                    <a:pt x="559" y="252"/>
                  </a:lnTo>
                  <a:lnTo>
                    <a:pt x="567" y="250"/>
                  </a:lnTo>
                  <a:lnTo>
                    <a:pt x="573" y="248"/>
                  </a:lnTo>
                  <a:lnTo>
                    <a:pt x="578" y="244"/>
                  </a:lnTo>
                  <a:lnTo>
                    <a:pt x="582" y="238"/>
                  </a:lnTo>
                  <a:lnTo>
                    <a:pt x="584" y="231"/>
                  </a:lnTo>
                  <a:lnTo>
                    <a:pt x="584" y="229"/>
                  </a:lnTo>
                  <a:lnTo>
                    <a:pt x="584" y="225"/>
                  </a:lnTo>
                  <a:lnTo>
                    <a:pt x="584" y="221"/>
                  </a:lnTo>
                  <a:lnTo>
                    <a:pt x="582" y="217"/>
                  </a:lnTo>
                  <a:lnTo>
                    <a:pt x="578" y="215"/>
                  </a:lnTo>
                  <a:lnTo>
                    <a:pt x="574" y="213"/>
                  </a:lnTo>
                  <a:lnTo>
                    <a:pt x="567" y="212"/>
                  </a:lnTo>
                  <a:lnTo>
                    <a:pt x="555" y="212"/>
                  </a:lnTo>
                  <a:lnTo>
                    <a:pt x="538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Text Box 45"/>
          <p:cNvSpPr txBox="1">
            <a:spLocks noChangeArrowheads="1"/>
          </p:cNvSpPr>
          <p:nvPr userDrawn="1"/>
        </p:nvSpPr>
        <p:spPr bwMode="auto">
          <a:xfrm>
            <a:off x="1462088" y="28575"/>
            <a:ext cx="6369050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Especialistas em pequenos negócios / </a:t>
            </a:r>
            <a:r>
              <a:rPr lang="pt-BR" altLang="pt-BR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0800 570 0800 / sebrae.com.br</a:t>
            </a:r>
          </a:p>
        </p:txBody>
      </p:sp>
    </p:spTree>
    <p:extLst>
      <p:ext uri="{BB962C8B-B14F-4D97-AF65-F5344CB8AC3E}">
        <p14:creationId xmlns:p14="http://schemas.microsoft.com/office/powerpoint/2010/main" xmlns="" val="327985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8" r:id="rId4"/>
    <p:sldLayoutId id="2147483700" r:id="rId5"/>
    <p:sldLayoutId id="214748370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26435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fld id="{38EA036B-36F0-4BAF-96E7-858660EE60D2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Conector reto 6"/>
          <p:cNvCxnSpPr/>
          <p:nvPr userDrawn="1"/>
        </p:nvCxnSpPr>
        <p:spPr>
          <a:xfrm flipH="1">
            <a:off x="1343025" y="333375"/>
            <a:ext cx="4320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 userDrawn="1"/>
        </p:nvCxnSpPr>
        <p:spPr>
          <a:xfrm flipV="1">
            <a:off x="119063" y="1052513"/>
            <a:ext cx="0" cy="57959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1"/>
          <p:cNvSpPr>
            <a:spLocks noChangeAspect="1" noChangeArrowheads="1" noTextEdit="1"/>
          </p:cNvSpPr>
          <p:nvPr userDrawn="1"/>
        </p:nvSpPr>
        <p:spPr bwMode="auto">
          <a:xfrm flipH="1" flipV="1">
            <a:off x="133350" y="71438"/>
            <a:ext cx="25939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0" name="Grupo 10"/>
          <p:cNvGrpSpPr>
            <a:grpSpLocks/>
          </p:cNvGrpSpPr>
          <p:nvPr userDrawn="1"/>
        </p:nvGrpSpPr>
        <p:grpSpPr bwMode="auto">
          <a:xfrm>
            <a:off x="-25400" y="28575"/>
            <a:ext cx="1463675" cy="1096963"/>
            <a:chOff x="136525" y="100013"/>
            <a:chExt cx="2079625" cy="1728787"/>
          </a:xfrm>
        </p:grpSpPr>
        <p:sp>
          <p:nvSpPr>
            <p:cNvPr id="11" name="Freeform 13"/>
            <p:cNvSpPr>
              <a:spLocks/>
            </p:cNvSpPr>
            <p:nvPr userDrawn="1"/>
          </p:nvSpPr>
          <p:spPr bwMode="auto">
            <a:xfrm flipH="1" flipV="1">
              <a:off x="136525" y="1495425"/>
              <a:ext cx="212725" cy="333375"/>
            </a:xfrm>
            <a:custGeom>
              <a:avLst/>
              <a:gdLst>
                <a:gd name="T0" fmla="*/ 0 w 14"/>
                <a:gd name="T1" fmla="*/ 2147483646 h 22"/>
                <a:gd name="T2" fmla="*/ 0 w 14"/>
                <a:gd name="T3" fmla="*/ 0 h 22"/>
                <a:gd name="T4" fmla="*/ 2147483646 w 14"/>
                <a:gd name="T5" fmla="*/ 2147483646 h 22"/>
                <a:gd name="T6" fmla="*/ 0 w 14"/>
                <a:gd name="T7" fmla="*/ 2147483646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2">
                  <a:moveTo>
                    <a:pt x="0" y="22"/>
                  </a:moveTo>
                  <a:lnTo>
                    <a:pt x="0" y="0"/>
                  </a:lnTo>
                  <a:lnTo>
                    <a:pt x="14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B3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 flipH="1" flipV="1">
              <a:off x="136525" y="100013"/>
              <a:ext cx="2079625" cy="1395412"/>
            </a:xfrm>
            <a:custGeom>
              <a:avLst/>
              <a:gdLst>
                <a:gd name="T0" fmla="*/ 2147483646 w 137"/>
                <a:gd name="T1" fmla="*/ 0 h 92"/>
                <a:gd name="T2" fmla="*/ 2147483646 w 137"/>
                <a:gd name="T3" fmla="*/ 0 h 92"/>
                <a:gd name="T4" fmla="*/ 2147483646 w 137"/>
                <a:gd name="T5" fmla="*/ 0 h 92"/>
                <a:gd name="T6" fmla="*/ 2147483646 w 137"/>
                <a:gd name="T7" fmla="*/ 0 h 92"/>
                <a:gd name="T8" fmla="*/ 2147483646 w 137"/>
                <a:gd name="T9" fmla="*/ 2147483646 h 92"/>
                <a:gd name="T10" fmla="*/ 2147483646 w 137"/>
                <a:gd name="T11" fmla="*/ 2147483646 h 92"/>
                <a:gd name="T12" fmla="*/ 2147483646 w 137"/>
                <a:gd name="T13" fmla="*/ 2147483646 h 92"/>
                <a:gd name="T14" fmla="*/ 2147483646 w 137"/>
                <a:gd name="T15" fmla="*/ 2147483646 h 92"/>
                <a:gd name="T16" fmla="*/ 2147483646 w 137"/>
                <a:gd name="T17" fmla="*/ 2147483646 h 92"/>
                <a:gd name="T18" fmla="*/ 2147483646 w 137"/>
                <a:gd name="T19" fmla="*/ 2147483646 h 92"/>
                <a:gd name="T20" fmla="*/ 2147483646 w 137"/>
                <a:gd name="T21" fmla="*/ 2147483646 h 92"/>
                <a:gd name="T22" fmla="*/ 2147483646 w 137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" h="92">
                  <a:moveTo>
                    <a:pt x="27" y="0"/>
                  </a:moveTo>
                  <a:lnTo>
                    <a:pt x="78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18" y="81"/>
                  </a:lnTo>
                  <a:lnTo>
                    <a:pt x="117" y="86"/>
                  </a:lnTo>
                  <a:cubicBezTo>
                    <a:pt x="116" y="89"/>
                    <a:pt x="113" y="92"/>
                    <a:pt x="109" y="92"/>
                  </a:cubicBezTo>
                  <a:lnTo>
                    <a:pt x="6" y="92"/>
                  </a:lnTo>
                  <a:cubicBezTo>
                    <a:pt x="3" y="92"/>
                    <a:pt x="0" y="89"/>
                    <a:pt x="1" y="86"/>
                  </a:cubicBezTo>
                  <a:lnTo>
                    <a:pt x="19" y="7"/>
                  </a:lnTo>
                  <a:cubicBezTo>
                    <a:pt x="20" y="3"/>
                    <a:pt x="24" y="0"/>
                    <a:pt x="2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21"/>
            <p:cNvSpPr>
              <a:spLocks noEditPoints="1"/>
            </p:cNvSpPr>
            <p:nvPr userDrawn="1"/>
          </p:nvSpPr>
          <p:spPr bwMode="auto">
            <a:xfrm rot="10800000" flipH="1" flipV="1">
              <a:off x="525463" y="438150"/>
              <a:ext cx="1331912" cy="719138"/>
            </a:xfrm>
            <a:custGeom>
              <a:avLst/>
              <a:gdLst>
                <a:gd name="T0" fmla="*/ 2147483646 w 974"/>
                <a:gd name="T1" fmla="*/ 2147483646 h 527"/>
                <a:gd name="T2" fmla="*/ 2147483646 w 974"/>
                <a:gd name="T3" fmla="*/ 2147483646 h 527"/>
                <a:gd name="T4" fmla="*/ 2147483646 w 974"/>
                <a:gd name="T5" fmla="*/ 2147483646 h 527"/>
                <a:gd name="T6" fmla="*/ 2147483646 w 974"/>
                <a:gd name="T7" fmla="*/ 2147483646 h 527"/>
                <a:gd name="T8" fmla="*/ 2147483646 w 974"/>
                <a:gd name="T9" fmla="*/ 2147483646 h 527"/>
                <a:gd name="T10" fmla="*/ 2147483646 w 974"/>
                <a:gd name="T11" fmla="*/ 2147483646 h 527"/>
                <a:gd name="T12" fmla="*/ 2147483646 w 974"/>
                <a:gd name="T13" fmla="*/ 2147483646 h 527"/>
                <a:gd name="T14" fmla="*/ 2147483646 w 974"/>
                <a:gd name="T15" fmla="*/ 2147483646 h 527"/>
                <a:gd name="T16" fmla="*/ 2147483646 w 974"/>
                <a:gd name="T17" fmla="*/ 2147483646 h 527"/>
                <a:gd name="T18" fmla="*/ 2147483646 w 974"/>
                <a:gd name="T19" fmla="*/ 2147483646 h 527"/>
                <a:gd name="T20" fmla="*/ 2147483646 w 974"/>
                <a:gd name="T21" fmla="*/ 2147483646 h 527"/>
                <a:gd name="T22" fmla="*/ 2147483646 w 974"/>
                <a:gd name="T23" fmla="*/ 2147483646 h 527"/>
                <a:gd name="T24" fmla="*/ 2147483646 w 974"/>
                <a:gd name="T25" fmla="*/ 2147483646 h 527"/>
                <a:gd name="T26" fmla="*/ 2147483646 w 974"/>
                <a:gd name="T27" fmla="*/ 0 h 527"/>
                <a:gd name="T28" fmla="*/ 2147483646 w 974"/>
                <a:gd name="T29" fmla="*/ 2147483646 h 527"/>
                <a:gd name="T30" fmla="*/ 2147483646 w 974"/>
                <a:gd name="T31" fmla="*/ 2147483646 h 527"/>
                <a:gd name="T32" fmla="*/ 2147483646 w 974"/>
                <a:gd name="T33" fmla="*/ 2147483646 h 527"/>
                <a:gd name="T34" fmla="*/ 2147483646 w 974"/>
                <a:gd name="T35" fmla="*/ 2147483646 h 527"/>
                <a:gd name="T36" fmla="*/ 2147483646 w 974"/>
                <a:gd name="T37" fmla="*/ 2147483646 h 527"/>
                <a:gd name="T38" fmla="*/ 2147483646 w 974"/>
                <a:gd name="T39" fmla="*/ 2147483646 h 527"/>
                <a:gd name="T40" fmla="*/ 2147483646 w 974"/>
                <a:gd name="T41" fmla="*/ 2147483646 h 527"/>
                <a:gd name="T42" fmla="*/ 2147483646 w 974"/>
                <a:gd name="T43" fmla="*/ 2147483646 h 527"/>
                <a:gd name="T44" fmla="*/ 2147483646 w 974"/>
                <a:gd name="T45" fmla="*/ 2147483646 h 527"/>
                <a:gd name="T46" fmla="*/ 2147483646 w 974"/>
                <a:gd name="T47" fmla="*/ 2147483646 h 527"/>
                <a:gd name="T48" fmla="*/ 2147483646 w 974"/>
                <a:gd name="T49" fmla="*/ 2147483646 h 527"/>
                <a:gd name="T50" fmla="*/ 2147483646 w 974"/>
                <a:gd name="T51" fmla="*/ 2147483646 h 527"/>
                <a:gd name="T52" fmla="*/ 2147483646 w 974"/>
                <a:gd name="T53" fmla="*/ 2147483646 h 527"/>
                <a:gd name="T54" fmla="*/ 2147483646 w 974"/>
                <a:gd name="T55" fmla="*/ 2147483646 h 527"/>
                <a:gd name="T56" fmla="*/ 2147483646 w 974"/>
                <a:gd name="T57" fmla="*/ 2147483646 h 527"/>
                <a:gd name="T58" fmla="*/ 2147483646 w 974"/>
                <a:gd name="T59" fmla="*/ 2147483646 h 527"/>
                <a:gd name="T60" fmla="*/ 2147483646 w 974"/>
                <a:gd name="T61" fmla="*/ 2147483646 h 527"/>
                <a:gd name="T62" fmla="*/ 2147483646 w 974"/>
                <a:gd name="T63" fmla="*/ 2147483646 h 527"/>
                <a:gd name="T64" fmla="*/ 2147483646 w 974"/>
                <a:gd name="T65" fmla="*/ 2147483646 h 527"/>
                <a:gd name="T66" fmla="*/ 2147483646 w 974"/>
                <a:gd name="T67" fmla="*/ 2147483646 h 527"/>
                <a:gd name="T68" fmla="*/ 2147483646 w 974"/>
                <a:gd name="T69" fmla="*/ 2147483646 h 527"/>
                <a:gd name="T70" fmla="*/ 2147483646 w 974"/>
                <a:gd name="T71" fmla="*/ 2147483646 h 527"/>
                <a:gd name="T72" fmla="*/ 2147483646 w 974"/>
                <a:gd name="T73" fmla="*/ 2147483646 h 527"/>
                <a:gd name="T74" fmla="*/ 2147483646 w 974"/>
                <a:gd name="T75" fmla="*/ 2147483646 h 527"/>
                <a:gd name="T76" fmla="*/ 2147483646 w 974"/>
                <a:gd name="T77" fmla="*/ 2147483646 h 527"/>
                <a:gd name="T78" fmla="*/ 2147483646 w 974"/>
                <a:gd name="T79" fmla="*/ 2147483646 h 527"/>
                <a:gd name="T80" fmla="*/ 2147483646 w 974"/>
                <a:gd name="T81" fmla="*/ 2147483646 h 527"/>
                <a:gd name="T82" fmla="*/ 2147483646 w 974"/>
                <a:gd name="T83" fmla="*/ 2147483646 h 527"/>
                <a:gd name="T84" fmla="*/ 2147483646 w 974"/>
                <a:gd name="T85" fmla="*/ 2147483646 h 527"/>
                <a:gd name="T86" fmla="*/ 2147483646 w 974"/>
                <a:gd name="T87" fmla="*/ 2147483646 h 527"/>
                <a:gd name="T88" fmla="*/ 2147483646 w 974"/>
                <a:gd name="T89" fmla="*/ 2147483646 h 527"/>
                <a:gd name="T90" fmla="*/ 2147483646 w 974"/>
                <a:gd name="T91" fmla="*/ 2147483646 h 527"/>
                <a:gd name="T92" fmla="*/ 2147483646 w 974"/>
                <a:gd name="T93" fmla="*/ 2147483646 h 527"/>
                <a:gd name="T94" fmla="*/ 2147483646 w 974"/>
                <a:gd name="T95" fmla="*/ 2147483646 h 527"/>
                <a:gd name="T96" fmla="*/ 2147483646 w 974"/>
                <a:gd name="T97" fmla="*/ 2147483646 h 527"/>
                <a:gd name="T98" fmla="*/ 2147483646 w 974"/>
                <a:gd name="T99" fmla="*/ 2147483646 h 527"/>
                <a:gd name="T100" fmla="*/ 2147483646 w 974"/>
                <a:gd name="T101" fmla="*/ 2147483646 h 527"/>
                <a:gd name="T102" fmla="*/ 2147483646 w 974"/>
                <a:gd name="T103" fmla="*/ 2147483646 h 527"/>
                <a:gd name="T104" fmla="*/ 2147483646 w 974"/>
                <a:gd name="T105" fmla="*/ 2147483646 h 527"/>
                <a:gd name="T106" fmla="*/ 2147483646 w 974"/>
                <a:gd name="T107" fmla="*/ 2147483646 h 527"/>
                <a:gd name="T108" fmla="*/ 2147483646 w 974"/>
                <a:gd name="T109" fmla="*/ 2147483646 h 527"/>
                <a:gd name="T110" fmla="*/ 2147483646 w 974"/>
                <a:gd name="T111" fmla="*/ 2147483646 h 5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74" h="527">
                  <a:moveTo>
                    <a:pt x="609" y="346"/>
                  </a:moveTo>
                  <a:lnTo>
                    <a:pt x="713" y="181"/>
                  </a:lnTo>
                  <a:lnTo>
                    <a:pt x="769" y="181"/>
                  </a:lnTo>
                  <a:lnTo>
                    <a:pt x="799" y="346"/>
                  </a:lnTo>
                  <a:lnTo>
                    <a:pt x="747" y="346"/>
                  </a:lnTo>
                  <a:lnTo>
                    <a:pt x="742" y="314"/>
                  </a:lnTo>
                  <a:lnTo>
                    <a:pt x="674" y="314"/>
                  </a:lnTo>
                  <a:lnTo>
                    <a:pt x="655" y="346"/>
                  </a:lnTo>
                  <a:lnTo>
                    <a:pt x="609" y="346"/>
                  </a:lnTo>
                  <a:lnTo>
                    <a:pt x="559" y="346"/>
                  </a:lnTo>
                  <a:lnTo>
                    <a:pt x="559" y="333"/>
                  </a:lnTo>
                  <a:lnTo>
                    <a:pt x="561" y="310"/>
                  </a:lnTo>
                  <a:lnTo>
                    <a:pt x="561" y="300"/>
                  </a:lnTo>
                  <a:lnTo>
                    <a:pt x="561" y="296"/>
                  </a:lnTo>
                  <a:lnTo>
                    <a:pt x="561" y="289"/>
                  </a:lnTo>
                  <a:lnTo>
                    <a:pt x="557" y="285"/>
                  </a:lnTo>
                  <a:lnTo>
                    <a:pt x="551" y="283"/>
                  </a:lnTo>
                  <a:lnTo>
                    <a:pt x="544" y="281"/>
                  </a:lnTo>
                  <a:lnTo>
                    <a:pt x="523" y="281"/>
                  </a:lnTo>
                  <a:lnTo>
                    <a:pt x="509" y="346"/>
                  </a:lnTo>
                  <a:lnTo>
                    <a:pt x="463" y="346"/>
                  </a:lnTo>
                  <a:lnTo>
                    <a:pt x="498" y="181"/>
                  </a:lnTo>
                  <a:lnTo>
                    <a:pt x="576" y="181"/>
                  </a:lnTo>
                  <a:lnTo>
                    <a:pt x="594" y="181"/>
                  </a:lnTo>
                  <a:lnTo>
                    <a:pt x="603" y="181"/>
                  </a:lnTo>
                  <a:lnTo>
                    <a:pt x="611" y="183"/>
                  </a:lnTo>
                  <a:lnTo>
                    <a:pt x="617" y="185"/>
                  </a:lnTo>
                  <a:lnTo>
                    <a:pt x="623" y="188"/>
                  </a:lnTo>
                  <a:lnTo>
                    <a:pt x="626" y="192"/>
                  </a:lnTo>
                  <a:lnTo>
                    <a:pt x="630" y="200"/>
                  </a:lnTo>
                  <a:lnTo>
                    <a:pt x="632" y="212"/>
                  </a:lnTo>
                  <a:lnTo>
                    <a:pt x="632" y="217"/>
                  </a:lnTo>
                  <a:lnTo>
                    <a:pt x="630" y="225"/>
                  </a:lnTo>
                  <a:lnTo>
                    <a:pt x="628" y="235"/>
                  </a:lnTo>
                  <a:lnTo>
                    <a:pt x="623" y="242"/>
                  </a:lnTo>
                  <a:lnTo>
                    <a:pt x="617" y="250"/>
                  </a:lnTo>
                  <a:lnTo>
                    <a:pt x="609" y="256"/>
                  </a:lnTo>
                  <a:lnTo>
                    <a:pt x="596" y="260"/>
                  </a:lnTo>
                  <a:lnTo>
                    <a:pt x="580" y="264"/>
                  </a:lnTo>
                  <a:lnTo>
                    <a:pt x="580" y="265"/>
                  </a:lnTo>
                  <a:lnTo>
                    <a:pt x="588" y="265"/>
                  </a:lnTo>
                  <a:lnTo>
                    <a:pt x="596" y="267"/>
                  </a:lnTo>
                  <a:lnTo>
                    <a:pt x="601" y="269"/>
                  </a:lnTo>
                  <a:lnTo>
                    <a:pt x="605" y="271"/>
                  </a:lnTo>
                  <a:lnTo>
                    <a:pt x="609" y="279"/>
                  </a:lnTo>
                  <a:lnTo>
                    <a:pt x="611" y="290"/>
                  </a:lnTo>
                  <a:lnTo>
                    <a:pt x="611" y="296"/>
                  </a:lnTo>
                  <a:lnTo>
                    <a:pt x="611" y="306"/>
                  </a:lnTo>
                  <a:lnTo>
                    <a:pt x="609" y="331"/>
                  </a:lnTo>
                  <a:lnTo>
                    <a:pt x="609" y="346"/>
                  </a:lnTo>
                  <a:close/>
                  <a:moveTo>
                    <a:pt x="265" y="527"/>
                  </a:moveTo>
                  <a:lnTo>
                    <a:pt x="571" y="527"/>
                  </a:lnTo>
                  <a:lnTo>
                    <a:pt x="582" y="470"/>
                  </a:lnTo>
                  <a:lnTo>
                    <a:pt x="277" y="470"/>
                  </a:lnTo>
                  <a:lnTo>
                    <a:pt x="265" y="527"/>
                  </a:lnTo>
                  <a:close/>
                  <a:moveTo>
                    <a:pt x="282" y="439"/>
                  </a:moveTo>
                  <a:lnTo>
                    <a:pt x="590" y="439"/>
                  </a:lnTo>
                  <a:lnTo>
                    <a:pt x="601" y="381"/>
                  </a:lnTo>
                  <a:lnTo>
                    <a:pt x="294" y="381"/>
                  </a:lnTo>
                  <a:lnTo>
                    <a:pt x="282" y="439"/>
                  </a:lnTo>
                  <a:close/>
                  <a:moveTo>
                    <a:pt x="344" y="146"/>
                  </a:moveTo>
                  <a:lnTo>
                    <a:pt x="651" y="146"/>
                  </a:lnTo>
                  <a:lnTo>
                    <a:pt x="663" y="88"/>
                  </a:lnTo>
                  <a:lnTo>
                    <a:pt x="355" y="88"/>
                  </a:lnTo>
                  <a:lnTo>
                    <a:pt x="344" y="146"/>
                  </a:lnTo>
                  <a:close/>
                  <a:moveTo>
                    <a:pt x="363" y="57"/>
                  </a:moveTo>
                  <a:lnTo>
                    <a:pt x="671" y="57"/>
                  </a:lnTo>
                  <a:lnTo>
                    <a:pt x="682" y="0"/>
                  </a:lnTo>
                  <a:lnTo>
                    <a:pt x="375" y="0"/>
                  </a:lnTo>
                  <a:lnTo>
                    <a:pt x="363" y="57"/>
                  </a:lnTo>
                  <a:close/>
                  <a:moveTo>
                    <a:pt x="811" y="346"/>
                  </a:moveTo>
                  <a:lnTo>
                    <a:pt x="846" y="181"/>
                  </a:lnTo>
                  <a:lnTo>
                    <a:pt x="974" y="181"/>
                  </a:lnTo>
                  <a:lnTo>
                    <a:pt x="967" y="212"/>
                  </a:lnTo>
                  <a:lnTo>
                    <a:pt x="886" y="212"/>
                  </a:lnTo>
                  <a:lnTo>
                    <a:pt x="878" y="246"/>
                  </a:lnTo>
                  <a:lnTo>
                    <a:pt x="955" y="246"/>
                  </a:lnTo>
                  <a:lnTo>
                    <a:pt x="947" y="279"/>
                  </a:lnTo>
                  <a:lnTo>
                    <a:pt x="871" y="279"/>
                  </a:lnTo>
                  <a:lnTo>
                    <a:pt x="865" y="314"/>
                  </a:lnTo>
                  <a:lnTo>
                    <a:pt x="945" y="314"/>
                  </a:lnTo>
                  <a:lnTo>
                    <a:pt x="940" y="346"/>
                  </a:lnTo>
                  <a:lnTo>
                    <a:pt x="811" y="346"/>
                  </a:lnTo>
                  <a:close/>
                  <a:moveTo>
                    <a:pt x="155" y="346"/>
                  </a:moveTo>
                  <a:lnTo>
                    <a:pt x="190" y="181"/>
                  </a:lnTo>
                  <a:lnTo>
                    <a:pt x="317" y="181"/>
                  </a:lnTo>
                  <a:lnTo>
                    <a:pt x="311" y="212"/>
                  </a:lnTo>
                  <a:lnTo>
                    <a:pt x="230" y="212"/>
                  </a:lnTo>
                  <a:lnTo>
                    <a:pt x="223" y="246"/>
                  </a:lnTo>
                  <a:lnTo>
                    <a:pt x="300" y="246"/>
                  </a:lnTo>
                  <a:lnTo>
                    <a:pt x="292" y="279"/>
                  </a:lnTo>
                  <a:lnTo>
                    <a:pt x="215" y="279"/>
                  </a:lnTo>
                  <a:lnTo>
                    <a:pt x="207" y="314"/>
                  </a:lnTo>
                  <a:lnTo>
                    <a:pt x="290" y="314"/>
                  </a:lnTo>
                  <a:lnTo>
                    <a:pt x="284" y="346"/>
                  </a:lnTo>
                  <a:lnTo>
                    <a:pt x="155" y="346"/>
                  </a:lnTo>
                  <a:close/>
                  <a:moveTo>
                    <a:pt x="2" y="292"/>
                  </a:moveTo>
                  <a:lnTo>
                    <a:pt x="48" y="292"/>
                  </a:lnTo>
                  <a:lnTo>
                    <a:pt x="48" y="296"/>
                  </a:lnTo>
                  <a:lnTo>
                    <a:pt x="48" y="300"/>
                  </a:lnTo>
                  <a:lnTo>
                    <a:pt x="50" y="308"/>
                  </a:lnTo>
                  <a:lnTo>
                    <a:pt x="54" y="314"/>
                  </a:lnTo>
                  <a:lnTo>
                    <a:pt x="61" y="315"/>
                  </a:lnTo>
                  <a:lnTo>
                    <a:pt x="71" y="317"/>
                  </a:lnTo>
                  <a:lnTo>
                    <a:pt x="82" y="315"/>
                  </a:lnTo>
                  <a:lnTo>
                    <a:pt x="90" y="314"/>
                  </a:lnTo>
                  <a:lnTo>
                    <a:pt x="98" y="308"/>
                  </a:lnTo>
                  <a:lnTo>
                    <a:pt x="100" y="298"/>
                  </a:lnTo>
                  <a:lnTo>
                    <a:pt x="100" y="296"/>
                  </a:lnTo>
                  <a:lnTo>
                    <a:pt x="102" y="294"/>
                  </a:lnTo>
                  <a:lnTo>
                    <a:pt x="100" y="290"/>
                  </a:lnTo>
                  <a:lnTo>
                    <a:pt x="98" y="289"/>
                  </a:lnTo>
                  <a:lnTo>
                    <a:pt x="94" y="285"/>
                  </a:lnTo>
                  <a:lnTo>
                    <a:pt x="90" y="283"/>
                  </a:lnTo>
                  <a:lnTo>
                    <a:pt x="50" y="273"/>
                  </a:lnTo>
                  <a:lnTo>
                    <a:pt x="36" y="267"/>
                  </a:lnTo>
                  <a:lnTo>
                    <a:pt x="27" y="262"/>
                  </a:lnTo>
                  <a:lnTo>
                    <a:pt x="23" y="256"/>
                  </a:lnTo>
                  <a:lnTo>
                    <a:pt x="19" y="252"/>
                  </a:lnTo>
                  <a:lnTo>
                    <a:pt x="19" y="246"/>
                  </a:lnTo>
                  <a:lnTo>
                    <a:pt x="17" y="240"/>
                  </a:lnTo>
                  <a:lnTo>
                    <a:pt x="19" y="235"/>
                  </a:lnTo>
                  <a:lnTo>
                    <a:pt x="19" y="229"/>
                  </a:lnTo>
                  <a:lnTo>
                    <a:pt x="23" y="219"/>
                  </a:lnTo>
                  <a:lnTo>
                    <a:pt x="27" y="210"/>
                  </a:lnTo>
                  <a:lnTo>
                    <a:pt x="34" y="202"/>
                  </a:lnTo>
                  <a:lnTo>
                    <a:pt x="44" y="194"/>
                  </a:lnTo>
                  <a:lnTo>
                    <a:pt x="55" y="188"/>
                  </a:lnTo>
                  <a:lnTo>
                    <a:pt x="69" y="183"/>
                  </a:lnTo>
                  <a:lnTo>
                    <a:pt x="84" y="181"/>
                  </a:lnTo>
                  <a:lnTo>
                    <a:pt x="100" y="179"/>
                  </a:lnTo>
                  <a:lnTo>
                    <a:pt x="113" y="181"/>
                  </a:lnTo>
                  <a:lnTo>
                    <a:pt x="127" y="183"/>
                  </a:lnTo>
                  <a:lnTo>
                    <a:pt x="136" y="185"/>
                  </a:lnTo>
                  <a:lnTo>
                    <a:pt x="144" y="188"/>
                  </a:lnTo>
                  <a:lnTo>
                    <a:pt x="152" y="194"/>
                  </a:lnTo>
                  <a:lnTo>
                    <a:pt x="155" y="200"/>
                  </a:lnTo>
                  <a:lnTo>
                    <a:pt x="157" y="208"/>
                  </a:lnTo>
                  <a:lnTo>
                    <a:pt x="159" y="215"/>
                  </a:lnTo>
                  <a:lnTo>
                    <a:pt x="159" y="223"/>
                  </a:lnTo>
                  <a:lnTo>
                    <a:pt x="157" y="231"/>
                  </a:lnTo>
                  <a:lnTo>
                    <a:pt x="109" y="231"/>
                  </a:lnTo>
                  <a:lnTo>
                    <a:pt x="111" y="227"/>
                  </a:lnTo>
                  <a:lnTo>
                    <a:pt x="111" y="223"/>
                  </a:lnTo>
                  <a:lnTo>
                    <a:pt x="109" y="217"/>
                  </a:lnTo>
                  <a:lnTo>
                    <a:pt x="107" y="212"/>
                  </a:lnTo>
                  <a:lnTo>
                    <a:pt x="102" y="210"/>
                  </a:lnTo>
                  <a:lnTo>
                    <a:pt x="94" y="208"/>
                  </a:lnTo>
                  <a:lnTo>
                    <a:pt x="84" y="210"/>
                  </a:lnTo>
                  <a:lnTo>
                    <a:pt x="77" y="213"/>
                  </a:lnTo>
                  <a:lnTo>
                    <a:pt x="71" y="219"/>
                  </a:lnTo>
                  <a:lnTo>
                    <a:pt x="67" y="225"/>
                  </a:lnTo>
                  <a:lnTo>
                    <a:pt x="67" y="227"/>
                  </a:lnTo>
                  <a:lnTo>
                    <a:pt x="67" y="229"/>
                  </a:lnTo>
                  <a:lnTo>
                    <a:pt x="69" y="233"/>
                  </a:lnTo>
                  <a:lnTo>
                    <a:pt x="71" y="237"/>
                  </a:lnTo>
                  <a:lnTo>
                    <a:pt x="75" y="240"/>
                  </a:lnTo>
                  <a:lnTo>
                    <a:pt x="80" y="242"/>
                  </a:lnTo>
                  <a:lnTo>
                    <a:pt x="109" y="250"/>
                  </a:lnTo>
                  <a:lnTo>
                    <a:pt x="127" y="254"/>
                  </a:lnTo>
                  <a:lnTo>
                    <a:pt x="136" y="260"/>
                  </a:lnTo>
                  <a:lnTo>
                    <a:pt x="142" y="264"/>
                  </a:lnTo>
                  <a:lnTo>
                    <a:pt x="146" y="269"/>
                  </a:lnTo>
                  <a:lnTo>
                    <a:pt x="150" y="277"/>
                  </a:lnTo>
                  <a:lnTo>
                    <a:pt x="150" y="285"/>
                  </a:lnTo>
                  <a:lnTo>
                    <a:pt x="150" y="289"/>
                  </a:lnTo>
                  <a:lnTo>
                    <a:pt x="148" y="296"/>
                  </a:lnTo>
                  <a:lnTo>
                    <a:pt x="144" y="308"/>
                  </a:lnTo>
                  <a:lnTo>
                    <a:pt x="138" y="317"/>
                  </a:lnTo>
                  <a:lnTo>
                    <a:pt x="130" y="327"/>
                  </a:lnTo>
                  <a:lnTo>
                    <a:pt x="119" y="335"/>
                  </a:lnTo>
                  <a:lnTo>
                    <a:pt x="107" y="341"/>
                  </a:lnTo>
                  <a:lnTo>
                    <a:pt x="94" y="344"/>
                  </a:lnTo>
                  <a:lnTo>
                    <a:pt x="79" y="346"/>
                  </a:lnTo>
                  <a:lnTo>
                    <a:pt x="63" y="346"/>
                  </a:lnTo>
                  <a:lnTo>
                    <a:pt x="44" y="346"/>
                  </a:lnTo>
                  <a:lnTo>
                    <a:pt x="29" y="342"/>
                  </a:lnTo>
                  <a:lnTo>
                    <a:pt x="21" y="339"/>
                  </a:lnTo>
                  <a:lnTo>
                    <a:pt x="15" y="337"/>
                  </a:lnTo>
                  <a:lnTo>
                    <a:pt x="11" y="333"/>
                  </a:lnTo>
                  <a:lnTo>
                    <a:pt x="7" y="327"/>
                  </a:lnTo>
                  <a:lnTo>
                    <a:pt x="2" y="317"/>
                  </a:lnTo>
                  <a:lnTo>
                    <a:pt x="0" y="306"/>
                  </a:lnTo>
                  <a:lnTo>
                    <a:pt x="2" y="300"/>
                  </a:lnTo>
                  <a:lnTo>
                    <a:pt x="2" y="292"/>
                  </a:lnTo>
                  <a:close/>
                  <a:moveTo>
                    <a:pt x="301" y="346"/>
                  </a:moveTo>
                  <a:lnTo>
                    <a:pt x="338" y="179"/>
                  </a:lnTo>
                  <a:lnTo>
                    <a:pt x="428" y="179"/>
                  </a:lnTo>
                  <a:lnTo>
                    <a:pt x="432" y="181"/>
                  </a:lnTo>
                  <a:lnTo>
                    <a:pt x="436" y="181"/>
                  </a:lnTo>
                  <a:lnTo>
                    <a:pt x="444" y="183"/>
                  </a:lnTo>
                  <a:lnTo>
                    <a:pt x="451" y="185"/>
                  </a:lnTo>
                  <a:lnTo>
                    <a:pt x="457" y="188"/>
                  </a:lnTo>
                  <a:lnTo>
                    <a:pt x="461" y="192"/>
                  </a:lnTo>
                  <a:lnTo>
                    <a:pt x="465" y="196"/>
                  </a:lnTo>
                  <a:lnTo>
                    <a:pt x="467" y="202"/>
                  </a:lnTo>
                  <a:lnTo>
                    <a:pt x="469" y="208"/>
                  </a:lnTo>
                  <a:lnTo>
                    <a:pt x="469" y="213"/>
                  </a:lnTo>
                  <a:lnTo>
                    <a:pt x="469" y="217"/>
                  </a:lnTo>
                  <a:lnTo>
                    <a:pt x="469" y="221"/>
                  </a:lnTo>
                  <a:lnTo>
                    <a:pt x="467" y="229"/>
                  </a:lnTo>
                  <a:lnTo>
                    <a:pt x="463" y="235"/>
                  </a:lnTo>
                  <a:lnTo>
                    <a:pt x="459" y="240"/>
                  </a:lnTo>
                  <a:lnTo>
                    <a:pt x="453" y="246"/>
                  </a:lnTo>
                  <a:lnTo>
                    <a:pt x="448" y="250"/>
                  </a:lnTo>
                  <a:lnTo>
                    <a:pt x="440" y="254"/>
                  </a:lnTo>
                  <a:lnTo>
                    <a:pt x="432" y="258"/>
                  </a:lnTo>
                  <a:lnTo>
                    <a:pt x="425" y="260"/>
                  </a:lnTo>
                  <a:lnTo>
                    <a:pt x="423" y="260"/>
                  </a:lnTo>
                  <a:lnTo>
                    <a:pt x="438" y="264"/>
                  </a:lnTo>
                  <a:lnTo>
                    <a:pt x="448" y="271"/>
                  </a:lnTo>
                  <a:lnTo>
                    <a:pt x="451" y="275"/>
                  </a:lnTo>
                  <a:lnTo>
                    <a:pt x="455" y="279"/>
                  </a:lnTo>
                  <a:lnTo>
                    <a:pt x="455" y="285"/>
                  </a:lnTo>
                  <a:lnTo>
                    <a:pt x="457" y="290"/>
                  </a:lnTo>
                  <a:lnTo>
                    <a:pt x="455" y="298"/>
                  </a:lnTo>
                  <a:lnTo>
                    <a:pt x="453" y="306"/>
                  </a:lnTo>
                  <a:lnTo>
                    <a:pt x="451" y="314"/>
                  </a:lnTo>
                  <a:lnTo>
                    <a:pt x="448" y="319"/>
                  </a:lnTo>
                  <a:lnTo>
                    <a:pt x="442" y="325"/>
                  </a:lnTo>
                  <a:lnTo>
                    <a:pt x="438" y="331"/>
                  </a:lnTo>
                  <a:lnTo>
                    <a:pt x="430" y="337"/>
                  </a:lnTo>
                  <a:lnTo>
                    <a:pt x="425" y="341"/>
                  </a:lnTo>
                  <a:lnTo>
                    <a:pt x="415" y="342"/>
                  </a:lnTo>
                  <a:lnTo>
                    <a:pt x="405" y="344"/>
                  </a:lnTo>
                  <a:lnTo>
                    <a:pt x="392" y="346"/>
                  </a:lnTo>
                  <a:lnTo>
                    <a:pt x="376" y="346"/>
                  </a:lnTo>
                  <a:lnTo>
                    <a:pt x="301" y="346"/>
                  </a:lnTo>
                  <a:close/>
                  <a:moveTo>
                    <a:pt x="376" y="210"/>
                  </a:moveTo>
                  <a:lnTo>
                    <a:pt x="369" y="246"/>
                  </a:lnTo>
                  <a:lnTo>
                    <a:pt x="390" y="246"/>
                  </a:lnTo>
                  <a:lnTo>
                    <a:pt x="401" y="246"/>
                  </a:lnTo>
                  <a:lnTo>
                    <a:pt x="407" y="244"/>
                  </a:lnTo>
                  <a:lnTo>
                    <a:pt x="413" y="242"/>
                  </a:lnTo>
                  <a:lnTo>
                    <a:pt x="415" y="238"/>
                  </a:lnTo>
                  <a:lnTo>
                    <a:pt x="419" y="233"/>
                  </a:lnTo>
                  <a:lnTo>
                    <a:pt x="421" y="229"/>
                  </a:lnTo>
                  <a:lnTo>
                    <a:pt x="421" y="223"/>
                  </a:lnTo>
                  <a:lnTo>
                    <a:pt x="421" y="219"/>
                  </a:lnTo>
                  <a:lnTo>
                    <a:pt x="419" y="215"/>
                  </a:lnTo>
                  <a:lnTo>
                    <a:pt x="417" y="213"/>
                  </a:lnTo>
                  <a:lnTo>
                    <a:pt x="411" y="210"/>
                  </a:lnTo>
                  <a:lnTo>
                    <a:pt x="401" y="210"/>
                  </a:lnTo>
                  <a:lnTo>
                    <a:pt x="376" y="210"/>
                  </a:lnTo>
                  <a:close/>
                  <a:moveTo>
                    <a:pt x="363" y="277"/>
                  </a:moveTo>
                  <a:lnTo>
                    <a:pt x="353" y="315"/>
                  </a:lnTo>
                  <a:lnTo>
                    <a:pt x="380" y="315"/>
                  </a:lnTo>
                  <a:lnTo>
                    <a:pt x="392" y="315"/>
                  </a:lnTo>
                  <a:lnTo>
                    <a:pt x="400" y="312"/>
                  </a:lnTo>
                  <a:lnTo>
                    <a:pt x="405" y="306"/>
                  </a:lnTo>
                  <a:lnTo>
                    <a:pt x="409" y="296"/>
                  </a:lnTo>
                  <a:lnTo>
                    <a:pt x="409" y="294"/>
                  </a:lnTo>
                  <a:lnTo>
                    <a:pt x="409" y="290"/>
                  </a:lnTo>
                  <a:lnTo>
                    <a:pt x="407" y="285"/>
                  </a:lnTo>
                  <a:lnTo>
                    <a:pt x="403" y="281"/>
                  </a:lnTo>
                  <a:lnTo>
                    <a:pt x="398" y="277"/>
                  </a:lnTo>
                  <a:lnTo>
                    <a:pt x="388" y="277"/>
                  </a:lnTo>
                  <a:lnTo>
                    <a:pt x="363" y="277"/>
                  </a:lnTo>
                  <a:close/>
                  <a:moveTo>
                    <a:pt x="692" y="283"/>
                  </a:moveTo>
                  <a:lnTo>
                    <a:pt x="738" y="283"/>
                  </a:lnTo>
                  <a:lnTo>
                    <a:pt x="732" y="213"/>
                  </a:lnTo>
                  <a:lnTo>
                    <a:pt x="730" y="213"/>
                  </a:lnTo>
                  <a:lnTo>
                    <a:pt x="692" y="283"/>
                  </a:lnTo>
                  <a:close/>
                  <a:moveTo>
                    <a:pt x="538" y="212"/>
                  </a:moveTo>
                  <a:lnTo>
                    <a:pt x="530" y="252"/>
                  </a:lnTo>
                  <a:lnTo>
                    <a:pt x="548" y="252"/>
                  </a:lnTo>
                  <a:lnTo>
                    <a:pt x="559" y="252"/>
                  </a:lnTo>
                  <a:lnTo>
                    <a:pt x="567" y="250"/>
                  </a:lnTo>
                  <a:lnTo>
                    <a:pt x="573" y="248"/>
                  </a:lnTo>
                  <a:lnTo>
                    <a:pt x="578" y="244"/>
                  </a:lnTo>
                  <a:lnTo>
                    <a:pt x="582" y="238"/>
                  </a:lnTo>
                  <a:lnTo>
                    <a:pt x="584" y="231"/>
                  </a:lnTo>
                  <a:lnTo>
                    <a:pt x="584" y="229"/>
                  </a:lnTo>
                  <a:lnTo>
                    <a:pt x="584" y="225"/>
                  </a:lnTo>
                  <a:lnTo>
                    <a:pt x="584" y="221"/>
                  </a:lnTo>
                  <a:lnTo>
                    <a:pt x="582" y="217"/>
                  </a:lnTo>
                  <a:lnTo>
                    <a:pt x="578" y="215"/>
                  </a:lnTo>
                  <a:lnTo>
                    <a:pt x="574" y="213"/>
                  </a:lnTo>
                  <a:lnTo>
                    <a:pt x="567" y="212"/>
                  </a:lnTo>
                  <a:lnTo>
                    <a:pt x="555" y="212"/>
                  </a:lnTo>
                  <a:lnTo>
                    <a:pt x="538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Text Box 45"/>
          <p:cNvSpPr txBox="1">
            <a:spLocks noChangeArrowheads="1"/>
          </p:cNvSpPr>
          <p:nvPr userDrawn="1"/>
        </p:nvSpPr>
        <p:spPr bwMode="auto">
          <a:xfrm>
            <a:off x="1462088" y="28575"/>
            <a:ext cx="6369050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Especialistas em pequenos negócios</a:t>
            </a:r>
            <a:endParaRPr lang="pt-BR" altLang="pt-BR" sz="14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15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0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confirmeonline.com.br/confirme/wp-content/uploads/2013/12/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11671" y="-27747"/>
            <a:ext cx="12215342" cy="6885748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ctrTitle" idx="4294967295"/>
          </p:nvPr>
        </p:nvSpPr>
        <p:spPr>
          <a:xfrm>
            <a:off x="623392" y="2204863"/>
            <a:ext cx="11008448" cy="338437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BR" sz="6600" dirty="0">
                <a:solidFill>
                  <a:srgbClr val="002060"/>
                </a:solidFill>
                <a:latin typeface="Arial Narrow" panose="020B0606020202030204" pitchFamily="34" charset="0"/>
              </a:rPr>
              <a:t>p</a:t>
            </a:r>
            <a:r>
              <a:rPr lang="pt-BR" sz="6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esquisa quantitativa</a:t>
            </a:r>
            <a:br>
              <a:rPr lang="pt-BR" sz="6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pt-BR" sz="6600" dirty="0">
                <a:solidFill>
                  <a:srgbClr val="002060"/>
                </a:solidFill>
                <a:latin typeface="Arial Narrow" panose="020B0606020202030204" pitchFamily="34" charset="0"/>
              </a:rPr>
              <a:t>Central de </a:t>
            </a:r>
            <a:r>
              <a:rPr lang="pt-BR" sz="6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Relacionamento Sebrae 0800</a:t>
            </a:r>
            <a:endParaRPr lang="pt-BR" sz="6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4294967295"/>
          </p:nvPr>
        </p:nvSpPr>
        <p:spPr>
          <a:xfrm>
            <a:off x="8957476" y="6297292"/>
            <a:ext cx="3240360" cy="5607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outubro / 2015</a:t>
            </a:r>
            <a:endParaRPr lang="pt-B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4512" y="116632"/>
            <a:ext cx="1379525" cy="600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25" name="Espaço Reservado para Conteúdo 4"/>
          <p:cNvSpPr txBox="1">
            <a:spLocks/>
          </p:cNvSpPr>
          <p:nvPr/>
        </p:nvSpPr>
        <p:spPr>
          <a:xfrm>
            <a:off x="720000" y="1440000"/>
            <a:ext cx="7392224" cy="620848"/>
          </a:xfrm>
          <a:prstGeom prst="rect">
            <a:avLst/>
          </a:prstGeom>
        </p:spPr>
        <p:txBody>
          <a:bodyPr>
            <a:noAutofit/>
          </a:bodyPr>
          <a:lstStyle>
            <a:lvl1pPr indent="0"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  <a:lvl2pPr marL="6858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pt-BR" dirty="0"/>
              <a:t>P4. Em uma escala de 0 a 10, onde 0 significa ‘totalmente </a:t>
            </a:r>
            <a:r>
              <a:rPr lang="pt-BR" dirty="0" smtClean="0"/>
              <a:t>insatisfeito(a)’ </a:t>
            </a:r>
            <a:r>
              <a:rPr lang="pt-BR" dirty="0"/>
              <a:t>e 10 ‘totalmente </a:t>
            </a:r>
            <a:r>
              <a:rPr lang="pt-BR" dirty="0" smtClean="0"/>
              <a:t>satisfeito(a)’, </a:t>
            </a:r>
            <a:r>
              <a:rPr lang="pt-BR" dirty="0"/>
              <a:t>avalie sua satisfação com o atendente do 0800 em relação aos seguintes aspectos:</a:t>
            </a:r>
          </a:p>
        </p:txBody>
      </p:sp>
      <p:sp>
        <p:nvSpPr>
          <p:cNvPr id="17" name="Espaço Reservado para Conteúdo 4"/>
          <p:cNvSpPr txBox="1">
            <a:spLocks/>
          </p:cNvSpPr>
          <p:nvPr/>
        </p:nvSpPr>
        <p:spPr>
          <a:xfrm>
            <a:off x="1620000" y="2160000"/>
            <a:ext cx="1972178" cy="427439"/>
          </a:xfrm>
          <a:prstGeom prst="rect">
            <a:avLst/>
          </a:prstGeom>
        </p:spPr>
        <p:txBody>
          <a:bodyPr>
            <a:noAutofit/>
          </a:bodyPr>
          <a:lstStyle>
            <a:lvl1pPr indent="0"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  <a:lvl2pPr marL="6858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pt-BR" dirty="0"/>
              <a:t>Cordialidade</a:t>
            </a: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2203574" y="5556708"/>
            <a:ext cx="4968875" cy="7938"/>
          </a:xfrm>
          <a:prstGeom prst="rect">
            <a:avLst/>
          </a:pr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grpSp>
        <p:nvGrpSpPr>
          <p:cNvPr id="88" name="Grupo 87"/>
          <p:cNvGrpSpPr/>
          <p:nvPr/>
        </p:nvGrpSpPr>
        <p:grpSpPr>
          <a:xfrm>
            <a:off x="2294062" y="5136020"/>
            <a:ext cx="2987151" cy="838974"/>
            <a:chOff x="6607176" y="5375275"/>
            <a:chExt cx="2987151" cy="838974"/>
          </a:xfrm>
        </p:grpSpPr>
        <p:sp>
          <p:nvSpPr>
            <p:cNvPr id="60" name="Freeform 43"/>
            <p:cNvSpPr>
              <a:spLocks noEditPoints="1"/>
            </p:cNvSpPr>
            <p:nvPr/>
          </p:nvSpPr>
          <p:spPr bwMode="auto">
            <a:xfrm>
              <a:off x="6607176" y="5686425"/>
              <a:ext cx="2979738" cy="112713"/>
            </a:xfrm>
            <a:custGeom>
              <a:avLst/>
              <a:gdLst>
                <a:gd name="T0" fmla="*/ 0 w 1877"/>
                <a:gd name="T1" fmla="*/ 66 h 71"/>
                <a:gd name="T2" fmla="*/ 169 w 1877"/>
                <a:gd name="T3" fmla="*/ 66 h 71"/>
                <a:gd name="T4" fmla="*/ 169 w 1877"/>
                <a:gd name="T5" fmla="*/ 71 h 71"/>
                <a:gd name="T6" fmla="*/ 0 w 1877"/>
                <a:gd name="T7" fmla="*/ 71 h 71"/>
                <a:gd name="T8" fmla="*/ 0 w 1877"/>
                <a:gd name="T9" fmla="*/ 66 h 71"/>
                <a:gd name="T10" fmla="*/ 286 w 1877"/>
                <a:gd name="T11" fmla="*/ 69 h 71"/>
                <a:gd name="T12" fmla="*/ 454 w 1877"/>
                <a:gd name="T13" fmla="*/ 69 h 71"/>
                <a:gd name="T14" fmla="*/ 454 w 1877"/>
                <a:gd name="T15" fmla="*/ 71 h 71"/>
                <a:gd name="T16" fmla="*/ 286 w 1877"/>
                <a:gd name="T17" fmla="*/ 71 h 71"/>
                <a:gd name="T18" fmla="*/ 286 w 1877"/>
                <a:gd name="T19" fmla="*/ 69 h 71"/>
                <a:gd name="T20" fmla="*/ 570 w 1877"/>
                <a:gd name="T21" fmla="*/ 66 h 71"/>
                <a:gd name="T22" fmla="*/ 739 w 1877"/>
                <a:gd name="T23" fmla="*/ 66 h 71"/>
                <a:gd name="T24" fmla="*/ 739 w 1877"/>
                <a:gd name="T25" fmla="*/ 71 h 71"/>
                <a:gd name="T26" fmla="*/ 570 w 1877"/>
                <a:gd name="T27" fmla="*/ 71 h 71"/>
                <a:gd name="T28" fmla="*/ 570 w 1877"/>
                <a:gd name="T29" fmla="*/ 66 h 71"/>
                <a:gd name="T30" fmla="*/ 855 w 1877"/>
                <a:gd name="T31" fmla="*/ 66 h 71"/>
                <a:gd name="T32" fmla="*/ 1023 w 1877"/>
                <a:gd name="T33" fmla="*/ 66 h 71"/>
                <a:gd name="T34" fmla="*/ 1023 w 1877"/>
                <a:gd name="T35" fmla="*/ 71 h 71"/>
                <a:gd name="T36" fmla="*/ 855 w 1877"/>
                <a:gd name="T37" fmla="*/ 71 h 71"/>
                <a:gd name="T38" fmla="*/ 855 w 1877"/>
                <a:gd name="T39" fmla="*/ 66 h 71"/>
                <a:gd name="T40" fmla="*/ 1139 w 1877"/>
                <a:gd name="T41" fmla="*/ 61 h 71"/>
                <a:gd name="T42" fmla="*/ 1307 w 1877"/>
                <a:gd name="T43" fmla="*/ 61 h 71"/>
                <a:gd name="T44" fmla="*/ 1307 w 1877"/>
                <a:gd name="T45" fmla="*/ 71 h 71"/>
                <a:gd name="T46" fmla="*/ 1139 w 1877"/>
                <a:gd name="T47" fmla="*/ 71 h 71"/>
                <a:gd name="T48" fmla="*/ 1139 w 1877"/>
                <a:gd name="T49" fmla="*/ 61 h 71"/>
                <a:gd name="T50" fmla="*/ 1423 w 1877"/>
                <a:gd name="T51" fmla="*/ 0 h 71"/>
                <a:gd name="T52" fmla="*/ 1592 w 1877"/>
                <a:gd name="T53" fmla="*/ 0 h 71"/>
                <a:gd name="T54" fmla="*/ 1592 w 1877"/>
                <a:gd name="T55" fmla="*/ 71 h 71"/>
                <a:gd name="T56" fmla="*/ 1423 w 1877"/>
                <a:gd name="T57" fmla="*/ 71 h 71"/>
                <a:gd name="T58" fmla="*/ 1423 w 1877"/>
                <a:gd name="T59" fmla="*/ 0 h 71"/>
                <a:gd name="T60" fmla="*/ 1709 w 1877"/>
                <a:gd name="T61" fmla="*/ 27 h 71"/>
                <a:gd name="T62" fmla="*/ 1877 w 1877"/>
                <a:gd name="T63" fmla="*/ 27 h 71"/>
                <a:gd name="T64" fmla="*/ 1877 w 1877"/>
                <a:gd name="T65" fmla="*/ 71 h 71"/>
                <a:gd name="T66" fmla="*/ 1709 w 1877"/>
                <a:gd name="T67" fmla="*/ 71 h 71"/>
                <a:gd name="T68" fmla="*/ 1709 w 1877"/>
                <a:gd name="T69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77" h="71">
                  <a:moveTo>
                    <a:pt x="0" y="66"/>
                  </a:moveTo>
                  <a:lnTo>
                    <a:pt x="169" y="66"/>
                  </a:lnTo>
                  <a:lnTo>
                    <a:pt x="169" y="71"/>
                  </a:lnTo>
                  <a:lnTo>
                    <a:pt x="0" y="71"/>
                  </a:lnTo>
                  <a:lnTo>
                    <a:pt x="0" y="66"/>
                  </a:lnTo>
                  <a:close/>
                  <a:moveTo>
                    <a:pt x="286" y="69"/>
                  </a:moveTo>
                  <a:lnTo>
                    <a:pt x="454" y="69"/>
                  </a:lnTo>
                  <a:lnTo>
                    <a:pt x="454" y="71"/>
                  </a:lnTo>
                  <a:lnTo>
                    <a:pt x="286" y="71"/>
                  </a:lnTo>
                  <a:lnTo>
                    <a:pt x="286" y="69"/>
                  </a:lnTo>
                  <a:close/>
                  <a:moveTo>
                    <a:pt x="570" y="66"/>
                  </a:moveTo>
                  <a:lnTo>
                    <a:pt x="739" y="66"/>
                  </a:lnTo>
                  <a:lnTo>
                    <a:pt x="739" y="71"/>
                  </a:lnTo>
                  <a:lnTo>
                    <a:pt x="570" y="71"/>
                  </a:lnTo>
                  <a:lnTo>
                    <a:pt x="570" y="66"/>
                  </a:lnTo>
                  <a:close/>
                  <a:moveTo>
                    <a:pt x="855" y="66"/>
                  </a:moveTo>
                  <a:lnTo>
                    <a:pt x="1023" y="66"/>
                  </a:lnTo>
                  <a:lnTo>
                    <a:pt x="1023" y="71"/>
                  </a:lnTo>
                  <a:lnTo>
                    <a:pt x="855" y="71"/>
                  </a:lnTo>
                  <a:lnTo>
                    <a:pt x="855" y="66"/>
                  </a:lnTo>
                  <a:close/>
                  <a:moveTo>
                    <a:pt x="1139" y="61"/>
                  </a:moveTo>
                  <a:lnTo>
                    <a:pt x="1307" y="61"/>
                  </a:lnTo>
                  <a:lnTo>
                    <a:pt x="1307" y="71"/>
                  </a:lnTo>
                  <a:lnTo>
                    <a:pt x="1139" y="71"/>
                  </a:lnTo>
                  <a:lnTo>
                    <a:pt x="1139" y="61"/>
                  </a:lnTo>
                  <a:close/>
                  <a:moveTo>
                    <a:pt x="1423" y="0"/>
                  </a:moveTo>
                  <a:lnTo>
                    <a:pt x="1592" y="0"/>
                  </a:lnTo>
                  <a:lnTo>
                    <a:pt x="1592" y="71"/>
                  </a:lnTo>
                  <a:lnTo>
                    <a:pt x="1423" y="71"/>
                  </a:lnTo>
                  <a:lnTo>
                    <a:pt x="1423" y="0"/>
                  </a:lnTo>
                  <a:close/>
                  <a:moveTo>
                    <a:pt x="1709" y="27"/>
                  </a:moveTo>
                  <a:lnTo>
                    <a:pt x="1877" y="27"/>
                  </a:lnTo>
                  <a:lnTo>
                    <a:pt x="1877" y="71"/>
                  </a:lnTo>
                  <a:lnTo>
                    <a:pt x="1709" y="71"/>
                  </a:lnTo>
                  <a:lnTo>
                    <a:pt x="1709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62" name="Rectangle 45"/>
            <p:cNvSpPr>
              <a:spLocks noChangeArrowheads="1"/>
            </p:cNvSpPr>
            <p:nvPr/>
          </p:nvSpPr>
          <p:spPr bwMode="auto">
            <a:xfrm>
              <a:off x="6610351" y="5480050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0%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63" name="Rectangle 46"/>
            <p:cNvSpPr>
              <a:spLocks noChangeArrowheads="1"/>
            </p:cNvSpPr>
            <p:nvPr/>
          </p:nvSpPr>
          <p:spPr bwMode="auto">
            <a:xfrm>
              <a:off x="7061201" y="5486400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0%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64" name="Rectangle 47"/>
            <p:cNvSpPr>
              <a:spLocks noChangeArrowheads="1"/>
            </p:cNvSpPr>
            <p:nvPr/>
          </p:nvSpPr>
          <p:spPr bwMode="auto">
            <a:xfrm>
              <a:off x="7513638" y="5481638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0%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65" name="Rectangle 48"/>
            <p:cNvSpPr>
              <a:spLocks noChangeArrowheads="1"/>
            </p:cNvSpPr>
            <p:nvPr/>
          </p:nvSpPr>
          <p:spPr bwMode="auto">
            <a:xfrm>
              <a:off x="7964488" y="5480050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0%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66" name="Rectangle 49"/>
            <p:cNvSpPr>
              <a:spLocks noChangeArrowheads="1"/>
            </p:cNvSpPr>
            <p:nvPr/>
          </p:nvSpPr>
          <p:spPr bwMode="auto">
            <a:xfrm>
              <a:off x="8416926" y="5473700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0%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67" name="Rectangle 50"/>
            <p:cNvSpPr>
              <a:spLocks noChangeArrowheads="1"/>
            </p:cNvSpPr>
            <p:nvPr/>
          </p:nvSpPr>
          <p:spPr bwMode="auto">
            <a:xfrm>
              <a:off x="8869363" y="5375275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68" name="Rectangle 51"/>
            <p:cNvSpPr>
              <a:spLocks noChangeArrowheads="1"/>
            </p:cNvSpPr>
            <p:nvPr/>
          </p:nvSpPr>
          <p:spPr bwMode="auto">
            <a:xfrm>
              <a:off x="9320213" y="5419725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73" name="Rectangle 56"/>
            <p:cNvSpPr>
              <a:spLocks noChangeArrowheads="1"/>
            </p:cNvSpPr>
            <p:nvPr/>
          </p:nvSpPr>
          <p:spPr bwMode="auto">
            <a:xfrm>
              <a:off x="6691313" y="5937250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74" name="Rectangle 57"/>
            <p:cNvSpPr>
              <a:spLocks noChangeArrowheads="1"/>
            </p:cNvSpPr>
            <p:nvPr/>
          </p:nvSpPr>
          <p:spPr bwMode="auto">
            <a:xfrm>
              <a:off x="7142163" y="5937250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75" name="Rectangle 58"/>
            <p:cNvSpPr>
              <a:spLocks noChangeArrowheads="1"/>
            </p:cNvSpPr>
            <p:nvPr/>
          </p:nvSpPr>
          <p:spPr bwMode="auto">
            <a:xfrm>
              <a:off x="7594601" y="5937250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76" name="Rectangle 59"/>
            <p:cNvSpPr>
              <a:spLocks noChangeArrowheads="1"/>
            </p:cNvSpPr>
            <p:nvPr/>
          </p:nvSpPr>
          <p:spPr bwMode="auto">
            <a:xfrm>
              <a:off x="8047038" y="5937250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77" name="Rectangle 60"/>
            <p:cNvSpPr>
              <a:spLocks noChangeArrowheads="1"/>
            </p:cNvSpPr>
            <p:nvPr/>
          </p:nvSpPr>
          <p:spPr bwMode="auto">
            <a:xfrm>
              <a:off x="8497888" y="5937250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8950326" y="5937250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5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79" name="Rectangle 62"/>
            <p:cNvSpPr>
              <a:spLocks noChangeArrowheads="1"/>
            </p:cNvSpPr>
            <p:nvPr/>
          </p:nvSpPr>
          <p:spPr bwMode="auto">
            <a:xfrm>
              <a:off x="9401176" y="5937250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6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89" name="Grupo 88"/>
          <p:cNvGrpSpPr/>
          <p:nvPr/>
        </p:nvGrpSpPr>
        <p:grpSpPr>
          <a:xfrm>
            <a:off x="5457949" y="4339095"/>
            <a:ext cx="781550" cy="1635899"/>
            <a:chOff x="9771063" y="4578350"/>
            <a:chExt cx="781550" cy="1635899"/>
          </a:xfrm>
        </p:grpSpPr>
        <p:sp>
          <p:nvSpPr>
            <p:cNvPr id="56" name="Rectangle 39"/>
            <p:cNvSpPr>
              <a:spLocks noChangeArrowheads="1"/>
            </p:cNvSpPr>
            <p:nvPr/>
          </p:nvSpPr>
          <p:spPr bwMode="auto">
            <a:xfrm>
              <a:off x="9771063" y="5538788"/>
              <a:ext cx="268288" cy="2603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57" name="Rectangle 40"/>
            <p:cNvSpPr>
              <a:spLocks noChangeArrowheads="1"/>
            </p:cNvSpPr>
            <p:nvPr/>
          </p:nvSpPr>
          <p:spPr bwMode="auto">
            <a:xfrm>
              <a:off x="10223501" y="4887913"/>
              <a:ext cx="266700" cy="9112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72651" y="5229225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6%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10172701" y="4578350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21%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0" name="Rectangle 63"/>
            <p:cNvSpPr>
              <a:spLocks noChangeArrowheads="1"/>
            </p:cNvSpPr>
            <p:nvPr/>
          </p:nvSpPr>
          <p:spPr bwMode="auto">
            <a:xfrm>
              <a:off x="9853613" y="5937250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7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1" name="Rectangle 64"/>
            <p:cNvSpPr>
              <a:spLocks noChangeArrowheads="1"/>
            </p:cNvSpPr>
            <p:nvPr/>
          </p:nvSpPr>
          <p:spPr bwMode="auto">
            <a:xfrm>
              <a:off x="10306051" y="5937250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8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90" name="Grupo 89"/>
          <p:cNvGrpSpPr/>
          <p:nvPr/>
        </p:nvGrpSpPr>
        <p:grpSpPr>
          <a:xfrm>
            <a:off x="6312024" y="3075445"/>
            <a:ext cx="830762" cy="2899549"/>
            <a:chOff x="10625138" y="3314700"/>
            <a:chExt cx="830762" cy="2899549"/>
          </a:xfrm>
        </p:grpSpPr>
        <p:sp>
          <p:nvSpPr>
            <p:cNvPr id="58" name="Rectangle 41"/>
            <p:cNvSpPr>
              <a:spLocks noChangeArrowheads="1"/>
            </p:cNvSpPr>
            <p:nvPr/>
          </p:nvSpPr>
          <p:spPr bwMode="auto">
            <a:xfrm>
              <a:off x="10674351" y="5114925"/>
              <a:ext cx="266700" cy="68421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59" name="Rectangle 42"/>
            <p:cNvSpPr>
              <a:spLocks noChangeArrowheads="1"/>
            </p:cNvSpPr>
            <p:nvPr/>
          </p:nvSpPr>
          <p:spPr bwMode="auto">
            <a:xfrm>
              <a:off x="11126788" y="3624263"/>
              <a:ext cx="268288" cy="21748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10625138" y="4803775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16%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11075988" y="3314700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51%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2" name="Rectangle 65"/>
            <p:cNvSpPr>
              <a:spLocks noChangeArrowheads="1"/>
            </p:cNvSpPr>
            <p:nvPr/>
          </p:nvSpPr>
          <p:spPr bwMode="auto">
            <a:xfrm>
              <a:off x="10756901" y="5937250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9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3" name="Rectangle 66"/>
            <p:cNvSpPr>
              <a:spLocks noChangeArrowheads="1"/>
            </p:cNvSpPr>
            <p:nvPr/>
          </p:nvSpPr>
          <p:spPr bwMode="auto">
            <a:xfrm>
              <a:off x="11156951" y="5937250"/>
              <a:ext cx="2115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sp>
        <p:nvSpPr>
          <p:cNvPr id="92" name="CaixaDeTexto 37"/>
          <p:cNvSpPr txBox="1"/>
          <p:nvPr/>
        </p:nvSpPr>
        <p:spPr>
          <a:xfrm rot="21045577">
            <a:off x="2513983" y="2958584"/>
            <a:ext cx="1800000" cy="9088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média</a:t>
            </a:r>
          </a:p>
          <a:p>
            <a:pPr algn="ctr"/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8,9</a:t>
            </a:r>
            <a:endParaRPr lang="pt-BR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94" name="Espaço Reservado para Conteúdo 4"/>
          <p:cNvSpPr txBox="1">
            <a:spLocks/>
          </p:cNvSpPr>
          <p:nvPr/>
        </p:nvSpPr>
        <p:spPr>
          <a:xfrm>
            <a:off x="720000" y="6538911"/>
            <a:ext cx="4655920" cy="319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base: 9.928 entrevistas</a:t>
            </a:r>
          </a:p>
        </p:txBody>
      </p:sp>
      <p:graphicFrame>
        <p:nvGraphicFramePr>
          <p:cNvPr id="101" name="Tabela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9617725"/>
              </p:ext>
            </p:extLst>
          </p:nvPr>
        </p:nvGraphicFramePr>
        <p:xfrm>
          <a:off x="9381600" y="140400"/>
          <a:ext cx="2101020" cy="655740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71807"/>
                <a:gridCol w="1229213"/>
              </a:tblGrid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UF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média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RS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SP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AM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AC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PB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SC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RJ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PR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RO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SE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GO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CE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BA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DF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MG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PI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TO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AP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RR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</a:tbl>
          </a:graphicData>
        </a:graphic>
      </p:graphicFrame>
      <p:graphicFrame>
        <p:nvGraphicFramePr>
          <p:cNvPr id="102" name="Tabela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5292158"/>
              </p:ext>
            </p:extLst>
          </p:nvPr>
        </p:nvGraphicFramePr>
        <p:xfrm>
          <a:off x="9381600" y="140400"/>
          <a:ext cx="2101020" cy="655740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71807"/>
                <a:gridCol w="1229213"/>
              </a:tblGrid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UF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média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ES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RS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SP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AM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AL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AC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PB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SC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RJ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PR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bg1">
                        <a:lumMod val="95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bg1">
                        <a:lumMod val="95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RO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bg1">
                        <a:lumMod val="95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bg1">
                        <a:lumMod val="95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SE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bg1">
                        <a:lumMod val="95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bg1">
                        <a:lumMod val="95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GO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bg1">
                        <a:lumMod val="95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bg1">
                        <a:lumMod val="95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CE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bg1">
                        <a:lumMod val="95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bg1">
                        <a:lumMod val="95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MS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BA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DF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MG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PI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TO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AP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RR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5744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1" grpId="0" animBg="1"/>
      <p:bldP spid="92" grpId="0" animBg="1"/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Tabela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7549753"/>
              </p:ext>
            </p:extLst>
          </p:nvPr>
        </p:nvGraphicFramePr>
        <p:xfrm>
          <a:off x="9381600" y="140400"/>
          <a:ext cx="2092958" cy="655740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853847"/>
                <a:gridCol w="1239111"/>
              </a:tblGrid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UF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média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AC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RR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AP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PI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PB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RJ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AM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SE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PR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RS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TO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SP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BA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CE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GO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RO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SC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DF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MG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</a:tbl>
          </a:graphicData>
        </a:graphic>
      </p:graphicFrame>
      <p:graphicFrame>
        <p:nvGraphicFramePr>
          <p:cNvPr id="158" name="Tabela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9363539"/>
              </p:ext>
            </p:extLst>
          </p:nvPr>
        </p:nvGraphicFramePr>
        <p:xfrm>
          <a:off x="9381600" y="140400"/>
          <a:ext cx="2092958" cy="655740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853847"/>
                <a:gridCol w="1239111"/>
              </a:tblGrid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UF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média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AC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RR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AP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ES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AL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PI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PB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RJ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AM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SE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PR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RS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TO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SP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BA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CE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GO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RO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MS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SC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DF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8,6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MG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8,5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25" name="Espaço Reservado para Conteúdo 4"/>
          <p:cNvSpPr txBox="1">
            <a:spLocks/>
          </p:cNvSpPr>
          <p:nvPr/>
        </p:nvSpPr>
        <p:spPr>
          <a:xfrm>
            <a:off x="720000" y="1440000"/>
            <a:ext cx="7464232" cy="1377950"/>
          </a:xfrm>
          <a:prstGeom prst="rect">
            <a:avLst/>
          </a:prstGeom>
        </p:spPr>
        <p:txBody>
          <a:bodyPr>
            <a:noAutofit/>
          </a:bodyPr>
          <a:lstStyle>
            <a:lvl1pPr indent="0"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  <a:lvl2pPr marL="6858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pt-BR" dirty="0"/>
              <a:t>P4. Em uma escala de 0 a 10, onde 0 significa ‘totalmente </a:t>
            </a:r>
            <a:r>
              <a:rPr lang="pt-BR" dirty="0" smtClean="0"/>
              <a:t>insatisfeito(a)’ </a:t>
            </a:r>
            <a:r>
              <a:rPr lang="pt-BR" dirty="0"/>
              <a:t>e 10 ‘totalmente </a:t>
            </a:r>
            <a:r>
              <a:rPr lang="pt-BR" dirty="0" smtClean="0"/>
              <a:t>satisfeito(a)’, </a:t>
            </a:r>
            <a:r>
              <a:rPr lang="pt-BR" dirty="0"/>
              <a:t>avalie sua satisfação com o atendente do 0800 em relação aos seguintes aspectos:</a:t>
            </a:r>
          </a:p>
        </p:txBody>
      </p:sp>
      <p:sp>
        <p:nvSpPr>
          <p:cNvPr id="17" name="Espaço Reservado para Conteúdo 4"/>
          <p:cNvSpPr txBox="1">
            <a:spLocks/>
          </p:cNvSpPr>
          <p:nvPr/>
        </p:nvSpPr>
        <p:spPr>
          <a:xfrm>
            <a:off x="1620000" y="2160000"/>
            <a:ext cx="4620016" cy="427439"/>
          </a:xfrm>
          <a:prstGeom prst="rect">
            <a:avLst/>
          </a:prstGeom>
        </p:spPr>
        <p:txBody>
          <a:bodyPr>
            <a:noAutofit/>
          </a:bodyPr>
          <a:lstStyle>
            <a:lvl1pPr indent="0"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  <a:lvl2pPr marL="6858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pt-BR" dirty="0" smtClean="0"/>
              <a:t>Domínio e conhecimentos dos produtos e serviços Sebrae</a:t>
            </a:r>
            <a:endParaRPr lang="pt-BR" dirty="0"/>
          </a:p>
        </p:txBody>
      </p:sp>
      <p:sp>
        <p:nvSpPr>
          <p:cNvPr id="120" name="Espaço Reservado para Conteúdo 4"/>
          <p:cNvSpPr txBox="1">
            <a:spLocks/>
          </p:cNvSpPr>
          <p:nvPr/>
        </p:nvSpPr>
        <p:spPr>
          <a:xfrm>
            <a:off x="720000" y="6538911"/>
            <a:ext cx="4655920" cy="319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base: 9.792 entrevistas</a:t>
            </a:r>
            <a:endParaRPr lang="pt-BR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4" name="Rectangle 73"/>
          <p:cNvSpPr>
            <a:spLocks noChangeArrowheads="1"/>
          </p:cNvSpPr>
          <p:nvPr/>
        </p:nvSpPr>
        <p:spPr bwMode="auto">
          <a:xfrm>
            <a:off x="2063874" y="5616388"/>
            <a:ext cx="5132388" cy="9525"/>
          </a:xfrm>
          <a:prstGeom prst="rect">
            <a:avLst/>
          </a:pr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grpSp>
        <p:nvGrpSpPr>
          <p:cNvPr id="125" name="Grupo 124"/>
          <p:cNvGrpSpPr/>
          <p:nvPr/>
        </p:nvGrpSpPr>
        <p:grpSpPr>
          <a:xfrm>
            <a:off x="2159124" y="5173475"/>
            <a:ext cx="3079227" cy="865962"/>
            <a:chOff x="966788" y="5457825"/>
            <a:chExt cx="3079227" cy="865962"/>
          </a:xfrm>
        </p:grpSpPr>
        <p:sp>
          <p:nvSpPr>
            <p:cNvPr id="126" name="Freeform 72"/>
            <p:cNvSpPr>
              <a:spLocks noEditPoints="1"/>
            </p:cNvSpPr>
            <p:nvPr/>
          </p:nvSpPr>
          <p:spPr bwMode="auto">
            <a:xfrm>
              <a:off x="966788" y="5770563"/>
              <a:ext cx="3074988" cy="134938"/>
            </a:xfrm>
            <a:custGeom>
              <a:avLst/>
              <a:gdLst>
                <a:gd name="T0" fmla="*/ 0 w 1937"/>
                <a:gd name="T1" fmla="*/ 56 h 85"/>
                <a:gd name="T2" fmla="*/ 174 w 1937"/>
                <a:gd name="T3" fmla="*/ 56 h 85"/>
                <a:gd name="T4" fmla="*/ 174 w 1937"/>
                <a:gd name="T5" fmla="*/ 85 h 85"/>
                <a:gd name="T6" fmla="*/ 0 w 1937"/>
                <a:gd name="T7" fmla="*/ 85 h 85"/>
                <a:gd name="T8" fmla="*/ 0 w 1937"/>
                <a:gd name="T9" fmla="*/ 56 h 85"/>
                <a:gd name="T10" fmla="*/ 294 w 1937"/>
                <a:gd name="T11" fmla="*/ 78 h 85"/>
                <a:gd name="T12" fmla="*/ 468 w 1937"/>
                <a:gd name="T13" fmla="*/ 78 h 85"/>
                <a:gd name="T14" fmla="*/ 468 w 1937"/>
                <a:gd name="T15" fmla="*/ 85 h 85"/>
                <a:gd name="T16" fmla="*/ 294 w 1937"/>
                <a:gd name="T17" fmla="*/ 85 h 85"/>
                <a:gd name="T18" fmla="*/ 294 w 1937"/>
                <a:gd name="T19" fmla="*/ 78 h 85"/>
                <a:gd name="T20" fmla="*/ 588 w 1937"/>
                <a:gd name="T21" fmla="*/ 78 h 85"/>
                <a:gd name="T22" fmla="*/ 762 w 1937"/>
                <a:gd name="T23" fmla="*/ 78 h 85"/>
                <a:gd name="T24" fmla="*/ 762 w 1937"/>
                <a:gd name="T25" fmla="*/ 85 h 85"/>
                <a:gd name="T26" fmla="*/ 588 w 1937"/>
                <a:gd name="T27" fmla="*/ 85 h 85"/>
                <a:gd name="T28" fmla="*/ 588 w 1937"/>
                <a:gd name="T29" fmla="*/ 78 h 85"/>
                <a:gd name="T30" fmla="*/ 882 w 1937"/>
                <a:gd name="T31" fmla="*/ 69 h 85"/>
                <a:gd name="T32" fmla="*/ 1056 w 1937"/>
                <a:gd name="T33" fmla="*/ 69 h 85"/>
                <a:gd name="T34" fmla="*/ 1056 w 1937"/>
                <a:gd name="T35" fmla="*/ 85 h 85"/>
                <a:gd name="T36" fmla="*/ 882 w 1937"/>
                <a:gd name="T37" fmla="*/ 85 h 85"/>
                <a:gd name="T38" fmla="*/ 882 w 1937"/>
                <a:gd name="T39" fmla="*/ 69 h 85"/>
                <a:gd name="T40" fmla="*/ 1176 w 1937"/>
                <a:gd name="T41" fmla="*/ 63 h 85"/>
                <a:gd name="T42" fmla="*/ 1350 w 1937"/>
                <a:gd name="T43" fmla="*/ 63 h 85"/>
                <a:gd name="T44" fmla="*/ 1350 w 1937"/>
                <a:gd name="T45" fmla="*/ 85 h 85"/>
                <a:gd name="T46" fmla="*/ 1176 w 1937"/>
                <a:gd name="T47" fmla="*/ 85 h 85"/>
                <a:gd name="T48" fmla="*/ 1176 w 1937"/>
                <a:gd name="T49" fmla="*/ 63 h 85"/>
                <a:gd name="T50" fmla="*/ 1470 w 1937"/>
                <a:gd name="T51" fmla="*/ 0 h 85"/>
                <a:gd name="T52" fmla="*/ 1643 w 1937"/>
                <a:gd name="T53" fmla="*/ 0 h 85"/>
                <a:gd name="T54" fmla="*/ 1643 w 1937"/>
                <a:gd name="T55" fmla="*/ 85 h 85"/>
                <a:gd name="T56" fmla="*/ 1470 w 1937"/>
                <a:gd name="T57" fmla="*/ 85 h 85"/>
                <a:gd name="T58" fmla="*/ 1470 w 1937"/>
                <a:gd name="T59" fmla="*/ 0 h 85"/>
                <a:gd name="T60" fmla="*/ 1764 w 1937"/>
                <a:gd name="T61" fmla="*/ 14 h 85"/>
                <a:gd name="T62" fmla="*/ 1937 w 1937"/>
                <a:gd name="T63" fmla="*/ 14 h 85"/>
                <a:gd name="T64" fmla="*/ 1937 w 1937"/>
                <a:gd name="T65" fmla="*/ 85 h 85"/>
                <a:gd name="T66" fmla="*/ 1764 w 1937"/>
                <a:gd name="T67" fmla="*/ 85 h 85"/>
                <a:gd name="T68" fmla="*/ 1764 w 1937"/>
                <a:gd name="T69" fmla="*/ 1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7" h="85">
                  <a:moveTo>
                    <a:pt x="0" y="56"/>
                  </a:moveTo>
                  <a:lnTo>
                    <a:pt x="174" y="56"/>
                  </a:lnTo>
                  <a:lnTo>
                    <a:pt x="174" y="85"/>
                  </a:lnTo>
                  <a:lnTo>
                    <a:pt x="0" y="85"/>
                  </a:lnTo>
                  <a:lnTo>
                    <a:pt x="0" y="56"/>
                  </a:lnTo>
                  <a:close/>
                  <a:moveTo>
                    <a:pt x="294" y="78"/>
                  </a:moveTo>
                  <a:lnTo>
                    <a:pt x="468" y="78"/>
                  </a:lnTo>
                  <a:lnTo>
                    <a:pt x="468" y="85"/>
                  </a:lnTo>
                  <a:lnTo>
                    <a:pt x="294" y="85"/>
                  </a:lnTo>
                  <a:lnTo>
                    <a:pt x="294" y="78"/>
                  </a:lnTo>
                  <a:close/>
                  <a:moveTo>
                    <a:pt x="588" y="78"/>
                  </a:moveTo>
                  <a:lnTo>
                    <a:pt x="762" y="78"/>
                  </a:lnTo>
                  <a:lnTo>
                    <a:pt x="762" y="85"/>
                  </a:lnTo>
                  <a:lnTo>
                    <a:pt x="588" y="85"/>
                  </a:lnTo>
                  <a:lnTo>
                    <a:pt x="588" y="78"/>
                  </a:lnTo>
                  <a:close/>
                  <a:moveTo>
                    <a:pt x="882" y="69"/>
                  </a:moveTo>
                  <a:lnTo>
                    <a:pt x="1056" y="69"/>
                  </a:lnTo>
                  <a:lnTo>
                    <a:pt x="1056" y="85"/>
                  </a:lnTo>
                  <a:lnTo>
                    <a:pt x="882" y="85"/>
                  </a:lnTo>
                  <a:lnTo>
                    <a:pt x="882" y="69"/>
                  </a:lnTo>
                  <a:close/>
                  <a:moveTo>
                    <a:pt x="1176" y="63"/>
                  </a:moveTo>
                  <a:lnTo>
                    <a:pt x="1350" y="63"/>
                  </a:lnTo>
                  <a:lnTo>
                    <a:pt x="1350" y="85"/>
                  </a:lnTo>
                  <a:lnTo>
                    <a:pt x="1176" y="85"/>
                  </a:lnTo>
                  <a:lnTo>
                    <a:pt x="1176" y="63"/>
                  </a:lnTo>
                  <a:close/>
                  <a:moveTo>
                    <a:pt x="1470" y="0"/>
                  </a:moveTo>
                  <a:lnTo>
                    <a:pt x="1643" y="0"/>
                  </a:lnTo>
                  <a:lnTo>
                    <a:pt x="1643" y="85"/>
                  </a:lnTo>
                  <a:lnTo>
                    <a:pt x="1470" y="85"/>
                  </a:lnTo>
                  <a:lnTo>
                    <a:pt x="1470" y="0"/>
                  </a:lnTo>
                  <a:close/>
                  <a:moveTo>
                    <a:pt x="1764" y="14"/>
                  </a:moveTo>
                  <a:lnTo>
                    <a:pt x="1937" y="14"/>
                  </a:lnTo>
                  <a:lnTo>
                    <a:pt x="1937" y="85"/>
                  </a:lnTo>
                  <a:lnTo>
                    <a:pt x="1764" y="85"/>
                  </a:lnTo>
                  <a:lnTo>
                    <a:pt x="1764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27" name="Rectangle 74"/>
            <p:cNvSpPr>
              <a:spLocks noChangeArrowheads="1"/>
            </p:cNvSpPr>
            <p:nvPr/>
          </p:nvSpPr>
          <p:spPr bwMode="auto">
            <a:xfrm>
              <a:off x="971551" y="5548313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28" name="Rectangle 75"/>
            <p:cNvSpPr>
              <a:spLocks noChangeArrowheads="1"/>
            </p:cNvSpPr>
            <p:nvPr/>
          </p:nvSpPr>
          <p:spPr bwMode="auto">
            <a:xfrm>
              <a:off x="1438276" y="5583238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0%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29" name="Rectangle 76"/>
            <p:cNvSpPr>
              <a:spLocks noChangeArrowheads="1"/>
            </p:cNvSpPr>
            <p:nvPr/>
          </p:nvSpPr>
          <p:spPr bwMode="auto">
            <a:xfrm>
              <a:off x="1905001" y="5583238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0%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0" name="Rectangle 77"/>
            <p:cNvSpPr>
              <a:spLocks noChangeArrowheads="1"/>
            </p:cNvSpPr>
            <p:nvPr/>
          </p:nvSpPr>
          <p:spPr bwMode="auto">
            <a:xfrm>
              <a:off x="2371726" y="5565775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1" name="Rectangle 78"/>
            <p:cNvSpPr>
              <a:spLocks noChangeArrowheads="1"/>
            </p:cNvSpPr>
            <p:nvPr/>
          </p:nvSpPr>
          <p:spPr bwMode="auto">
            <a:xfrm>
              <a:off x="2838451" y="5559425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2" name="Rectangle 79"/>
            <p:cNvSpPr>
              <a:spLocks noChangeArrowheads="1"/>
            </p:cNvSpPr>
            <p:nvPr/>
          </p:nvSpPr>
          <p:spPr bwMode="auto">
            <a:xfrm>
              <a:off x="3305176" y="5457825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3" name="Rectangle 80"/>
            <p:cNvSpPr>
              <a:spLocks noChangeArrowheads="1"/>
            </p:cNvSpPr>
            <p:nvPr/>
          </p:nvSpPr>
          <p:spPr bwMode="auto">
            <a:xfrm>
              <a:off x="3771901" y="5481638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4" name="Rectangle 85"/>
            <p:cNvSpPr>
              <a:spLocks noChangeArrowheads="1"/>
            </p:cNvSpPr>
            <p:nvPr/>
          </p:nvSpPr>
          <p:spPr bwMode="auto">
            <a:xfrm>
              <a:off x="1054101" y="6046788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5" name="Rectangle 86"/>
            <p:cNvSpPr>
              <a:spLocks noChangeArrowheads="1"/>
            </p:cNvSpPr>
            <p:nvPr/>
          </p:nvSpPr>
          <p:spPr bwMode="auto">
            <a:xfrm>
              <a:off x="1520826" y="6046788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6" name="Rectangle 87"/>
            <p:cNvSpPr>
              <a:spLocks noChangeArrowheads="1"/>
            </p:cNvSpPr>
            <p:nvPr/>
          </p:nvSpPr>
          <p:spPr bwMode="auto">
            <a:xfrm>
              <a:off x="1987551" y="6046788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7" name="Rectangle 88"/>
            <p:cNvSpPr>
              <a:spLocks noChangeArrowheads="1"/>
            </p:cNvSpPr>
            <p:nvPr/>
          </p:nvSpPr>
          <p:spPr bwMode="auto">
            <a:xfrm>
              <a:off x="2454276" y="6046788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8" name="Rectangle 89"/>
            <p:cNvSpPr>
              <a:spLocks noChangeArrowheads="1"/>
            </p:cNvSpPr>
            <p:nvPr/>
          </p:nvSpPr>
          <p:spPr bwMode="auto">
            <a:xfrm>
              <a:off x="2921001" y="6046788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9" name="Rectangle 90"/>
            <p:cNvSpPr>
              <a:spLocks noChangeArrowheads="1"/>
            </p:cNvSpPr>
            <p:nvPr/>
          </p:nvSpPr>
          <p:spPr bwMode="auto">
            <a:xfrm>
              <a:off x="3386138" y="6046788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5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40" name="Rectangle 91"/>
            <p:cNvSpPr>
              <a:spLocks noChangeArrowheads="1"/>
            </p:cNvSpPr>
            <p:nvPr/>
          </p:nvSpPr>
          <p:spPr bwMode="auto">
            <a:xfrm>
              <a:off x="3852863" y="6046788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6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141" name="Grupo 140"/>
          <p:cNvGrpSpPr/>
          <p:nvPr/>
        </p:nvGrpSpPr>
        <p:grpSpPr>
          <a:xfrm>
            <a:off x="5424612" y="4549588"/>
            <a:ext cx="800599" cy="1489849"/>
            <a:chOff x="4232276" y="4833938"/>
            <a:chExt cx="800599" cy="1489849"/>
          </a:xfrm>
        </p:grpSpPr>
        <p:sp>
          <p:nvSpPr>
            <p:cNvPr id="142" name="Rectangle 68"/>
            <p:cNvSpPr>
              <a:spLocks noChangeArrowheads="1"/>
            </p:cNvSpPr>
            <p:nvPr/>
          </p:nvSpPr>
          <p:spPr bwMode="auto">
            <a:xfrm>
              <a:off x="4232276" y="5621338"/>
              <a:ext cx="276225" cy="2841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43" name="Rectangle 69"/>
            <p:cNvSpPr>
              <a:spLocks noChangeArrowheads="1"/>
            </p:cNvSpPr>
            <p:nvPr/>
          </p:nvSpPr>
          <p:spPr bwMode="auto">
            <a:xfrm>
              <a:off x="4699001" y="5148263"/>
              <a:ext cx="276225" cy="7572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44" name="Rectangle 81"/>
            <p:cNvSpPr>
              <a:spLocks noChangeArrowheads="1"/>
            </p:cNvSpPr>
            <p:nvPr/>
          </p:nvSpPr>
          <p:spPr bwMode="auto">
            <a:xfrm>
              <a:off x="4238626" y="5310188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6%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45" name="Rectangle 82"/>
            <p:cNvSpPr>
              <a:spLocks noChangeArrowheads="1"/>
            </p:cNvSpPr>
            <p:nvPr/>
          </p:nvSpPr>
          <p:spPr bwMode="auto">
            <a:xfrm>
              <a:off x="4652963" y="4833938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17%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46" name="Rectangle 92"/>
            <p:cNvSpPr>
              <a:spLocks noChangeArrowheads="1"/>
            </p:cNvSpPr>
            <p:nvPr/>
          </p:nvSpPr>
          <p:spPr bwMode="auto">
            <a:xfrm>
              <a:off x="4319588" y="6046788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7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47" name="Rectangle 93"/>
            <p:cNvSpPr>
              <a:spLocks noChangeArrowheads="1"/>
            </p:cNvSpPr>
            <p:nvPr/>
          </p:nvSpPr>
          <p:spPr bwMode="auto">
            <a:xfrm>
              <a:off x="4786313" y="6046788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8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148" name="Grupo 147"/>
          <p:cNvGrpSpPr/>
          <p:nvPr/>
        </p:nvGrpSpPr>
        <p:grpSpPr>
          <a:xfrm>
            <a:off x="6312024" y="3035113"/>
            <a:ext cx="846637" cy="3004324"/>
            <a:chOff x="5119688" y="3319463"/>
            <a:chExt cx="846637" cy="3004324"/>
          </a:xfrm>
        </p:grpSpPr>
        <p:sp>
          <p:nvSpPr>
            <p:cNvPr id="149" name="Rectangle 70"/>
            <p:cNvSpPr>
              <a:spLocks noChangeArrowheads="1"/>
            </p:cNvSpPr>
            <p:nvPr/>
          </p:nvSpPr>
          <p:spPr bwMode="auto">
            <a:xfrm>
              <a:off x="5165726" y="5199063"/>
              <a:ext cx="277813" cy="7064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50" name="Rectangle 71"/>
            <p:cNvSpPr>
              <a:spLocks noChangeArrowheads="1"/>
            </p:cNvSpPr>
            <p:nvPr/>
          </p:nvSpPr>
          <p:spPr bwMode="auto">
            <a:xfrm>
              <a:off x="5634038" y="3633788"/>
              <a:ext cx="276225" cy="227171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51" name="Rectangle 83"/>
            <p:cNvSpPr>
              <a:spLocks noChangeArrowheads="1"/>
            </p:cNvSpPr>
            <p:nvPr/>
          </p:nvSpPr>
          <p:spPr bwMode="auto">
            <a:xfrm>
              <a:off x="5119688" y="4886325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16%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52" name="Rectangle 84"/>
            <p:cNvSpPr>
              <a:spLocks noChangeArrowheads="1"/>
            </p:cNvSpPr>
            <p:nvPr/>
          </p:nvSpPr>
          <p:spPr bwMode="auto">
            <a:xfrm>
              <a:off x="5586413" y="3319463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52%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53" name="Rectangle 94"/>
            <p:cNvSpPr>
              <a:spLocks noChangeArrowheads="1"/>
            </p:cNvSpPr>
            <p:nvPr/>
          </p:nvSpPr>
          <p:spPr bwMode="auto">
            <a:xfrm>
              <a:off x="5253038" y="6046788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9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54" name="Rectangle 95"/>
            <p:cNvSpPr>
              <a:spLocks noChangeArrowheads="1"/>
            </p:cNvSpPr>
            <p:nvPr/>
          </p:nvSpPr>
          <p:spPr bwMode="auto">
            <a:xfrm>
              <a:off x="5667376" y="6046788"/>
              <a:ext cx="2115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sp>
        <p:nvSpPr>
          <p:cNvPr id="155" name="CaixaDeTexto 37"/>
          <p:cNvSpPr txBox="1"/>
          <p:nvPr/>
        </p:nvSpPr>
        <p:spPr>
          <a:xfrm rot="21045577">
            <a:off x="2393739" y="2838786"/>
            <a:ext cx="1800000" cy="9088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média</a:t>
            </a:r>
          </a:p>
          <a:p>
            <a:pPr algn="ctr"/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8,8</a:t>
            </a:r>
            <a:endParaRPr lang="pt-BR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25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0" grpId="0"/>
      <p:bldP spid="124" grpId="0" animBg="1"/>
      <p:bldP spid="1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25" name="Espaço Reservado para Conteúdo 4"/>
          <p:cNvSpPr txBox="1">
            <a:spLocks/>
          </p:cNvSpPr>
          <p:nvPr/>
        </p:nvSpPr>
        <p:spPr>
          <a:xfrm>
            <a:off x="720000" y="1440000"/>
            <a:ext cx="7392224" cy="1377950"/>
          </a:xfrm>
          <a:prstGeom prst="rect">
            <a:avLst/>
          </a:prstGeom>
        </p:spPr>
        <p:txBody>
          <a:bodyPr>
            <a:noAutofit/>
          </a:bodyPr>
          <a:lstStyle>
            <a:lvl1pPr indent="0"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  <a:lvl2pPr marL="6858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pt-BR" dirty="0"/>
              <a:t>P4. Em uma escala de 0 a 10, onde 0 significa ‘totalmente </a:t>
            </a:r>
            <a:r>
              <a:rPr lang="pt-BR" dirty="0" smtClean="0"/>
              <a:t>insatisfeito(a)’ </a:t>
            </a:r>
            <a:r>
              <a:rPr lang="pt-BR" dirty="0"/>
              <a:t>e 10 ‘totalmente </a:t>
            </a:r>
            <a:r>
              <a:rPr lang="pt-BR" dirty="0" smtClean="0"/>
              <a:t>satisfeito(a)’, </a:t>
            </a:r>
            <a:r>
              <a:rPr lang="pt-BR" dirty="0"/>
              <a:t>avalie sua satisfação com o atendente do 0800 em relação aos seguintes aspectos:</a:t>
            </a:r>
          </a:p>
        </p:txBody>
      </p:sp>
      <p:sp>
        <p:nvSpPr>
          <p:cNvPr id="17" name="Espaço Reservado para Conteúdo 4"/>
          <p:cNvSpPr txBox="1">
            <a:spLocks/>
          </p:cNvSpPr>
          <p:nvPr/>
        </p:nvSpPr>
        <p:spPr>
          <a:xfrm>
            <a:off x="1620000" y="2160000"/>
            <a:ext cx="4620016" cy="427439"/>
          </a:xfrm>
          <a:prstGeom prst="rect">
            <a:avLst/>
          </a:prstGeom>
        </p:spPr>
        <p:txBody>
          <a:bodyPr>
            <a:noAutofit/>
          </a:bodyPr>
          <a:lstStyle>
            <a:lvl1pPr indent="0"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  <a:lvl2pPr marL="6858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pt-BR" dirty="0"/>
              <a:t>Presteza e Agilidade</a:t>
            </a:r>
          </a:p>
        </p:txBody>
      </p:sp>
      <p:sp>
        <p:nvSpPr>
          <p:cNvPr id="120" name="Espaço Reservado para Conteúdo 4"/>
          <p:cNvSpPr txBox="1">
            <a:spLocks/>
          </p:cNvSpPr>
          <p:nvPr/>
        </p:nvSpPr>
        <p:spPr>
          <a:xfrm>
            <a:off x="720000" y="6538911"/>
            <a:ext cx="4655920" cy="319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base: 9.929 entrevistas</a:t>
            </a:r>
          </a:p>
        </p:txBody>
      </p:sp>
      <p:sp>
        <p:nvSpPr>
          <p:cNvPr id="124" name="Rectangle 40"/>
          <p:cNvSpPr>
            <a:spLocks noChangeArrowheads="1"/>
          </p:cNvSpPr>
          <p:nvPr/>
        </p:nvSpPr>
        <p:spPr bwMode="auto">
          <a:xfrm>
            <a:off x="2105273" y="5619562"/>
            <a:ext cx="5133975" cy="9525"/>
          </a:xfrm>
          <a:prstGeom prst="rect">
            <a:avLst/>
          </a:pr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grpSp>
        <p:nvGrpSpPr>
          <p:cNvPr id="125" name="Grupo 124"/>
          <p:cNvGrpSpPr/>
          <p:nvPr/>
        </p:nvGrpSpPr>
        <p:grpSpPr>
          <a:xfrm>
            <a:off x="2198936" y="5195700"/>
            <a:ext cx="3080814" cy="845324"/>
            <a:chOff x="6638926" y="5430838"/>
            <a:chExt cx="3080814" cy="845324"/>
          </a:xfrm>
        </p:grpSpPr>
        <p:sp>
          <p:nvSpPr>
            <p:cNvPr id="126" name="Freeform 39"/>
            <p:cNvSpPr>
              <a:spLocks noEditPoints="1"/>
            </p:cNvSpPr>
            <p:nvPr/>
          </p:nvSpPr>
          <p:spPr bwMode="auto">
            <a:xfrm>
              <a:off x="6638926" y="5757863"/>
              <a:ext cx="3078163" cy="101600"/>
            </a:xfrm>
            <a:custGeom>
              <a:avLst/>
              <a:gdLst>
                <a:gd name="T0" fmla="*/ 0 w 1939"/>
                <a:gd name="T1" fmla="*/ 55 h 64"/>
                <a:gd name="T2" fmla="*/ 174 w 1939"/>
                <a:gd name="T3" fmla="*/ 55 h 64"/>
                <a:gd name="T4" fmla="*/ 174 w 1939"/>
                <a:gd name="T5" fmla="*/ 64 h 64"/>
                <a:gd name="T6" fmla="*/ 0 w 1939"/>
                <a:gd name="T7" fmla="*/ 64 h 64"/>
                <a:gd name="T8" fmla="*/ 0 w 1939"/>
                <a:gd name="T9" fmla="*/ 55 h 64"/>
                <a:gd name="T10" fmla="*/ 294 w 1939"/>
                <a:gd name="T11" fmla="*/ 61 h 64"/>
                <a:gd name="T12" fmla="*/ 469 w 1939"/>
                <a:gd name="T13" fmla="*/ 61 h 64"/>
                <a:gd name="T14" fmla="*/ 469 w 1939"/>
                <a:gd name="T15" fmla="*/ 64 h 64"/>
                <a:gd name="T16" fmla="*/ 294 w 1939"/>
                <a:gd name="T17" fmla="*/ 64 h 64"/>
                <a:gd name="T18" fmla="*/ 294 w 1939"/>
                <a:gd name="T19" fmla="*/ 61 h 64"/>
                <a:gd name="T20" fmla="*/ 589 w 1939"/>
                <a:gd name="T21" fmla="*/ 54 h 64"/>
                <a:gd name="T22" fmla="*/ 763 w 1939"/>
                <a:gd name="T23" fmla="*/ 54 h 64"/>
                <a:gd name="T24" fmla="*/ 763 w 1939"/>
                <a:gd name="T25" fmla="*/ 64 h 64"/>
                <a:gd name="T26" fmla="*/ 589 w 1939"/>
                <a:gd name="T27" fmla="*/ 64 h 64"/>
                <a:gd name="T28" fmla="*/ 589 w 1939"/>
                <a:gd name="T29" fmla="*/ 54 h 64"/>
                <a:gd name="T30" fmla="*/ 883 w 1939"/>
                <a:gd name="T31" fmla="*/ 55 h 64"/>
                <a:gd name="T32" fmla="*/ 1056 w 1939"/>
                <a:gd name="T33" fmla="*/ 55 h 64"/>
                <a:gd name="T34" fmla="*/ 1056 w 1939"/>
                <a:gd name="T35" fmla="*/ 64 h 64"/>
                <a:gd name="T36" fmla="*/ 883 w 1939"/>
                <a:gd name="T37" fmla="*/ 64 h 64"/>
                <a:gd name="T38" fmla="*/ 883 w 1939"/>
                <a:gd name="T39" fmla="*/ 55 h 64"/>
                <a:gd name="T40" fmla="*/ 1176 w 1939"/>
                <a:gd name="T41" fmla="*/ 54 h 64"/>
                <a:gd name="T42" fmla="*/ 1351 w 1939"/>
                <a:gd name="T43" fmla="*/ 54 h 64"/>
                <a:gd name="T44" fmla="*/ 1351 w 1939"/>
                <a:gd name="T45" fmla="*/ 64 h 64"/>
                <a:gd name="T46" fmla="*/ 1176 w 1939"/>
                <a:gd name="T47" fmla="*/ 64 h 64"/>
                <a:gd name="T48" fmla="*/ 1176 w 1939"/>
                <a:gd name="T49" fmla="*/ 54 h 64"/>
                <a:gd name="T50" fmla="*/ 1471 w 1939"/>
                <a:gd name="T51" fmla="*/ 0 h 64"/>
                <a:gd name="T52" fmla="*/ 1645 w 1939"/>
                <a:gd name="T53" fmla="*/ 0 h 64"/>
                <a:gd name="T54" fmla="*/ 1645 w 1939"/>
                <a:gd name="T55" fmla="*/ 64 h 64"/>
                <a:gd name="T56" fmla="*/ 1471 w 1939"/>
                <a:gd name="T57" fmla="*/ 64 h 64"/>
                <a:gd name="T58" fmla="*/ 1471 w 1939"/>
                <a:gd name="T59" fmla="*/ 0 h 64"/>
                <a:gd name="T60" fmla="*/ 1765 w 1939"/>
                <a:gd name="T61" fmla="*/ 10 h 64"/>
                <a:gd name="T62" fmla="*/ 1939 w 1939"/>
                <a:gd name="T63" fmla="*/ 10 h 64"/>
                <a:gd name="T64" fmla="*/ 1939 w 1939"/>
                <a:gd name="T65" fmla="*/ 64 h 64"/>
                <a:gd name="T66" fmla="*/ 1765 w 1939"/>
                <a:gd name="T67" fmla="*/ 64 h 64"/>
                <a:gd name="T68" fmla="*/ 1765 w 1939"/>
                <a:gd name="T69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9" h="64">
                  <a:moveTo>
                    <a:pt x="0" y="55"/>
                  </a:moveTo>
                  <a:lnTo>
                    <a:pt x="174" y="55"/>
                  </a:lnTo>
                  <a:lnTo>
                    <a:pt x="174" y="64"/>
                  </a:lnTo>
                  <a:lnTo>
                    <a:pt x="0" y="64"/>
                  </a:lnTo>
                  <a:lnTo>
                    <a:pt x="0" y="55"/>
                  </a:lnTo>
                  <a:close/>
                  <a:moveTo>
                    <a:pt x="294" y="61"/>
                  </a:moveTo>
                  <a:lnTo>
                    <a:pt x="469" y="61"/>
                  </a:lnTo>
                  <a:lnTo>
                    <a:pt x="469" y="64"/>
                  </a:lnTo>
                  <a:lnTo>
                    <a:pt x="294" y="64"/>
                  </a:lnTo>
                  <a:lnTo>
                    <a:pt x="294" y="61"/>
                  </a:lnTo>
                  <a:close/>
                  <a:moveTo>
                    <a:pt x="589" y="54"/>
                  </a:moveTo>
                  <a:lnTo>
                    <a:pt x="763" y="54"/>
                  </a:lnTo>
                  <a:lnTo>
                    <a:pt x="763" y="64"/>
                  </a:lnTo>
                  <a:lnTo>
                    <a:pt x="589" y="64"/>
                  </a:lnTo>
                  <a:lnTo>
                    <a:pt x="589" y="54"/>
                  </a:lnTo>
                  <a:close/>
                  <a:moveTo>
                    <a:pt x="883" y="55"/>
                  </a:moveTo>
                  <a:lnTo>
                    <a:pt x="1056" y="55"/>
                  </a:lnTo>
                  <a:lnTo>
                    <a:pt x="1056" y="64"/>
                  </a:lnTo>
                  <a:lnTo>
                    <a:pt x="883" y="64"/>
                  </a:lnTo>
                  <a:lnTo>
                    <a:pt x="883" y="55"/>
                  </a:lnTo>
                  <a:close/>
                  <a:moveTo>
                    <a:pt x="1176" y="54"/>
                  </a:moveTo>
                  <a:lnTo>
                    <a:pt x="1351" y="54"/>
                  </a:lnTo>
                  <a:lnTo>
                    <a:pt x="1351" y="64"/>
                  </a:lnTo>
                  <a:lnTo>
                    <a:pt x="1176" y="64"/>
                  </a:lnTo>
                  <a:lnTo>
                    <a:pt x="1176" y="54"/>
                  </a:lnTo>
                  <a:close/>
                  <a:moveTo>
                    <a:pt x="1471" y="0"/>
                  </a:moveTo>
                  <a:lnTo>
                    <a:pt x="1645" y="0"/>
                  </a:lnTo>
                  <a:lnTo>
                    <a:pt x="1645" y="64"/>
                  </a:lnTo>
                  <a:lnTo>
                    <a:pt x="1471" y="64"/>
                  </a:lnTo>
                  <a:lnTo>
                    <a:pt x="1471" y="0"/>
                  </a:lnTo>
                  <a:close/>
                  <a:moveTo>
                    <a:pt x="1765" y="10"/>
                  </a:moveTo>
                  <a:lnTo>
                    <a:pt x="1939" y="10"/>
                  </a:lnTo>
                  <a:lnTo>
                    <a:pt x="1939" y="64"/>
                  </a:lnTo>
                  <a:lnTo>
                    <a:pt x="1765" y="64"/>
                  </a:lnTo>
                  <a:lnTo>
                    <a:pt x="1765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27" name="Rectangle 41"/>
            <p:cNvSpPr>
              <a:spLocks noChangeArrowheads="1"/>
            </p:cNvSpPr>
            <p:nvPr/>
          </p:nvSpPr>
          <p:spPr bwMode="auto">
            <a:xfrm>
              <a:off x="6645276" y="5518150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0%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28" name="Rectangle 42"/>
            <p:cNvSpPr>
              <a:spLocks noChangeArrowheads="1"/>
            </p:cNvSpPr>
            <p:nvPr/>
          </p:nvSpPr>
          <p:spPr bwMode="auto">
            <a:xfrm>
              <a:off x="7112001" y="5530850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0%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29" name="Rectangle 43"/>
            <p:cNvSpPr>
              <a:spLocks noChangeArrowheads="1"/>
            </p:cNvSpPr>
            <p:nvPr/>
          </p:nvSpPr>
          <p:spPr bwMode="auto">
            <a:xfrm>
              <a:off x="7578726" y="5519738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0%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0" name="Rectangle 44"/>
            <p:cNvSpPr>
              <a:spLocks noChangeArrowheads="1"/>
            </p:cNvSpPr>
            <p:nvPr/>
          </p:nvSpPr>
          <p:spPr bwMode="auto">
            <a:xfrm>
              <a:off x="8045451" y="5519738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0%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1" name="Rectangle 45"/>
            <p:cNvSpPr>
              <a:spLocks noChangeArrowheads="1"/>
            </p:cNvSpPr>
            <p:nvPr/>
          </p:nvSpPr>
          <p:spPr bwMode="auto">
            <a:xfrm>
              <a:off x="8512176" y="5516563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0%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2" name="Rectangle 46"/>
            <p:cNvSpPr>
              <a:spLocks noChangeArrowheads="1"/>
            </p:cNvSpPr>
            <p:nvPr/>
          </p:nvSpPr>
          <p:spPr bwMode="auto">
            <a:xfrm>
              <a:off x="8978901" y="5430838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3" name="Rectangle 47"/>
            <p:cNvSpPr>
              <a:spLocks noChangeArrowheads="1"/>
            </p:cNvSpPr>
            <p:nvPr/>
          </p:nvSpPr>
          <p:spPr bwMode="auto">
            <a:xfrm>
              <a:off x="9445626" y="5449888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4" name="Rectangle 52"/>
            <p:cNvSpPr>
              <a:spLocks noChangeArrowheads="1"/>
            </p:cNvSpPr>
            <p:nvPr/>
          </p:nvSpPr>
          <p:spPr bwMode="auto">
            <a:xfrm>
              <a:off x="6726238" y="5999163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5" name="Rectangle 53"/>
            <p:cNvSpPr>
              <a:spLocks noChangeArrowheads="1"/>
            </p:cNvSpPr>
            <p:nvPr/>
          </p:nvSpPr>
          <p:spPr bwMode="auto">
            <a:xfrm>
              <a:off x="7192963" y="5999163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6" name="Rectangle 54"/>
            <p:cNvSpPr>
              <a:spLocks noChangeArrowheads="1"/>
            </p:cNvSpPr>
            <p:nvPr/>
          </p:nvSpPr>
          <p:spPr bwMode="auto">
            <a:xfrm>
              <a:off x="7659688" y="5999163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7" name="Rectangle 55"/>
            <p:cNvSpPr>
              <a:spLocks noChangeArrowheads="1"/>
            </p:cNvSpPr>
            <p:nvPr/>
          </p:nvSpPr>
          <p:spPr bwMode="auto">
            <a:xfrm>
              <a:off x="8126413" y="5999163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8" name="Rectangle 56"/>
            <p:cNvSpPr>
              <a:spLocks noChangeArrowheads="1"/>
            </p:cNvSpPr>
            <p:nvPr/>
          </p:nvSpPr>
          <p:spPr bwMode="auto">
            <a:xfrm>
              <a:off x="8593138" y="5999163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9" name="Rectangle 57"/>
            <p:cNvSpPr>
              <a:spLocks noChangeArrowheads="1"/>
            </p:cNvSpPr>
            <p:nvPr/>
          </p:nvSpPr>
          <p:spPr bwMode="auto">
            <a:xfrm>
              <a:off x="9059863" y="5999163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5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40" name="Rectangle 58"/>
            <p:cNvSpPr>
              <a:spLocks noChangeArrowheads="1"/>
            </p:cNvSpPr>
            <p:nvPr/>
          </p:nvSpPr>
          <p:spPr bwMode="auto">
            <a:xfrm>
              <a:off x="9526588" y="5999163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6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141" name="Grupo 140"/>
          <p:cNvGrpSpPr/>
          <p:nvPr/>
        </p:nvGrpSpPr>
        <p:grpSpPr>
          <a:xfrm>
            <a:off x="5467598" y="4543237"/>
            <a:ext cx="800600" cy="1497787"/>
            <a:chOff x="9907588" y="4778375"/>
            <a:chExt cx="800600" cy="1497787"/>
          </a:xfrm>
        </p:grpSpPr>
        <p:sp>
          <p:nvSpPr>
            <p:cNvPr id="142" name="Rectangle 35"/>
            <p:cNvSpPr>
              <a:spLocks noChangeArrowheads="1"/>
            </p:cNvSpPr>
            <p:nvPr/>
          </p:nvSpPr>
          <p:spPr bwMode="auto">
            <a:xfrm>
              <a:off x="9907588" y="5591175"/>
              <a:ext cx="276225" cy="2682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43" name="Rectangle 36"/>
            <p:cNvSpPr>
              <a:spLocks noChangeArrowheads="1"/>
            </p:cNvSpPr>
            <p:nvPr/>
          </p:nvSpPr>
          <p:spPr bwMode="auto">
            <a:xfrm>
              <a:off x="10374313" y="5103813"/>
              <a:ext cx="276225" cy="7556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44" name="Rectangle 48"/>
            <p:cNvSpPr>
              <a:spLocks noChangeArrowheads="1"/>
            </p:cNvSpPr>
            <p:nvPr/>
          </p:nvSpPr>
          <p:spPr bwMode="auto">
            <a:xfrm>
              <a:off x="9913938" y="5265738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8%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45" name="Rectangle 49"/>
            <p:cNvSpPr>
              <a:spLocks noChangeArrowheads="1"/>
            </p:cNvSpPr>
            <p:nvPr/>
          </p:nvSpPr>
          <p:spPr bwMode="auto">
            <a:xfrm>
              <a:off x="10328276" y="4778375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21%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46" name="Rectangle 59"/>
            <p:cNvSpPr>
              <a:spLocks noChangeArrowheads="1"/>
            </p:cNvSpPr>
            <p:nvPr/>
          </p:nvSpPr>
          <p:spPr bwMode="auto">
            <a:xfrm>
              <a:off x="9994901" y="5999163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7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47" name="Rectangle 60"/>
            <p:cNvSpPr>
              <a:spLocks noChangeArrowheads="1"/>
            </p:cNvSpPr>
            <p:nvPr/>
          </p:nvSpPr>
          <p:spPr bwMode="auto">
            <a:xfrm>
              <a:off x="10461626" y="5999163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8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148" name="Grupo 147"/>
          <p:cNvGrpSpPr/>
          <p:nvPr/>
        </p:nvGrpSpPr>
        <p:grpSpPr>
          <a:xfrm>
            <a:off x="6355011" y="3636775"/>
            <a:ext cx="846637" cy="2404249"/>
            <a:chOff x="10795001" y="3871913"/>
            <a:chExt cx="846637" cy="2404249"/>
          </a:xfrm>
        </p:grpSpPr>
        <p:sp>
          <p:nvSpPr>
            <p:cNvPr id="149" name="Rectangle 37"/>
            <p:cNvSpPr>
              <a:spLocks noChangeArrowheads="1"/>
            </p:cNvSpPr>
            <p:nvPr/>
          </p:nvSpPr>
          <p:spPr bwMode="auto">
            <a:xfrm>
              <a:off x="10841038" y="5238750"/>
              <a:ext cx="276225" cy="62071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50" name="Rectangle 38"/>
            <p:cNvSpPr>
              <a:spLocks noChangeArrowheads="1"/>
            </p:cNvSpPr>
            <p:nvPr/>
          </p:nvSpPr>
          <p:spPr bwMode="auto">
            <a:xfrm>
              <a:off x="11307763" y="4197350"/>
              <a:ext cx="276225" cy="166211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51" name="Rectangle 50"/>
            <p:cNvSpPr>
              <a:spLocks noChangeArrowheads="1"/>
            </p:cNvSpPr>
            <p:nvPr/>
          </p:nvSpPr>
          <p:spPr bwMode="auto">
            <a:xfrm>
              <a:off x="10795001" y="4914900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17%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52" name="Rectangle 51"/>
            <p:cNvSpPr>
              <a:spLocks noChangeArrowheads="1"/>
            </p:cNvSpPr>
            <p:nvPr/>
          </p:nvSpPr>
          <p:spPr bwMode="auto">
            <a:xfrm>
              <a:off x="11261726" y="3871913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47%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53" name="Rectangle 61"/>
            <p:cNvSpPr>
              <a:spLocks noChangeArrowheads="1"/>
            </p:cNvSpPr>
            <p:nvPr/>
          </p:nvSpPr>
          <p:spPr bwMode="auto">
            <a:xfrm>
              <a:off x="10928351" y="5999163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9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54" name="Rectangle 62"/>
            <p:cNvSpPr>
              <a:spLocks noChangeArrowheads="1"/>
            </p:cNvSpPr>
            <p:nvPr/>
          </p:nvSpPr>
          <p:spPr bwMode="auto">
            <a:xfrm>
              <a:off x="11342688" y="5999163"/>
              <a:ext cx="2115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sp>
        <p:nvSpPr>
          <p:cNvPr id="155" name="CaixaDeTexto 37"/>
          <p:cNvSpPr txBox="1"/>
          <p:nvPr/>
        </p:nvSpPr>
        <p:spPr>
          <a:xfrm rot="21045577">
            <a:off x="2387107" y="2901558"/>
            <a:ext cx="1800000" cy="9088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média</a:t>
            </a:r>
          </a:p>
          <a:p>
            <a:pPr algn="ctr"/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8,8</a:t>
            </a:r>
            <a:endParaRPr lang="pt-BR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156" name="Tabela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7225524"/>
              </p:ext>
            </p:extLst>
          </p:nvPr>
        </p:nvGraphicFramePr>
        <p:xfrm>
          <a:off x="9381600" y="140400"/>
          <a:ext cx="2092958" cy="655740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046479"/>
                <a:gridCol w="1046479"/>
              </a:tblGrid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UF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média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AC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RJ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AM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SP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SE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SC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BA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RO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PB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RS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TO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GO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CE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PR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RR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MG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PI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AP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DF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</a:tbl>
          </a:graphicData>
        </a:graphic>
      </p:graphicFrame>
      <p:graphicFrame>
        <p:nvGraphicFramePr>
          <p:cNvPr id="157" name="Tabela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4328651"/>
              </p:ext>
            </p:extLst>
          </p:nvPr>
        </p:nvGraphicFramePr>
        <p:xfrm>
          <a:off x="9381600" y="140400"/>
          <a:ext cx="2092958" cy="655740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046479"/>
                <a:gridCol w="1046479"/>
              </a:tblGrid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UF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</a:rPr>
                        <a:t>média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AC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ES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AL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RJ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AM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SP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SE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SC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BA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RO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PB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RS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TO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GO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CE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MS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PR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RR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MG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PI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8,6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AP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8,6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DF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8,6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8,6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8336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0" grpId="0"/>
      <p:bldP spid="124" grpId="0" animBg="1"/>
      <p:bldP spid="1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26" name="Espaço Reservado para Conteúdo 4"/>
          <p:cNvSpPr txBox="1">
            <a:spLocks/>
          </p:cNvSpPr>
          <p:nvPr/>
        </p:nvSpPr>
        <p:spPr>
          <a:xfrm>
            <a:off x="720000" y="1440000"/>
            <a:ext cx="8976400" cy="13769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P5. Quais os motivos que </a:t>
            </a:r>
            <a:r>
              <a:rPr lang="pt-BR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levaram </a:t>
            </a: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o(a) Sr.(a) a entrar em contato com a Central de Relacionamento (0800)?</a:t>
            </a:r>
          </a:p>
        </p:txBody>
      </p:sp>
      <p:sp>
        <p:nvSpPr>
          <p:cNvPr id="34" name="Espaço Reservado para Conteúdo 4"/>
          <p:cNvSpPr txBox="1">
            <a:spLocks/>
          </p:cNvSpPr>
          <p:nvPr/>
        </p:nvSpPr>
        <p:spPr>
          <a:xfrm>
            <a:off x="720000" y="6538911"/>
            <a:ext cx="4655920" cy="319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base: 9.987 entrevistas</a:t>
            </a:r>
            <a:endParaRPr lang="pt-BR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Rectangle 22"/>
          <p:cNvSpPr>
            <a:spLocks noChangeArrowheads="1"/>
          </p:cNvSpPr>
          <p:nvPr/>
        </p:nvSpPr>
        <p:spPr bwMode="auto">
          <a:xfrm>
            <a:off x="6427788" y="2698750"/>
            <a:ext cx="9525" cy="2740025"/>
          </a:xfrm>
          <a:prstGeom prst="rect">
            <a:avLst/>
          </a:pr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grpSp>
        <p:nvGrpSpPr>
          <p:cNvPr id="78" name="Grupo 77"/>
          <p:cNvGrpSpPr/>
          <p:nvPr/>
        </p:nvGrpSpPr>
        <p:grpSpPr>
          <a:xfrm>
            <a:off x="2346326" y="2757488"/>
            <a:ext cx="7111678" cy="226556"/>
            <a:chOff x="2346326" y="2757488"/>
            <a:chExt cx="7111678" cy="226556"/>
          </a:xfrm>
        </p:grpSpPr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6432551" y="2762250"/>
              <a:ext cx="2651125" cy="2159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6427788" y="2757488"/>
              <a:ext cx="2660650" cy="225425"/>
            </a:xfrm>
            <a:custGeom>
              <a:avLst/>
              <a:gdLst>
                <a:gd name="T0" fmla="*/ 0 w 6984"/>
                <a:gd name="T1" fmla="*/ 12 h 588"/>
                <a:gd name="T2" fmla="*/ 12 w 6984"/>
                <a:gd name="T3" fmla="*/ 0 h 588"/>
                <a:gd name="T4" fmla="*/ 6972 w 6984"/>
                <a:gd name="T5" fmla="*/ 0 h 588"/>
                <a:gd name="T6" fmla="*/ 6984 w 6984"/>
                <a:gd name="T7" fmla="*/ 12 h 588"/>
                <a:gd name="T8" fmla="*/ 6984 w 6984"/>
                <a:gd name="T9" fmla="*/ 576 h 588"/>
                <a:gd name="T10" fmla="*/ 6972 w 6984"/>
                <a:gd name="T11" fmla="*/ 588 h 588"/>
                <a:gd name="T12" fmla="*/ 12 w 6984"/>
                <a:gd name="T13" fmla="*/ 588 h 588"/>
                <a:gd name="T14" fmla="*/ 0 w 6984"/>
                <a:gd name="T15" fmla="*/ 576 h 588"/>
                <a:gd name="T16" fmla="*/ 0 w 6984"/>
                <a:gd name="T17" fmla="*/ 12 h 588"/>
                <a:gd name="T18" fmla="*/ 24 w 6984"/>
                <a:gd name="T19" fmla="*/ 576 h 588"/>
                <a:gd name="T20" fmla="*/ 12 w 6984"/>
                <a:gd name="T21" fmla="*/ 564 h 588"/>
                <a:gd name="T22" fmla="*/ 6972 w 6984"/>
                <a:gd name="T23" fmla="*/ 564 h 588"/>
                <a:gd name="T24" fmla="*/ 6960 w 6984"/>
                <a:gd name="T25" fmla="*/ 576 h 588"/>
                <a:gd name="T26" fmla="*/ 6960 w 6984"/>
                <a:gd name="T27" fmla="*/ 12 h 588"/>
                <a:gd name="T28" fmla="*/ 6972 w 6984"/>
                <a:gd name="T29" fmla="*/ 24 h 588"/>
                <a:gd name="T30" fmla="*/ 12 w 6984"/>
                <a:gd name="T31" fmla="*/ 24 h 588"/>
                <a:gd name="T32" fmla="*/ 24 w 6984"/>
                <a:gd name="T33" fmla="*/ 12 h 588"/>
                <a:gd name="T34" fmla="*/ 24 w 6984"/>
                <a:gd name="T35" fmla="*/ 576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84" h="588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6972" y="0"/>
                  </a:lnTo>
                  <a:cubicBezTo>
                    <a:pt x="6979" y="0"/>
                    <a:pt x="6984" y="6"/>
                    <a:pt x="6984" y="12"/>
                  </a:cubicBezTo>
                  <a:lnTo>
                    <a:pt x="6984" y="576"/>
                  </a:lnTo>
                  <a:cubicBezTo>
                    <a:pt x="6984" y="583"/>
                    <a:pt x="6979" y="588"/>
                    <a:pt x="6972" y="588"/>
                  </a:cubicBezTo>
                  <a:lnTo>
                    <a:pt x="12" y="588"/>
                  </a:lnTo>
                  <a:cubicBezTo>
                    <a:pt x="6" y="588"/>
                    <a:pt x="0" y="583"/>
                    <a:pt x="0" y="576"/>
                  </a:cubicBezTo>
                  <a:lnTo>
                    <a:pt x="0" y="12"/>
                  </a:lnTo>
                  <a:close/>
                  <a:moveTo>
                    <a:pt x="24" y="576"/>
                  </a:moveTo>
                  <a:lnTo>
                    <a:pt x="12" y="564"/>
                  </a:lnTo>
                  <a:lnTo>
                    <a:pt x="6972" y="564"/>
                  </a:lnTo>
                  <a:lnTo>
                    <a:pt x="6960" y="576"/>
                  </a:lnTo>
                  <a:lnTo>
                    <a:pt x="6960" y="12"/>
                  </a:lnTo>
                  <a:lnTo>
                    <a:pt x="6972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576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9163051" y="2768600"/>
              <a:ext cx="29495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73%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2346326" y="2762250"/>
              <a:ext cx="39770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conhecer/tirar dúvidas sobre os produtos/serviços do Sebrae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4292601" y="3100388"/>
            <a:ext cx="3457253" cy="228144"/>
            <a:chOff x="4292601" y="3100388"/>
            <a:chExt cx="3457253" cy="228144"/>
          </a:xfrm>
        </p:grpSpPr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6432551" y="3103563"/>
              <a:ext cx="944563" cy="21748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6427788" y="3100388"/>
              <a:ext cx="954088" cy="225425"/>
            </a:xfrm>
            <a:custGeom>
              <a:avLst/>
              <a:gdLst>
                <a:gd name="T0" fmla="*/ 0 w 5008"/>
                <a:gd name="T1" fmla="*/ 24 h 1184"/>
                <a:gd name="T2" fmla="*/ 24 w 5008"/>
                <a:gd name="T3" fmla="*/ 0 h 1184"/>
                <a:gd name="T4" fmla="*/ 4984 w 5008"/>
                <a:gd name="T5" fmla="*/ 0 h 1184"/>
                <a:gd name="T6" fmla="*/ 5008 w 5008"/>
                <a:gd name="T7" fmla="*/ 24 h 1184"/>
                <a:gd name="T8" fmla="*/ 5008 w 5008"/>
                <a:gd name="T9" fmla="*/ 1160 h 1184"/>
                <a:gd name="T10" fmla="*/ 4984 w 5008"/>
                <a:gd name="T11" fmla="*/ 1184 h 1184"/>
                <a:gd name="T12" fmla="*/ 24 w 5008"/>
                <a:gd name="T13" fmla="*/ 1184 h 1184"/>
                <a:gd name="T14" fmla="*/ 0 w 5008"/>
                <a:gd name="T15" fmla="*/ 1160 h 1184"/>
                <a:gd name="T16" fmla="*/ 0 w 5008"/>
                <a:gd name="T17" fmla="*/ 24 h 1184"/>
                <a:gd name="T18" fmla="*/ 48 w 5008"/>
                <a:gd name="T19" fmla="*/ 1160 h 1184"/>
                <a:gd name="T20" fmla="*/ 24 w 5008"/>
                <a:gd name="T21" fmla="*/ 1136 h 1184"/>
                <a:gd name="T22" fmla="*/ 4984 w 5008"/>
                <a:gd name="T23" fmla="*/ 1136 h 1184"/>
                <a:gd name="T24" fmla="*/ 4960 w 5008"/>
                <a:gd name="T25" fmla="*/ 1160 h 1184"/>
                <a:gd name="T26" fmla="*/ 4960 w 5008"/>
                <a:gd name="T27" fmla="*/ 24 h 1184"/>
                <a:gd name="T28" fmla="*/ 4984 w 5008"/>
                <a:gd name="T29" fmla="*/ 48 h 1184"/>
                <a:gd name="T30" fmla="*/ 24 w 5008"/>
                <a:gd name="T31" fmla="*/ 48 h 1184"/>
                <a:gd name="T32" fmla="*/ 48 w 5008"/>
                <a:gd name="T33" fmla="*/ 24 h 1184"/>
                <a:gd name="T34" fmla="*/ 48 w 5008"/>
                <a:gd name="T35" fmla="*/ 1160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08" h="1184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4984" y="0"/>
                  </a:lnTo>
                  <a:cubicBezTo>
                    <a:pt x="4998" y="0"/>
                    <a:pt x="5008" y="11"/>
                    <a:pt x="5008" y="24"/>
                  </a:cubicBezTo>
                  <a:lnTo>
                    <a:pt x="5008" y="1160"/>
                  </a:lnTo>
                  <a:cubicBezTo>
                    <a:pt x="5008" y="1174"/>
                    <a:pt x="4998" y="1184"/>
                    <a:pt x="4984" y="1184"/>
                  </a:cubicBezTo>
                  <a:lnTo>
                    <a:pt x="24" y="1184"/>
                  </a:lnTo>
                  <a:cubicBezTo>
                    <a:pt x="11" y="1184"/>
                    <a:pt x="0" y="1174"/>
                    <a:pt x="0" y="1160"/>
                  </a:cubicBezTo>
                  <a:lnTo>
                    <a:pt x="0" y="24"/>
                  </a:lnTo>
                  <a:close/>
                  <a:moveTo>
                    <a:pt x="48" y="1160"/>
                  </a:moveTo>
                  <a:lnTo>
                    <a:pt x="24" y="1136"/>
                  </a:lnTo>
                  <a:lnTo>
                    <a:pt x="4984" y="1136"/>
                  </a:lnTo>
                  <a:lnTo>
                    <a:pt x="4960" y="1160"/>
                  </a:lnTo>
                  <a:lnTo>
                    <a:pt x="4960" y="24"/>
                  </a:lnTo>
                  <a:lnTo>
                    <a:pt x="4984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160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55" name="Rectangle 24"/>
            <p:cNvSpPr>
              <a:spLocks noChangeArrowheads="1"/>
            </p:cNvSpPr>
            <p:nvPr/>
          </p:nvSpPr>
          <p:spPr bwMode="auto">
            <a:xfrm>
              <a:off x="7454901" y="3113088"/>
              <a:ext cx="29495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26%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63" name="Rectangle 32"/>
            <p:cNvSpPr>
              <a:spLocks noChangeArrowheads="1"/>
            </p:cNvSpPr>
            <p:nvPr/>
          </p:nvSpPr>
          <p:spPr bwMode="auto">
            <a:xfrm>
              <a:off x="4292601" y="3106738"/>
              <a:ext cx="205024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tirar dúvidas sobre leis/ normas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80" name="Grupo 79"/>
          <p:cNvGrpSpPr/>
          <p:nvPr/>
        </p:nvGrpSpPr>
        <p:grpSpPr>
          <a:xfrm>
            <a:off x="1682751" y="3443288"/>
            <a:ext cx="5107462" cy="224969"/>
            <a:chOff x="1682751" y="3443288"/>
            <a:chExt cx="5107462" cy="224969"/>
          </a:xfrm>
        </p:grpSpPr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6432551" y="3446463"/>
              <a:ext cx="68263" cy="2159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6427788" y="3443288"/>
              <a:ext cx="77788" cy="223838"/>
            </a:xfrm>
            <a:custGeom>
              <a:avLst/>
              <a:gdLst>
                <a:gd name="T0" fmla="*/ 0 w 408"/>
                <a:gd name="T1" fmla="*/ 24 h 1176"/>
                <a:gd name="T2" fmla="*/ 24 w 408"/>
                <a:gd name="T3" fmla="*/ 0 h 1176"/>
                <a:gd name="T4" fmla="*/ 384 w 408"/>
                <a:gd name="T5" fmla="*/ 0 h 1176"/>
                <a:gd name="T6" fmla="*/ 408 w 408"/>
                <a:gd name="T7" fmla="*/ 24 h 1176"/>
                <a:gd name="T8" fmla="*/ 408 w 408"/>
                <a:gd name="T9" fmla="*/ 1152 h 1176"/>
                <a:gd name="T10" fmla="*/ 384 w 408"/>
                <a:gd name="T11" fmla="*/ 1176 h 1176"/>
                <a:gd name="T12" fmla="*/ 24 w 408"/>
                <a:gd name="T13" fmla="*/ 1176 h 1176"/>
                <a:gd name="T14" fmla="*/ 0 w 408"/>
                <a:gd name="T15" fmla="*/ 1152 h 1176"/>
                <a:gd name="T16" fmla="*/ 0 w 408"/>
                <a:gd name="T17" fmla="*/ 24 h 1176"/>
                <a:gd name="T18" fmla="*/ 48 w 408"/>
                <a:gd name="T19" fmla="*/ 1152 h 1176"/>
                <a:gd name="T20" fmla="*/ 24 w 408"/>
                <a:gd name="T21" fmla="*/ 1128 h 1176"/>
                <a:gd name="T22" fmla="*/ 384 w 408"/>
                <a:gd name="T23" fmla="*/ 1128 h 1176"/>
                <a:gd name="T24" fmla="*/ 360 w 408"/>
                <a:gd name="T25" fmla="*/ 1152 h 1176"/>
                <a:gd name="T26" fmla="*/ 360 w 408"/>
                <a:gd name="T27" fmla="*/ 24 h 1176"/>
                <a:gd name="T28" fmla="*/ 384 w 408"/>
                <a:gd name="T29" fmla="*/ 48 h 1176"/>
                <a:gd name="T30" fmla="*/ 24 w 408"/>
                <a:gd name="T31" fmla="*/ 48 h 1176"/>
                <a:gd name="T32" fmla="*/ 48 w 408"/>
                <a:gd name="T33" fmla="*/ 24 h 1176"/>
                <a:gd name="T34" fmla="*/ 48 w 408"/>
                <a:gd name="T35" fmla="*/ 1152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8" h="117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384" y="0"/>
                  </a:lnTo>
                  <a:cubicBezTo>
                    <a:pt x="398" y="0"/>
                    <a:pt x="408" y="11"/>
                    <a:pt x="408" y="24"/>
                  </a:cubicBezTo>
                  <a:lnTo>
                    <a:pt x="408" y="1152"/>
                  </a:lnTo>
                  <a:cubicBezTo>
                    <a:pt x="408" y="1166"/>
                    <a:pt x="398" y="1176"/>
                    <a:pt x="384" y="1176"/>
                  </a:cubicBezTo>
                  <a:lnTo>
                    <a:pt x="24" y="1176"/>
                  </a:lnTo>
                  <a:cubicBezTo>
                    <a:pt x="11" y="1176"/>
                    <a:pt x="0" y="1166"/>
                    <a:pt x="0" y="1152"/>
                  </a:cubicBezTo>
                  <a:lnTo>
                    <a:pt x="0" y="24"/>
                  </a:lnTo>
                  <a:close/>
                  <a:moveTo>
                    <a:pt x="48" y="1152"/>
                  </a:moveTo>
                  <a:lnTo>
                    <a:pt x="24" y="1128"/>
                  </a:lnTo>
                  <a:lnTo>
                    <a:pt x="384" y="1128"/>
                  </a:lnTo>
                  <a:lnTo>
                    <a:pt x="360" y="1152"/>
                  </a:lnTo>
                  <a:lnTo>
                    <a:pt x="360" y="24"/>
                  </a:lnTo>
                  <a:lnTo>
                    <a:pt x="384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152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56" name="Rectangle 25"/>
            <p:cNvSpPr>
              <a:spLocks noChangeArrowheads="1"/>
            </p:cNvSpPr>
            <p:nvPr/>
          </p:nvSpPr>
          <p:spPr bwMode="auto">
            <a:xfrm>
              <a:off x="6577013" y="3452813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>
              <a:off x="1682751" y="3449638"/>
              <a:ext cx="46503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abrir empresa / dúvidas sobre empreendedorismo / melhorar o negócio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81" name="Grupo 80"/>
          <p:cNvGrpSpPr/>
          <p:nvPr/>
        </p:nvGrpSpPr>
        <p:grpSpPr>
          <a:xfrm>
            <a:off x="1519238" y="3786188"/>
            <a:ext cx="5270975" cy="224969"/>
            <a:chOff x="1519238" y="3786188"/>
            <a:chExt cx="5270975" cy="224969"/>
          </a:xfrm>
        </p:grpSpPr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6432551" y="3790950"/>
              <a:ext cx="66675" cy="2143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6427788" y="3786188"/>
              <a:ext cx="76200" cy="223838"/>
            </a:xfrm>
            <a:custGeom>
              <a:avLst/>
              <a:gdLst>
                <a:gd name="T0" fmla="*/ 0 w 400"/>
                <a:gd name="T1" fmla="*/ 24 h 1176"/>
                <a:gd name="T2" fmla="*/ 24 w 400"/>
                <a:gd name="T3" fmla="*/ 0 h 1176"/>
                <a:gd name="T4" fmla="*/ 376 w 400"/>
                <a:gd name="T5" fmla="*/ 0 h 1176"/>
                <a:gd name="T6" fmla="*/ 400 w 400"/>
                <a:gd name="T7" fmla="*/ 24 h 1176"/>
                <a:gd name="T8" fmla="*/ 400 w 400"/>
                <a:gd name="T9" fmla="*/ 1152 h 1176"/>
                <a:gd name="T10" fmla="*/ 376 w 400"/>
                <a:gd name="T11" fmla="*/ 1176 h 1176"/>
                <a:gd name="T12" fmla="*/ 24 w 400"/>
                <a:gd name="T13" fmla="*/ 1176 h 1176"/>
                <a:gd name="T14" fmla="*/ 0 w 400"/>
                <a:gd name="T15" fmla="*/ 1152 h 1176"/>
                <a:gd name="T16" fmla="*/ 0 w 400"/>
                <a:gd name="T17" fmla="*/ 24 h 1176"/>
                <a:gd name="T18" fmla="*/ 48 w 400"/>
                <a:gd name="T19" fmla="*/ 1152 h 1176"/>
                <a:gd name="T20" fmla="*/ 24 w 400"/>
                <a:gd name="T21" fmla="*/ 1128 h 1176"/>
                <a:gd name="T22" fmla="*/ 376 w 400"/>
                <a:gd name="T23" fmla="*/ 1128 h 1176"/>
                <a:gd name="T24" fmla="*/ 352 w 400"/>
                <a:gd name="T25" fmla="*/ 1152 h 1176"/>
                <a:gd name="T26" fmla="*/ 352 w 400"/>
                <a:gd name="T27" fmla="*/ 24 h 1176"/>
                <a:gd name="T28" fmla="*/ 376 w 400"/>
                <a:gd name="T29" fmla="*/ 48 h 1176"/>
                <a:gd name="T30" fmla="*/ 24 w 400"/>
                <a:gd name="T31" fmla="*/ 48 h 1176"/>
                <a:gd name="T32" fmla="*/ 48 w 400"/>
                <a:gd name="T33" fmla="*/ 24 h 1176"/>
                <a:gd name="T34" fmla="*/ 48 w 400"/>
                <a:gd name="T35" fmla="*/ 1152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117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376" y="0"/>
                  </a:lnTo>
                  <a:cubicBezTo>
                    <a:pt x="390" y="0"/>
                    <a:pt x="400" y="11"/>
                    <a:pt x="400" y="24"/>
                  </a:cubicBezTo>
                  <a:lnTo>
                    <a:pt x="400" y="1152"/>
                  </a:lnTo>
                  <a:cubicBezTo>
                    <a:pt x="400" y="1166"/>
                    <a:pt x="390" y="1176"/>
                    <a:pt x="376" y="1176"/>
                  </a:cubicBezTo>
                  <a:lnTo>
                    <a:pt x="24" y="1176"/>
                  </a:lnTo>
                  <a:cubicBezTo>
                    <a:pt x="11" y="1176"/>
                    <a:pt x="0" y="1166"/>
                    <a:pt x="0" y="1152"/>
                  </a:cubicBezTo>
                  <a:lnTo>
                    <a:pt x="0" y="24"/>
                  </a:lnTo>
                  <a:close/>
                  <a:moveTo>
                    <a:pt x="48" y="1152"/>
                  </a:moveTo>
                  <a:lnTo>
                    <a:pt x="24" y="1128"/>
                  </a:lnTo>
                  <a:lnTo>
                    <a:pt x="376" y="1128"/>
                  </a:lnTo>
                  <a:lnTo>
                    <a:pt x="352" y="1152"/>
                  </a:lnTo>
                  <a:lnTo>
                    <a:pt x="352" y="24"/>
                  </a:lnTo>
                  <a:lnTo>
                    <a:pt x="376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152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57" name="Rectangle 26"/>
            <p:cNvSpPr>
              <a:spLocks noChangeArrowheads="1"/>
            </p:cNvSpPr>
            <p:nvPr/>
          </p:nvSpPr>
          <p:spPr bwMode="auto">
            <a:xfrm>
              <a:off x="6577013" y="3795713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65" name="Rectangle 34"/>
            <p:cNvSpPr>
              <a:spLocks noChangeArrowheads="1"/>
            </p:cNvSpPr>
            <p:nvPr/>
          </p:nvSpPr>
          <p:spPr bwMode="auto">
            <a:xfrm>
              <a:off x="1519238" y="3789363"/>
              <a:ext cx="48106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saber como e onde eu poderia ser atendido presencialmente pelo Sebrae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82" name="Grupo 81"/>
          <p:cNvGrpSpPr/>
          <p:nvPr/>
        </p:nvGrpSpPr>
        <p:grpSpPr>
          <a:xfrm>
            <a:off x="2995613" y="4127500"/>
            <a:ext cx="3785075" cy="228144"/>
            <a:chOff x="2995613" y="4127500"/>
            <a:chExt cx="3785075" cy="228144"/>
          </a:xfrm>
        </p:grpSpPr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6432551" y="4132263"/>
              <a:ext cx="57150" cy="2159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6427788" y="4127500"/>
              <a:ext cx="66675" cy="225425"/>
            </a:xfrm>
            <a:custGeom>
              <a:avLst/>
              <a:gdLst>
                <a:gd name="T0" fmla="*/ 0 w 352"/>
                <a:gd name="T1" fmla="*/ 24 h 1184"/>
                <a:gd name="T2" fmla="*/ 24 w 352"/>
                <a:gd name="T3" fmla="*/ 0 h 1184"/>
                <a:gd name="T4" fmla="*/ 328 w 352"/>
                <a:gd name="T5" fmla="*/ 0 h 1184"/>
                <a:gd name="T6" fmla="*/ 352 w 352"/>
                <a:gd name="T7" fmla="*/ 24 h 1184"/>
                <a:gd name="T8" fmla="*/ 352 w 352"/>
                <a:gd name="T9" fmla="*/ 1160 h 1184"/>
                <a:gd name="T10" fmla="*/ 328 w 352"/>
                <a:gd name="T11" fmla="*/ 1184 h 1184"/>
                <a:gd name="T12" fmla="*/ 24 w 352"/>
                <a:gd name="T13" fmla="*/ 1184 h 1184"/>
                <a:gd name="T14" fmla="*/ 0 w 352"/>
                <a:gd name="T15" fmla="*/ 1160 h 1184"/>
                <a:gd name="T16" fmla="*/ 0 w 352"/>
                <a:gd name="T17" fmla="*/ 24 h 1184"/>
                <a:gd name="T18" fmla="*/ 48 w 352"/>
                <a:gd name="T19" fmla="*/ 1160 h 1184"/>
                <a:gd name="T20" fmla="*/ 24 w 352"/>
                <a:gd name="T21" fmla="*/ 1136 h 1184"/>
                <a:gd name="T22" fmla="*/ 328 w 352"/>
                <a:gd name="T23" fmla="*/ 1136 h 1184"/>
                <a:gd name="T24" fmla="*/ 304 w 352"/>
                <a:gd name="T25" fmla="*/ 1160 h 1184"/>
                <a:gd name="T26" fmla="*/ 304 w 352"/>
                <a:gd name="T27" fmla="*/ 24 h 1184"/>
                <a:gd name="T28" fmla="*/ 328 w 352"/>
                <a:gd name="T29" fmla="*/ 48 h 1184"/>
                <a:gd name="T30" fmla="*/ 24 w 352"/>
                <a:gd name="T31" fmla="*/ 48 h 1184"/>
                <a:gd name="T32" fmla="*/ 48 w 352"/>
                <a:gd name="T33" fmla="*/ 24 h 1184"/>
                <a:gd name="T34" fmla="*/ 48 w 352"/>
                <a:gd name="T35" fmla="*/ 1160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2" h="1184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328" y="0"/>
                  </a:lnTo>
                  <a:cubicBezTo>
                    <a:pt x="342" y="0"/>
                    <a:pt x="352" y="11"/>
                    <a:pt x="352" y="24"/>
                  </a:cubicBezTo>
                  <a:lnTo>
                    <a:pt x="352" y="1160"/>
                  </a:lnTo>
                  <a:cubicBezTo>
                    <a:pt x="352" y="1174"/>
                    <a:pt x="342" y="1184"/>
                    <a:pt x="328" y="1184"/>
                  </a:cubicBezTo>
                  <a:lnTo>
                    <a:pt x="24" y="1184"/>
                  </a:lnTo>
                  <a:cubicBezTo>
                    <a:pt x="11" y="1184"/>
                    <a:pt x="0" y="1174"/>
                    <a:pt x="0" y="1160"/>
                  </a:cubicBezTo>
                  <a:lnTo>
                    <a:pt x="0" y="24"/>
                  </a:lnTo>
                  <a:close/>
                  <a:moveTo>
                    <a:pt x="48" y="1160"/>
                  </a:moveTo>
                  <a:lnTo>
                    <a:pt x="24" y="1136"/>
                  </a:lnTo>
                  <a:lnTo>
                    <a:pt x="328" y="1136"/>
                  </a:lnTo>
                  <a:lnTo>
                    <a:pt x="304" y="1160"/>
                  </a:lnTo>
                  <a:lnTo>
                    <a:pt x="304" y="24"/>
                  </a:lnTo>
                  <a:lnTo>
                    <a:pt x="328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160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58" name="Rectangle 27"/>
            <p:cNvSpPr>
              <a:spLocks noChangeArrowheads="1"/>
            </p:cNvSpPr>
            <p:nvPr/>
          </p:nvSpPr>
          <p:spPr bwMode="auto">
            <a:xfrm>
              <a:off x="6567488" y="4140200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66" name="Rectangle 35"/>
            <p:cNvSpPr>
              <a:spLocks noChangeArrowheads="1"/>
            </p:cNvSpPr>
            <p:nvPr/>
          </p:nvSpPr>
          <p:spPr bwMode="auto">
            <a:xfrm>
              <a:off x="2995613" y="4132263"/>
              <a:ext cx="33230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informações sobre boleto / cobrança / pagamentos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83" name="Grupo 82"/>
          <p:cNvGrpSpPr/>
          <p:nvPr/>
        </p:nvGrpSpPr>
        <p:grpSpPr>
          <a:xfrm>
            <a:off x="4365626" y="4470400"/>
            <a:ext cx="2415062" cy="228144"/>
            <a:chOff x="4365626" y="4470400"/>
            <a:chExt cx="2415062" cy="228144"/>
          </a:xfrm>
        </p:grpSpPr>
        <p:sp>
          <p:nvSpPr>
            <p:cNvPr id="47" name="Rectangle 16"/>
            <p:cNvSpPr>
              <a:spLocks noChangeArrowheads="1"/>
            </p:cNvSpPr>
            <p:nvPr/>
          </p:nvSpPr>
          <p:spPr bwMode="auto">
            <a:xfrm>
              <a:off x="6432551" y="4475163"/>
              <a:ext cx="57150" cy="2143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48" name="Freeform 17"/>
            <p:cNvSpPr>
              <a:spLocks noEditPoints="1"/>
            </p:cNvSpPr>
            <p:nvPr/>
          </p:nvSpPr>
          <p:spPr bwMode="auto">
            <a:xfrm>
              <a:off x="6427788" y="4470400"/>
              <a:ext cx="66675" cy="223838"/>
            </a:xfrm>
            <a:custGeom>
              <a:avLst/>
              <a:gdLst>
                <a:gd name="T0" fmla="*/ 0 w 352"/>
                <a:gd name="T1" fmla="*/ 24 h 1176"/>
                <a:gd name="T2" fmla="*/ 24 w 352"/>
                <a:gd name="T3" fmla="*/ 0 h 1176"/>
                <a:gd name="T4" fmla="*/ 328 w 352"/>
                <a:gd name="T5" fmla="*/ 0 h 1176"/>
                <a:gd name="T6" fmla="*/ 352 w 352"/>
                <a:gd name="T7" fmla="*/ 24 h 1176"/>
                <a:gd name="T8" fmla="*/ 352 w 352"/>
                <a:gd name="T9" fmla="*/ 1152 h 1176"/>
                <a:gd name="T10" fmla="*/ 328 w 352"/>
                <a:gd name="T11" fmla="*/ 1176 h 1176"/>
                <a:gd name="T12" fmla="*/ 24 w 352"/>
                <a:gd name="T13" fmla="*/ 1176 h 1176"/>
                <a:gd name="T14" fmla="*/ 0 w 352"/>
                <a:gd name="T15" fmla="*/ 1152 h 1176"/>
                <a:gd name="T16" fmla="*/ 0 w 352"/>
                <a:gd name="T17" fmla="*/ 24 h 1176"/>
                <a:gd name="T18" fmla="*/ 48 w 352"/>
                <a:gd name="T19" fmla="*/ 1152 h 1176"/>
                <a:gd name="T20" fmla="*/ 24 w 352"/>
                <a:gd name="T21" fmla="*/ 1128 h 1176"/>
                <a:gd name="T22" fmla="*/ 328 w 352"/>
                <a:gd name="T23" fmla="*/ 1128 h 1176"/>
                <a:gd name="T24" fmla="*/ 304 w 352"/>
                <a:gd name="T25" fmla="*/ 1152 h 1176"/>
                <a:gd name="T26" fmla="*/ 304 w 352"/>
                <a:gd name="T27" fmla="*/ 24 h 1176"/>
                <a:gd name="T28" fmla="*/ 328 w 352"/>
                <a:gd name="T29" fmla="*/ 48 h 1176"/>
                <a:gd name="T30" fmla="*/ 24 w 352"/>
                <a:gd name="T31" fmla="*/ 48 h 1176"/>
                <a:gd name="T32" fmla="*/ 48 w 352"/>
                <a:gd name="T33" fmla="*/ 24 h 1176"/>
                <a:gd name="T34" fmla="*/ 48 w 352"/>
                <a:gd name="T35" fmla="*/ 1152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2" h="117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328" y="0"/>
                  </a:lnTo>
                  <a:cubicBezTo>
                    <a:pt x="342" y="0"/>
                    <a:pt x="352" y="11"/>
                    <a:pt x="352" y="24"/>
                  </a:cubicBezTo>
                  <a:lnTo>
                    <a:pt x="352" y="1152"/>
                  </a:lnTo>
                  <a:cubicBezTo>
                    <a:pt x="352" y="1166"/>
                    <a:pt x="342" y="1176"/>
                    <a:pt x="328" y="1176"/>
                  </a:cubicBezTo>
                  <a:lnTo>
                    <a:pt x="24" y="1176"/>
                  </a:lnTo>
                  <a:cubicBezTo>
                    <a:pt x="11" y="1176"/>
                    <a:pt x="0" y="1166"/>
                    <a:pt x="0" y="1152"/>
                  </a:cubicBezTo>
                  <a:lnTo>
                    <a:pt x="0" y="24"/>
                  </a:lnTo>
                  <a:close/>
                  <a:moveTo>
                    <a:pt x="48" y="1152"/>
                  </a:moveTo>
                  <a:lnTo>
                    <a:pt x="24" y="1128"/>
                  </a:lnTo>
                  <a:lnTo>
                    <a:pt x="328" y="1128"/>
                  </a:lnTo>
                  <a:lnTo>
                    <a:pt x="304" y="1152"/>
                  </a:lnTo>
                  <a:lnTo>
                    <a:pt x="304" y="24"/>
                  </a:lnTo>
                  <a:lnTo>
                    <a:pt x="328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152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59" name="Rectangle 28"/>
            <p:cNvSpPr>
              <a:spLocks noChangeArrowheads="1"/>
            </p:cNvSpPr>
            <p:nvPr/>
          </p:nvSpPr>
          <p:spPr bwMode="auto">
            <a:xfrm>
              <a:off x="6567488" y="4483100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4365626" y="4476750"/>
              <a:ext cx="193803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abrir / tirar dúvidas sobre MEI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84" name="Grupo 83"/>
          <p:cNvGrpSpPr/>
          <p:nvPr/>
        </p:nvGrpSpPr>
        <p:grpSpPr>
          <a:xfrm>
            <a:off x="5548313" y="4813300"/>
            <a:ext cx="1278413" cy="224969"/>
            <a:chOff x="5548313" y="4813300"/>
            <a:chExt cx="1278413" cy="224969"/>
          </a:xfrm>
        </p:grpSpPr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6432551" y="4818063"/>
              <a:ext cx="104775" cy="2143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50" name="Freeform 19"/>
            <p:cNvSpPr>
              <a:spLocks noEditPoints="1"/>
            </p:cNvSpPr>
            <p:nvPr/>
          </p:nvSpPr>
          <p:spPr bwMode="auto">
            <a:xfrm>
              <a:off x="6427788" y="4813300"/>
              <a:ext cx="114300" cy="223838"/>
            </a:xfrm>
            <a:custGeom>
              <a:avLst/>
              <a:gdLst>
                <a:gd name="T0" fmla="*/ 0 w 600"/>
                <a:gd name="T1" fmla="*/ 24 h 1176"/>
                <a:gd name="T2" fmla="*/ 24 w 600"/>
                <a:gd name="T3" fmla="*/ 0 h 1176"/>
                <a:gd name="T4" fmla="*/ 576 w 600"/>
                <a:gd name="T5" fmla="*/ 0 h 1176"/>
                <a:gd name="T6" fmla="*/ 600 w 600"/>
                <a:gd name="T7" fmla="*/ 24 h 1176"/>
                <a:gd name="T8" fmla="*/ 600 w 600"/>
                <a:gd name="T9" fmla="*/ 1152 h 1176"/>
                <a:gd name="T10" fmla="*/ 576 w 600"/>
                <a:gd name="T11" fmla="*/ 1176 h 1176"/>
                <a:gd name="T12" fmla="*/ 24 w 600"/>
                <a:gd name="T13" fmla="*/ 1176 h 1176"/>
                <a:gd name="T14" fmla="*/ 0 w 600"/>
                <a:gd name="T15" fmla="*/ 1152 h 1176"/>
                <a:gd name="T16" fmla="*/ 0 w 600"/>
                <a:gd name="T17" fmla="*/ 24 h 1176"/>
                <a:gd name="T18" fmla="*/ 48 w 600"/>
                <a:gd name="T19" fmla="*/ 1152 h 1176"/>
                <a:gd name="T20" fmla="*/ 24 w 600"/>
                <a:gd name="T21" fmla="*/ 1128 h 1176"/>
                <a:gd name="T22" fmla="*/ 576 w 600"/>
                <a:gd name="T23" fmla="*/ 1128 h 1176"/>
                <a:gd name="T24" fmla="*/ 552 w 600"/>
                <a:gd name="T25" fmla="*/ 1152 h 1176"/>
                <a:gd name="T26" fmla="*/ 552 w 600"/>
                <a:gd name="T27" fmla="*/ 24 h 1176"/>
                <a:gd name="T28" fmla="*/ 576 w 600"/>
                <a:gd name="T29" fmla="*/ 48 h 1176"/>
                <a:gd name="T30" fmla="*/ 24 w 600"/>
                <a:gd name="T31" fmla="*/ 48 h 1176"/>
                <a:gd name="T32" fmla="*/ 48 w 600"/>
                <a:gd name="T33" fmla="*/ 24 h 1176"/>
                <a:gd name="T34" fmla="*/ 48 w 600"/>
                <a:gd name="T35" fmla="*/ 1152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0" h="117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576" y="0"/>
                  </a:lnTo>
                  <a:cubicBezTo>
                    <a:pt x="590" y="0"/>
                    <a:pt x="600" y="11"/>
                    <a:pt x="600" y="24"/>
                  </a:cubicBezTo>
                  <a:lnTo>
                    <a:pt x="600" y="1152"/>
                  </a:lnTo>
                  <a:cubicBezTo>
                    <a:pt x="600" y="1166"/>
                    <a:pt x="590" y="1176"/>
                    <a:pt x="576" y="1176"/>
                  </a:cubicBezTo>
                  <a:lnTo>
                    <a:pt x="24" y="1176"/>
                  </a:lnTo>
                  <a:cubicBezTo>
                    <a:pt x="11" y="1176"/>
                    <a:pt x="0" y="1166"/>
                    <a:pt x="0" y="1152"/>
                  </a:cubicBezTo>
                  <a:lnTo>
                    <a:pt x="0" y="24"/>
                  </a:lnTo>
                  <a:close/>
                  <a:moveTo>
                    <a:pt x="48" y="1152"/>
                  </a:moveTo>
                  <a:lnTo>
                    <a:pt x="24" y="1128"/>
                  </a:lnTo>
                  <a:lnTo>
                    <a:pt x="576" y="1128"/>
                  </a:lnTo>
                  <a:lnTo>
                    <a:pt x="552" y="1152"/>
                  </a:lnTo>
                  <a:lnTo>
                    <a:pt x="552" y="24"/>
                  </a:lnTo>
                  <a:lnTo>
                    <a:pt x="576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152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60" name="Rectangle 29"/>
            <p:cNvSpPr>
              <a:spLocks noChangeArrowheads="1"/>
            </p:cNvSpPr>
            <p:nvPr/>
          </p:nvSpPr>
          <p:spPr bwMode="auto">
            <a:xfrm>
              <a:off x="6613526" y="4822825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68" name="Rectangle 37"/>
            <p:cNvSpPr>
              <a:spLocks noChangeArrowheads="1"/>
            </p:cNvSpPr>
            <p:nvPr/>
          </p:nvSpPr>
          <p:spPr bwMode="auto">
            <a:xfrm>
              <a:off x="5548313" y="4816475"/>
              <a:ext cx="73738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não lembra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5135563" y="5156200"/>
            <a:ext cx="1665763" cy="224969"/>
            <a:chOff x="5135563" y="5156200"/>
            <a:chExt cx="1665763" cy="224969"/>
          </a:xfrm>
        </p:grpSpPr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6432551" y="5160963"/>
              <a:ext cx="79375" cy="2143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52" name="Freeform 21"/>
            <p:cNvSpPr>
              <a:spLocks noEditPoints="1"/>
            </p:cNvSpPr>
            <p:nvPr/>
          </p:nvSpPr>
          <p:spPr bwMode="auto">
            <a:xfrm>
              <a:off x="6427788" y="5156200"/>
              <a:ext cx="87313" cy="223838"/>
            </a:xfrm>
            <a:custGeom>
              <a:avLst/>
              <a:gdLst>
                <a:gd name="T0" fmla="*/ 0 w 464"/>
                <a:gd name="T1" fmla="*/ 24 h 1176"/>
                <a:gd name="T2" fmla="*/ 24 w 464"/>
                <a:gd name="T3" fmla="*/ 0 h 1176"/>
                <a:gd name="T4" fmla="*/ 440 w 464"/>
                <a:gd name="T5" fmla="*/ 0 h 1176"/>
                <a:gd name="T6" fmla="*/ 464 w 464"/>
                <a:gd name="T7" fmla="*/ 24 h 1176"/>
                <a:gd name="T8" fmla="*/ 464 w 464"/>
                <a:gd name="T9" fmla="*/ 1152 h 1176"/>
                <a:gd name="T10" fmla="*/ 440 w 464"/>
                <a:gd name="T11" fmla="*/ 1176 h 1176"/>
                <a:gd name="T12" fmla="*/ 24 w 464"/>
                <a:gd name="T13" fmla="*/ 1176 h 1176"/>
                <a:gd name="T14" fmla="*/ 0 w 464"/>
                <a:gd name="T15" fmla="*/ 1152 h 1176"/>
                <a:gd name="T16" fmla="*/ 0 w 464"/>
                <a:gd name="T17" fmla="*/ 24 h 1176"/>
                <a:gd name="T18" fmla="*/ 48 w 464"/>
                <a:gd name="T19" fmla="*/ 1152 h 1176"/>
                <a:gd name="T20" fmla="*/ 24 w 464"/>
                <a:gd name="T21" fmla="*/ 1128 h 1176"/>
                <a:gd name="T22" fmla="*/ 440 w 464"/>
                <a:gd name="T23" fmla="*/ 1128 h 1176"/>
                <a:gd name="T24" fmla="*/ 416 w 464"/>
                <a:gd name="T25" fmla="*/ 1152 h 1176"/>
                <a:gd name="T26" fmla="*/ 416 w 464"/>
                <a:gd name="T27" fmla="*/ 24 h 1176"/>
                <a:gd name="T28" fmla="*/ 440 w 464"/>
                <a:gd name="T29" fmla="*/ 48 h 1176"/>
                <a:gd name="T30" fmla="*/ 24 w 464"/>
                <a:gd name="T31" fmla="*/ 48 h 1176"/>
                <a:gd name="T32" fmla="*/ 48 w 464"/>
                <a:gd name="T33" fmla="*/ 24 h 1176"/>
                <a:gd name="T34" fmla="*/ 48 w 464"/>
                <a:gd name="T35" fmla="*/ 1152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4" h="117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440" y="0"/>
                  </a:lnTo>
                  <a:cubicBezTo>
                    <a:pt x="454" y="0"/>
                    <a:pt x="464" y="11"/>
                    <a:pt x="464" y="24"/>
                  </a:cubicBezTo>
                  <a:lnTo>
                    <a:pt x="464" y="1152"/>
                  </a:lnTo>
                  <a:cubicBezTo>
                    <a:pt x="464" y="1166"/>
                    <a:pt x="454" y="1176"/>
                    <a:pt x="440" y="1176"/>
                  </a:cubicBezTo>
                  <a:lnTo>
                    <a:pt x="24" y="1176"/>
                  </a:lnTo>
                  <a:cubicBezTo>
                    <a:pt x="11" y="1176"/>
                    <a:pt x="0" y="1166"/>
                    <a:pt x="0" y="1152"/>
                  </a:cubicBezTo>
                  <a:lnTo>
                    <a:pt x="0" y="24"/>
                  </a:lnTo>
                  <a:close/>
                  <a:moveTo>
                    <a:pt x="48" y="1152"/>
                  </a:moveTo>
                  <a:lnTo>
                    <a:pt x="24" y="1128"/>
                  </a:lnTo>
                  <a:lnTo>
                    <a:pt x="440" y="1128"/>
                  </a:lnTo>
                  <a:lnTo>
                    <a:pt x="416" y="1152"/>
                  </a:lnTo>
                  <a:lnTo>
                    <a:pt x="416" y="24"/>
                  </a:lnTo>
                  <a:lnTo>
                    <a:pt x="440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152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>
              <a:off x="6588126" y="5165725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69" name="Rectangle 38"/>
            <p:cNvSpPr>
              <a:spLocks noChangeArrowheads="1"/>
            </p:cNvSpPr>
            <p:nvPr/>
          </p:nvSpPr>
          <p:spPr bwMode="auto">
            <a:xfrm>
              <a:off x="5135563" y="5159375"/>
              <a:ext cx="11589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outro(s) motivo(s)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sp>
        <p:nvSpPr>
          <p:cNvPr id="70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resultados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224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26" name="Espaço Reservado para Conteúdo 4"/>
          <p:cNvSpPr txBox="1">
            <a:spLocks/>
          </p:cNvSpPr>
          <p:nvPr/>
        </p:nvSpPr>
        <p:spPr>
          <a:xfrm>
            <a:off x="719999" y="1440000"/>
            <a:ext cx="10298891" cy="13769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P6. Com que frequência suas solicitações à Central de Relacionamento do Sebrae (pelo 0800) são atendidas?</a:t>
            </a:r>
          </a:p>
        </p:txBody>
      </p:sp>
      <p:grpSp>
        <p:nvGrpSpPr>
          <p:cNvPr id="33" name="Grupo 32"/>
          <p:cNvGrpSpPr/>
          <p:nvPr/>
        </p:nvGrpSpPr>
        <p:grpSpPr>
          <a:xfrm>
            <a:off x="3143672" y="3114243"/>
            <a:ext cx="5832648" cy="1526362"/>
            <a:chOff x="6323013" y="3557588"/>
            <a:chExt cx="5832648" cy="152636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323013" y="3557588"/>
              <a:ext cx="4432300" cy="947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755313" y="3557588"/>
              <a:ext cx="782638" cy="9477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1537951" y="3557588"/>
              <a:ext cx="377825" cy="947738"/>
            </a:xfrm>
            <a:prstGeom prst="rect">
              <a:avLst/>
            </a:prstGeom>
            <a:solidFill>
              <a:srgbClr val="C55A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1915776" y="3557588"/>
              <a:ext cx="123825" cy="9477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8355013" y="3908426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77%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0961688" y="3908426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14%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1579597" y="3908426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7%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1881547" y="3908426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642101" y="4881563"/>
              <a:ext cx="115888" cy="1174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813551" y="4806951"/>
              <a:ext cx="63158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sempre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583488" y="4881563"/>
              <a:ext cx="115888" cy="1174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27" name="Rectangle 17"/>
            <p:cNvSpPr>
              <a:spLocks noChangeArrowheads="1"/>
            </p:cNvSpPr>
            <p:nvPr/>
          </p:nvSpPr>
          <p:spPr bwMode="auto">
            <a:xfrm>
              <a:off x="7753351" y="4806951"/>
              <a:ext cx="17921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na maioria das vezes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9669463" y="4881563"/>
              <a:ext cx="115888" cy="117475"/>
            </a:xfrm>
            <a:prstGeom prst="rect">
              <a:avLst/>
            </a:prstGeom>
            <a:solidFill>
              <a:srgbClr val="C55A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9840913" y="4806951"/>
              <a:ext cx="11605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poucas vezes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11131551" y="4881563"/>
              <a:ext cx="117475" cy="1174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11303001" y="4806951"/>
              <a:ext cx="5177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nunca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sp>
        <p:nvSpPr>
          <p:cNvPr id="34" name="Espaço Reservado para Conteúdo 4"/>
          <p:cNvSpPr txBox="1">
            <a:spLocks/>
          </p:cNvSpPr>
          <p:nvPr/>
        </p:nvSpPr>
        <p:spPr>
          <a:xfrm>
            <a:off x="720000" y="6538911"/>
            <a:ext cx="4655920" cy="319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base: 9.913 entrevistas</a:t>
            </a:r>
          </a:p>
        </p:txBody>
      </p:sp>
      <p:sp>
        <p:nvSpPr>
          <p:cNvPr id="43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resultados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255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35" name="Espaço Reservado para Conteúdo 4"/>
          <p:cNvSpPr txBox="1">
            <a:spLocks/>
          </p:cNvSpPr>
          <p:nvPr/>
        </p:nvSpPr>
        <p:spPr>
          <a:xfrm>
            <a:off x="720000" y="1439999"/>
            <a:ext cx="3071744" cy="19587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P6. Com que frequência suas solicitações à Central de Relacionamento do Sebrae (pelo 0800) são atendidas?</a:t>
            </a:r>
          </a:p>
        </p:txBody>
      </p:sp>
      <p:sp>
        <p:nvSpPr>
          <p:cNvPr id="22" name="Espaço Reservado para Conteúdo 4"/>
          <p:cNvSpPr txBox="1">
            <a:spLocks/>
          </p:cNvSpPr>
          <p:nvPr/>
        </p:nvSpPr>
        <p:spPr>
          <a:xfrm>
            <a:off x="720000" y="6538911"/>
            <a:ext cx="4655920" cy="319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base: 9.987 entrevistas</a:t>
            </a:r>
            <a:endParaRPr lang="pt-BR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1559496" y="3861048"/>
            <a:ext cx="748362" cy="246221"/>
            <a:chOff x="1871969" y="3861048"/>
            <a:chExt cx="748362" cy="246221"/>
          </a:xfrm>
        </p:grpSpPr>
        <p:sp>
          <p:nvSpPr>
            <p:cNvPr id="26" name="Rectangle 122"/>
            <p:cNvSpPr>
              <a:spLocks noChangeArrowheads="1"/>
            </p:cNvSpPr>
            <p:nvPr/>
          </p:nvSpPr>
          <p:spPr bwMode="auto">
            <a:xfrm>
              <a:off x="1871969" y="3948361"/>
              <a:ext cx="127000" cy="1301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solidFill>
                  <a:srgbClr val="002060"/>
                </a:solidFill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/>
          </p:nvSpPr>
          <p:spPr bwMode="auto">
            <a:xfrm>
              <a:off x="2060882" y="3861048"/>
              <a:ext cx="5594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sempre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1713577" y="4168825"/>
            <a:ext cx="1775870" cy="246221"/>
            <a:chOff x="2026050" y="4168825"/>
            <a:chExt cx="1775870" cy="246221"/>
          </a:xfrm>
        </p:grpSpPr>
        <p:sp>
          <p:nvSpPr>
            <p:cNvPr id="29" name="Rectangle 124"/>
            <p:cNvSpPr>
              <a:spLocks noChangeArrowheads="1"/>
            </p:cNvSpPr>
            <p:nvPr/>
          </p:nvSpPr>
          <p:spPr bwMode="auto">
            <a:xfrm>
              <a:off x="2026050" y="4256138"/>
              <a:ext cx="128588" cy="1301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solidFill>
                  <a:srgbClr val="002060"/>
                </a:solidFill>
              </a:endParaRPr>
            </a:p>
          </p:txBody>
        </p:sp>
        <p:sp>
          <p:nvSpPr>
            <p:cNvPr id="30" name="Rectangle 125"/>
            <p:cNvSpPr>
              <a:spLocks noChangeArrowheads="1"/>
            </p:cNvSpPr>
            <p:nvPr/>
          </p:nvSpPr>
          <p:spPr bwMode="auto">
            <a:xfrm>
              <a:off x="2216550" y="4168825"/>
              <a:ext cx="15853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600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n</a:t>
              </a: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a maioria das vezes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1810327" y="4500315"/>
            <a:ext cx="1218041" cy="246221"/>
            <a:chOff x="2122800" y="4500315"/>
            <a:chExt cx="1218041" cy="246221"/>
          </a:xfrm>
        </p:grpSpPr>
        <p:sp>
          <p:nvSpPr>
            <p:cNvPr id="32" name="Rectangle 126"/>
            <p:cNvSpPr>
              <a:spLocks noChangeArrowheads="1"/>
            </p:cNvSpPr>
            <p:nvPr/>
          </p:nvSpPr>
          <p:spPr bwMode="auto">
            <a:xfrm>
              <a:off x="2122800" y="4587628"/>
              <a:ext cx="128588" cy="1301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solidFill>
                  <a:srgbClr val="002060"/>
                </a:solidFill>
              </a:endParaRPr>
            </a:p>
          </p:txBody>
        </p:sp>
        <p:sp>
          <p:nvSpPr>
            <p:cNvPr id="34" name="Rectangle 127"/>
            <p:cNvSpPr>
              <a:spLocks noChangeArrowheads="1"/>
            </p:cNvSpPr>
            <p:nvPr/>
          </p:nvSpPr>
          <p:spPr bwMode="auto">
            <a:xfrm>
              <a:off x="2311713" y="4500315"/>
              <a:ext cx="10291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poucas vezes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1983967" y="4797152"/>
            <a:ext cx="645769" cy="246221"/>
            <a:chOff x="2122800" y="4500315"/>
            <a:chExt cx="645769" cy="246221"/>
          </a:xfrm>
        </p:grpSpPr>
        <p:sp>
          <p:nvSpPr>
            <p:cNvPr id="37" name="Rectangle 126"/>
            <p:cNvSpPr>
              <a:spLocks noChangeArrowheads="1"/>
            </p:cNvSpPr>
            <p:nvPr/>
          </p:nvSpPr>
          <p:spPr bwMode="auto">
            <a:xfrm>
              <a:off x="2122800" y="4587628"/>
              <a:ext cx="128588" cy="1301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solidFill>
                  <a:srgbClr val="002060"/>
                </a:solidFill>
              </a:endParaRPr>
            </a:p>
          </p:txBody>
        </p:sp>
        <p:sp>
          <p:nvSpPr>
            <p:cNvPr id="44" name="Rectangle 127"/>
            <p:cNvSpPr>
              <a:spLocks noChangeArrowheads="1"/>
            </p:cNvSpPr>
            <p:nvPr/>
          </p:nvSpPr>
          <p:spPr bwMode="auto">
            <a:xfrm>
              <a:off x="2311713" y="4500315"/>
              <a:ext cx="4568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nunca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6321423"/>
              </p:ext>
            </p:extLst>
          </p:nvPr>
        </p:nvGraphicFramePr>
        <p:xfrm>
          <a:off x="3548767" y="-387424"/>
          <a:ext cx="8329613" cy="650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4968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Graphic spid="18" grpId="0" uiExpand="1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720000" y="1439863"/>
            <a:ext cx="8831263" cy="13779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P7. Na sua avaliação, quais os motivos para suas solicitações não terem sido sempre atendidas?</a:t>
            </a:r>
          </a:p>
        </p:txBody>
      </p:sp>
      <p:sp>
        <p:nvSpPr>
          <p:cNvPr id="32" name="Espaço Reservado para Conteúdo 4"/>
          <p:cNvSpPr txBox="1">
            <a:spLocks/>
          </p:cNvSpPr>
          <p:nvPr/>
        </p:nvSpPr>
        <p:spPr>
          <a:xfrm>
            <a:off x="720000" y="6538911"/>
            <a:ext cx="4655920" cy="319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400" dirty="0" smtClean="0">
                <a:solidFill>
                  <a:schemeClr val="tx1">
                    <a:lumMod val="10000"/>
                  </a:schemeClr>
                </a:solidFill>
                <a:latin typeface="Arial Narrow" panose="020B0606020202030204" pitchFamily="34" charset="0"/>
              </a:rPr>
              <a:t>base: 2.369 entrevistas</a:t>
            </a:r>
            <a:endParaRPr lang="pt-BR" sz="1400" dirty="0">
              <a:solidFill>
                <a:schemeClr val="tx1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Rectangle 38"/>
          <p:cNvSpPr>
            <a:spLocks noChangeArrowheads="1"/>
          </p:cNvSpPr>
          <p:nvPr/>
        </p:nvSpPr>
        <p:spPr bwMode="auto">
          <a:xfrm>
            <a:off x="7294563" y="2603501"/>
            <a:ext cx="9525" cy="3268663"/>
          </a:xfrm>
          <a:prstGeom prst="rect">
            <a:avLst/>
          </a:pr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grpSp>
        <p:nvGrpSpPr>
          <p:cNvPr id="98" name="Grupo 97"/>
          <p:cNvGrpSpPr/>
          <p:nvPr/>
        </p:nvGrpSpPr>
        <p:grpSpPr>
          <a:xfrm>
            <a:off x="3335338" y="2600326"/>
            <a:ext cx="6176640" cy="218619"/>
            <a:chOff x="3335338" y="2600326"/>
            <a:chExt cx="6176640" cy="218619"/>
          </a:xfrm>
        </p:grpSpPr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7299325" y="2649538"/>
              <a:ext cx="1839912" cy="1127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30" name="Freeform 7"/>
            <p:cNvSpPr>
              <a:spLocks noEditPoints="1"/>
            </p:cNvSpPr>
            <p:nvPr/>
          </p:nvSpPr>
          <p:spPr bwMode="auto">
            <a:xfrm>
              <a:off x="7294563" y="2646363"/>
              <a:ext cx="1849437" cy="119063"/>
            </a:xfrm>
            <a:custGeom>
              <a:avLst/>
              <a:gdLst>
                <a:gd name="T0" fmla="*/ 0 w 4852"/>
                <a:gd name="T1" fmla="*/ 12 h 316"/>
                <a:gd name="T2" fmla="*/ 12 w 4852"/>
                <a:gd name="T3" fmla="*/ 0 h 316"/>
                <a:gd name="T4" fmla="*/ 4840 w 4852"/>
                <a:gd name="T5" fmla="*/ 0 h 316"/>
                <a:gd name="T6" fmla="*/ 4852 w 4852"/>
                <a:gd name="T7" fmla="*/ 12 h 316"/>
                <a:gd name="T8" fmla="*/ 4852 w 4852"/>
                <a:gd name="T9" fmla="*/ 304 h 316"/>
                <a:gd name="T10" fmla="*/ 4840 w 4852"/>
                <a:gd name="T11" fmla="*/ 316 h 316"/>
                <a:gd name="T12" fmla="*/ 12 w 4852"/>
                <a:gd name="T13" fmla="*/ 316 h 316"/>
                <a:gd name="T14" fmla="*/ 0 w 4852"/>
                <a:gd name="T15" fmla="*/ 304 h 316"/>
                <a:gd name="T16" fmla="*/ 0 w 4852"/>
                <a:gd name="T17" fmla="*/ 12 h 316"/>
                <a:gd name="T18" fmla="*/ 24 w 4852"/>
                <a:gd name="T19" fmla="*/ 304 h 316"/>
                <a:gd name="T20" fmla="*/ 12 w 4852"/>
                <a:gd name="T21" fmla="*/ 292 h 316"/>
                <a:gd name="T22" fmla="*/ 4840 w 4852"/>
                <a:gd name="T23" fmla="*/ 292 h 316"/>
                <a:gd name="T24" fmla="*/ 4828 w 4852"/>
                <a:gd name="T25" fmla="*/ 304 h 316"/>
                <a:gd name="T26" fmla="*/ 4828 w 4852"/>
                <a:gd name="T27" fmla="*/ 12 h 316"/>
                <a:gd name="T28" fmla="*/ 4840 w 4852"/>
                <a:gd name="T29" fmla="*/ 24 h 316"/>
                <a:gd name="T30" fmla="*/ 12 w 4852"/>
                <a:gd name="T31" fmla="*/ 24 h 316"/>
                <a:gd name="T32" fmla="*/ 24 w 4852"/>
                <a:gd name="T33" fmla="*/ 12 h 316"/>
                <a:gd name="T34" fmla="*/ 24 w 4852"/>
                <a:gd name="T35" fmla="*/ 30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52" h="316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4840" y="0"/>
                  </a:lnTo>
                  <a:cubicBezTo>
                    <a:pt x="4847" y="0"/>
                    <a:pt x="4852" y="6"/>
                    <a:pt x="4852" y="12"/>
                  </a:cubicBezTo>
                  <a:lnTo>
                    <a:pt x="4852" y="304"/>
                  </a:lnTo>
                  <a:cubicBezTo>
                    <a:pt x="4852" y="311"/>
                    <a:pt x="4847" y="316"/>
                    <a:pt x="4840" y="316"/>
                  </a:cubicBezTo>
                  <a:lnTo>
                    <a:pt x="12" y="316"/>
                  </a:lnTo>
                  <a:cubicBezTo>
                    <a:pt x="6" y="316"/>
                    <a:pt x="0" y="311"/>
                    <a:pt x="0" y="304"/>
                  </a:cubicBezTo>
                  <a:lnTo>
                    <a:pt x="0" y="12"/>
                  </a:lnTo>
                  <a:close/>
                  <a:moveTo>
                    <a:pt x="24" y="304"/>
                  </a:moveTo>
                  <a:lnTo>
                    <a:pt x="12" y="292"/>
                  </a:lnTo>
                  <a:lnTo>
                    <a:pt x="4840" y="292"/>
                  </a:lnTo>
                  <a:lnTo>
                    <a:pt x="4828" y="304"/>
                  </a:lnTo>
                  <a:lnTo>
                    <a:pt x="4828" y="12"/>
                  </a:lnTo>
                  <a:lnTo>
                    <a:pt x="4840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304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65" name="Rectangle 39"/>
            <p:cNvSpPr>
              <a:spLocks noChangeArrowheads="1"/>
            </p:cNvSpPr>
            <p:nvPr/>
          </p:nvSpPr>
          <p:spPr bwMode="auto">
            <a:xfrm>
              <a:off x="9217025" y="2603501"/>
              <a:ext cx="29495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27%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1" name="Rectangle 55"/>
            <p:cNvSpPr>
              <a:spLocks noChangeArrowheads="1"/>
            </p:cNvSpPr>
            <p:nvPr/>
          </p:nvSpPr>
          <p:spPr bwMode="auto">
            <a:xfrm>
              <a:off x="3335338" y="2600326"/>
              <a:ext cx="385361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desconhecimento / descaso do atendente / não esclareceu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99" name="Grupo 98"/>
          <p:cNvGrpSpPr/>
          <p:nvPr/>
        </p:nvGrpSpPr>
        <p:grpSpPr>
          <a:xfrm>
            <a:off x="2082800" y="2801938"/>
            <a:ext cx="6152038" cy="221794"/>
            <a:chOff x="2082800" y="2801938"/>
            <a:chExt cx="6152038" cy="221794"/>
          </a:xfrm>
        </p:grpSpPr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7299325" y="2854326"/>
              <a:ext cx="642937" cy="11112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7294563" y="2849563"/>
              <a:ext cx="652462" cy="120650"/>
            </a:xfrm>
            <a:custGeom>
              <a:avLst/>
              <a:gdLst>
                <a:gd name="T0" fmla="*/ 0 w 1712"/>
                <a:gd name="T1" fmla="*/ 12 h 316"/>
                <a:gd name="T2" fmla="*/ 12 w 1712"/>
                <a:gd name="T3" fmla="*/ 0 h 316"/>
                <a:gd name="T4" fmla="*/ 1700 w 1712"/>
                <a:gd name="T5" fmla="*/ 0 h 316"/>
                <a:gd name="T6" fmla="*/ 1712 w 1712"/>
                <a:gd name="T7" fmla="*/ 12 h 316"/>
                <a:gd name="T8" fmla="*/ 1712 w 1712"/>
                <a:gd name="T9" fmla="*/ 304 h 316"/>
                <a:gd name="T10" fmla="*/ 1700 w 1712"/>
                <a:gd name="T11" fmla="*/ 316 h 316"/>
                <a:gd name="T12" fmla="*/ 12 w 1712"/>
                <a:gd name="T13" fmla="*/ 316 h 316"/>
                <a:gd name="T14" fmla="*/ 0 w 1712"/>
                <a:gd name="T15" fmla="*/ 304 h 316"/>
                <a:gd name="T16" fmla="*/ 0 w 1712"/>
                <a:gd name="T17" fmla="*/ 12 h 316"/>
                <a:gd name="T18" fmla="*/ 24 w 1712"/>
                <a:gd name="T19" fmla="*/ 304 h 316"/>
                <a:gd name="T20" fmla="*/ 12 w 1712"/>
                <a:gd name="T21" fmla="*/ 292 h 316"/>
                <a:gd name="T22" fmla="*/ 1700 w 1712"/>
                <a:gd name="T23" fmla="*/ 292 h 316"/>
                <a:gd name="T24" fmla="*/ 1688 w 1712"/>
                <a:gd name="T25" fmla="*/ 304 h 316"/>
                <a:gd name="T26" fmla="*/ 1688 w 1712"/>
                <a:gd name="T27" fmla="*/ 12 h 316"/>
                <a:gd name="T28" fmla="*/ 1700 w 1712"/>
                <a:gd name="T29" fmla="*/ 24 h 316"/>
                <a:gd name="T30" fmla="*/ 12 w 1712"/>
                <a:gd name="T31" fmla="*/ 24 h 316"/>
                <a:gd name="T32" fmla="*/ 24 w 1712"/>
                <a:gd name="T33" fmla="*/ 12 h 316"/>
                <a:gd name="T34" fmla="*/ 24 w 1712"/>
                <a:gd name="T35" fmla="*/ 30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2" h="316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1700" y="0"/>
                  </a:lnTo>
                  <a:cubicBezTo>
                    <a:pt x="1707" y="0"/>
                    <a:pt x="1712" y="6"/>
                    <a:pt x="1712" y="12"/>
                  </a:cubicBezTo>
                  <a:lnTo>
                    <a:pt x="1712" y="304"/>
                  </a:lnTo>
                  <a:cubicBezTo>
                    <a:pt x="1712" y="311"/>
                    <a:pt x="1707" y="316"/>
                    <a:pt x="1700" y="316"/>
                  </a:cubicBezTo>
                  <a:lnTo>
                    <a:pt x="12" y="316"/>
                  </a:lnTo>
                  <a:cubicBezTo>
                    <a:pt x="6" y="316"/>
                    <a:pt x="0" y="311"/>
                    <a:pt x="0" y="304"/>
                  </a:cubicBezTo>
                  <a:lnTo>
                    <a:pt x="0" y="12"/>
                  </a:lnTo>
                  <a:close/>
                  <a:moveTo>
                    <a:pt x="24" y="304"/>
                  </a:moveTo>
                  <a:lnTo>
                    <a:pt x="12" y="292"/>
                  </a:lnTo>
                  <a:lnTo>
                    <a:pt x="1700" y="292"/>
                  </a:lnTo>
                  <a:lnTo>
                    <a:pt x="1688" y="304"/>
                  </a:lnTo>
                  <a:lnTo>
                    <a:pt x="1688" y="12"/>
                  </a:lnTo>
                  <a:lnTo>
                    <a:pt x="1700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304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66" name="Rectangle 40"/>
            <p:cNvSpPr>
              <a:spLocks noChangeArrowheads="1"/>
            </p:cNvSpPr>
            <p:nvPr/>
          </p:nvSpPr>
          <p:spPr bwMode="auto">
            <a:xfrm>
              <a:off x="8021638" y="2808288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9%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2" name="Rectangle 56"/>
            <p:cNvSpPr>
              <a:spLocks noChangeArrowheads="1"/>
            </p:cNvSpPr>
            <p:nvPr/>
          </p:nvSpPr>
          <p:spPr bwMode="auto">
            <a:xfrm>
              <a:off x="2082800" y="2801938"/>
              <a:ext cx="512319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demora / nº congestionado / transferido várias vezes / ligação cai / não atende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100" name="Grupo 99"/>
          <p:cNvGrpSpPr/>
          <p:nvPr/>
        </p:nvGrpSpPr>
        <p:grpSpPr>
          <a:xfrm>
            <a:off x="3157538" y="3006726"/>
            <a:ext cx="4783612" cy="223381"/>
            <a:chOff x="3157538" y="3006726"/>
            <a:chExt cx="4783612" cy="223381"/>
          </a:xfrm>
        </p:grpSpPr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7299325" y="3059113"/>
              <a:ext cx="350837" cy="11112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36" name="Freeform 11"/>
            <p:cNvSpPr>
              <a:spLocks noEditPoints="1"/>
            </p:cNvSpPr>
            <p:nvPr/>
          </p:nvSpPr>
          <p:spPr bwMode="auto">
            <a:xfrm>
              <a:off x="7294563" y="3054351"/>
              <a:ext cx="360362" cy="120650"/>
            </a:xfrm>
            <a:custGeom>
              <a:avLst/>
              <a:gdLst>
                <a:gd name="T0" fmla="*/ 0 w 944"/>
                <a:gd name="T1" fmla="*/ 12 h 316"/>
                <a:gd name="T2" fmla="*/ 12 w 944"/>
                <a:gd name="T3" fmla="*/ 0 h 316"/>
                <a:gd name="T4" fmla="*/ 932 w 944"/>
                <a:gd name="T5" fmla="*/ 0 h 316"/>
                <a:gd name="T6" fmla="*/ 944 w 944"/>
                <a:gd name="T7" fmla="*/ 12 h 316"/>
                <a:gd name="T8" fmla="*/ 944 w 944"/>
                <a:gd name="T9" fmla="*/ 304 h 316"/>
                <a:gd name="T10" fmla="*/ 932 w 944"/>
                <a:gd name="T11" fmla="*/ 316 h 316"/>
                <a:gd name="T12" fmla="*/ 12 w 944"/>
                <a:gd name="T13" fmla="*/ 316 h 316"/>
                <a:gd name="T14" fmla="*/ 0 w 944"/>
                <a:gd name="T15" fmla="*/ 304 h 316"/>
                <a:gd name="T16" fmla="*/ 0 w 944"/>
                <a:gd name="T17" fmla="*/ 12 h 316"/>
                <a:gd name="T18" fmla="*/ 24 w 944"/>
                <a:gd name="T19" fmla="*/ 304 h 316"/>
                <a:gd name="T20" fmla="*/ 12 w 944"/>
                <a:gd name="T21" fmla="*/ 292 h 316"/>
                <a:gd name="T22" fmla="*/ 932 w 944"/>
                <a:gd name="T23" fmla="*/ 292 h 316"/>
                <a:gd name="T24" fmla="*/ 920 w 944"/>
                <a:gd name="T25" fmla="*/ 304 h 316"/>
                <a:gd name="T26" fmla="*/ 920 w 944"/>
                <a:gd name="T27" fmla="*/ 12 h 316"/>
                <a:gd name="T28" fmla="*/ 932 w 944"/>
                <a:gd name="T29" fmla="*/ 24 h 316"/>
                <a:gd name="T30" fmla="*/ 12 w 944"/>
                <a:gd name="T31" fmla="*/ 24 h 316"/>
                <a:gd name="T32" fmla="*/ 24 w 944"/>
                <a:gd name="T33" fmla="*/ 12 h 316"/>
                <a:gd name="T34" fmla="*/ 24 w 944"/>
                <a:gd name="T35" fmla="*/ 30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4" h="316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932" y="0"/>
                  </a:lnTo>
                  <a:cubicBezTo>
                    <a:pt x="939" y="0"/>
                    <a:pt x="944" y="6"/>
                    <a:pt x="944" y="12"/>
                  </a:cubicBezTo>
                  <a:lnTo>
                    <a:pt x="944" y="304"/>
                  </a:lnTo>
                  <a:cubicBezTo>
                    <a:pt x="944" y="311"/>
                    <a:pt x="939" y="316"/>
                    <a:pt x="932" y="316"/>
                  </a:cubicBezTo>
                  <a:lnTo>
                    <a:pt x="12" y="316"/>
                  </a:lnTo>
                  <a:cubicBezTo>
                    <a:pt x="6" y="316"/>
                    <a:pt x="0" y="311"/>
                    <a:pt x="0" y="304"/>
                  </a:cubicBezTo>
                  <a:lnTo>
                    <a:pt x="0" y="12"/>
                  </a:lnTo>
                  <a:close/>
                  <a:moveTo>
                    <a:pt x="24" y="304"/>
                  </a:moveTo>
                  <a:lnTo>
                    <a:pt x="12" y="292"/>
                  </a:lnTo>
                  <a:lnTo>
                    <a:pt x="932" y="292"/>
                  </a:lnTo>
                  <a:lnTo>
                    <a:pt x="920" y="304"/>
                  </a:lnTo>
                  <a:lnTo>
                    <a:pt x="920" y="12"/>
                  </a:lnTo>
                  <a:lnTo>
                    <a:pt x="932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304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7727950" y="3014663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5%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3" name="Rectangle 57"/>
            <p:cNvSpPr>
              <a:spLocks noChangeArrowheads="1"/>
            </p:cNvSpPr>
            <p:nvPr/>
          </p:nvSpPr>
          <p:spPr bwMode="auto">
            <a:xfrm>
              <a:off x="3157538" y="3006726"/>
              <a:ext cx="40363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não tinha o que procurava / não tinha vaga / não tinha horário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101" name="Grupo 100"/>
          <p:cNvGrpSpPr/>
          <p:nvPr/>
        </p:nvGrpSpPr>
        <p:grpSpPr>
          <a:xfrm>
            <a:off x="2160588" y="3213101"/>
            <a:ext cx="5751987" cy="221794"/>
            <a:chOff x="2160588" y="3213101"/>
            <a:chExt cx="5751987" cy="221794"/>
          </a:xfrm>
        </p:grpSpPr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7299325" y="3262313"/>
              <a:ext cx="323850" cy="1127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38" name="Freeform 13"/>
            <p:cNvSpPr>
              <a:spLocks noEditPoints="1"/>
            </p:cNvSpPr>
            <p:nvPr/>
          </p:nvSpPr>
          <p:spPr bwMode="auto">
            <a:xfrm>
              <a:off x="7294563" y="3259138"/>
              <a:ext cx="333375" cy="119063"/>
            </a:xfrm>
            <a:custGeom>
              <a:avLst/>
              <a:gdLst>
                <a:gd name="T0" fmla="*/ 0 w 872"/>
                <a:gd name="T1" fmla="*/ 12 h 316"/>
                <a:gd name="T2" fmla="*/ 12 w 872"/>
                <a:gd name="T3" fmla="*/ 0 h 316"/>
                <a:gd name="T4" fmla="*/ 860 w 872"/>
                <a:gd name="T5" fmla="*/ 0 h 316"/>
                <a:gd name="T6" fmla="*/ 872 w 872"/>
                <a:gd name="T7" fmla="*/ 12 h 316"/>
                <a:gd name="T8" fmla="*/ 872 w 872"/>
                <a:gd name="T9" fmla="*/ 304 h 316"/>
                <a:gd name="T10" fmla="*/ 860 w 872"/>
                <a:gd name="T11" fmla="*/ 316 h 316"/>
                <a:gd name="T12" fmla="*/ 12 w 872"/>
                <a:gd name="T13" fmla="*/ 316 h 316"/>
                <a:gd name="T14" fmla="*/ 0 w 872"/>
                <a:gd name="T15" fmla="*/ 304 h 316"/>
                <a:gd name="T16" fmla="*/ 0 w 872"/>
                <a:gd name="T17" fmla="*/ 12 h 316"/>
                <a:gd name="T18" fmla="*/ 24 w 872"/>
                <a:gd name="T19" fmla="*/ 304 h 316"/>
                <a:gd name="T20" fmla="*/ 12 w 872"/>
                <a:gd name="T21" fmla="*/ 292 h 316"/>
                <a:gd name="T22" fmla="*/ 860 w 872"/>
                <a:gd name="T23" fmla="*/ 292 h 316"/>
                <a:gd name="T24" fmla="*/ 848 w 872"/>
                <a:gd name="T25" fmla="*/ 304 h 316"/>
                <a:gd name="T26" fmla="*/ 848 w 872"/>
                <a:gd name="T27" fmla="*/ 12 h 316"/>
                <a:gd name="T28" fmla="*/ 860 w 872"/>
                <a:gd name="T29" fmla="*/ 24 h 316"/>
                <a:gd name="T30" fmla="*/ 12 w 872"/>
                <a:gd name="T31" fmla="*/ 24 h 316"/>
                <a:gd name="T32" fmla="*/ 24 w 872"/>
                <a:gd name="T33" fmla="*/ 12 h 316"/>
                <a:gd name="T34" fmla="*/ 24 w 872"/>
                <a:gd name="T35" fmla="*/ 30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2" h="316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860" y="0"/>
                  </a:lnTo>
                  <a:cubicBezTo>
                    <a:pt x="867" y="0"/>
                    <a:pt x="872" y="6"/>
                    <a:pt x="872" y="12"/>
                  </a:cubicBezTo>
                  <a:lnTo>
                    <a:pt x="872" y="304"/>
                  </a:lnTo>
                  <a:cubicBezTo>
                    <a:pt x="872" y="311"/>
                    <a:pt x="867" y="316"/>
                    <a:pt x="860" y="316"/>
                  </a:cubicBezTo>
                  <a:lnTo>
                    <a:pt x="12" y="316"/>
                  </a:lnTo>
                  <a:cubicBezTo>
                    <a:pt x="6" y="316"/>
                    <a:pt x="0" y="311"/>
                    <a:pt x="0" y="304"/>
                  </a:cubicBezTo>
                  <a:lnTo>
                    <a:pt x="0" y="12"/>
                  </a:lnTo>
                  <a:close/>
                  <a:moveTo>
                    <a:pt x="24" y="304"/>
                  </a:moveTo>
                  <a:lnTo>
                    <a:pt x="12" y="292"/>
                  </a:lnTo>
                  <a:lnTo>
                    <a:pt x="860" y="292"/>
                  </a:lnTo>
                  <a:lnTo>
                    <a:pt x="848" y="304"/>
                  </a:lnTo>
                  <a:lnTo>
                    <a:pt x="848" y="12"/>
                  </a:lnTo>
                  <a:lnTo>
                    <a:pt x="860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304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7699375" y="3219451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5%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4" name="Rectangle 58"/>
            <p:cNvSpPr>
              <a:spLocks noChangeArrowheads="1"/>
            </p:cNvSpPr>
            <p:nvPr/>
          </p:nvSpPr>
          <p:spPr bwMode="auto">
            <a:xfrm>
              <a:off x="2160588" y="3213101"/>
              <a:ext cx="50414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falta de insistência do atendido / interesse / não soube explicar sua demanda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102" name="Grupo 101"/>
          <p:cNvGrpSpPr/>
          <p:nvPr/>
        </p:nvGrpSpPr>
        <p:grpSpPr>
          <a:xfrm>
            <a:off x="4689475" y="3414713"/>
            <a:ext cx="3151663" cy="221794"/>
            <a:chOff x="4689475" y="3414713"/>
            <a:chExt cx="3151663" cy="221794"/>
          </a:xfrm>
        </p:grpSpPr>
        <p:sp>
          <p:nvSpPr>
            <p:cNvPr id="39" name="Rectangle 14"/>
            <p:cNvSpPr>
              <a:spLocks noChangeArrowheads="1"/>
            </p:cNvSpPr>
            <p:nvPr/>
          </p:nvSpPr>
          <p:spPr bwMode="auto">
            <a:xfrm>
              <a:off x="7299325" y="3467101"/>
              <a:ext cx="252412" cy="1127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40" name="Freeform 15"/>
            <p:cNvSpPr>
              <a:spLocks noEditPoints="1"/>
            </p:cNvSpPr>
            <p:nvPr/>
          </p:nvSpPr>
          <p:spPr bwMode="auto">
            <a:xfrm>
              <a:off x="7294563" y="3462338"/>
              <a:ext cx="261937" cy="122238"/>
            </a:xfrm>
            <a:custGeom>
              <a:avLst/>
              <a:gdLst>
                <a:gd name="T0" fmla="*/ 0 w 684"/>
                <a:gd name="T1" fmla="*/ 12 h 320"/>
                <a:gd name="T2" fmla="*/ 12 w 684"/>
                <a:gd name="T3" fmla="*/ 0 h 320"/>
                <a:gd name="T4" fmla="*/ 672 w 684"/>
                <a:gd name="T5" fmla="*/ 0 h 320"/>
                <a:gd name="T6" fmla="*/ 684 w 684"/>
                <a:gd name="T7" fmla="*/ 12 h 320"/>
                <a:gd name="T8" fmla="*/ 684 w 684"/>
                <a:gd name="T9" fmla="*/ 308 h 320"/>
                <a:gd name="T10" fmla="*/ 672 w 684"/>
                <a:gd name="T11" fmla="*/ 320 h 320"/>
                <a:gd name="T12" fmla="*/ 12 w 684"/>
                <a:gd name="T13" fmla="*/ 320 h 320"/>
                <a:gd name="T14" fmla="*/ 0 w 684"/>
                <a:gd name="T15" fmla="*/ 308 h 320"/>
                <a:gd name="T16" fmla="*/ 0 w 684"/>
                <a:gd name="T17" fmla="*/ 12 h 320"/>
                <a:gd name="T18" fmla="*/ 24 w 684"/>
                <a:gd name="T19" fmla="*/ 308 h 320"/>
                <a:gd name="T20" fmla="*/ 12 w 684"/>
                <a:gd name="T21" fmla="*/ 296 h 320"/>
                <a:gd name="T22" fmla="*/ 672 w 684"/>
                <a:gd name="T23" fmla="*/ 296 h 320"/>
                <a:gd name="T24" fmla="*/ 660 w 684"/>
                <a:gd name="T25" fmla="*/ 308 h 320"/>
                <a:gd name="T26" fmla="*/ 660 w 684"/>
                <a:gd name="T27" fmla="*/ 12 h 320"/>
                <a:gd name="T28" fmla="*/ 672 w 684"/>
                <a:gd name="T29" fmla="*/ 24 h 320"/>
                <a:gd name="T30" fmla="*/ 12 w 684"/>
                <a:gd name="T31" fmla="*/ 24 h 320"/>
                <a:gd name="T32" fmla="*/ 24 w 684"/>
                <a:gd name="T33" fmla="*/ 12 h 320"/>
                <a:gd name="T34" fmla="*/ 24 w 684"/>
                <a:gd name="T35" fmla="*/ 30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4" h="320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672" y="0"/>
                  </a:lnTo>
                  <a:cubicBezTo>
                    <a:pt x="679" y="0"/>
                    <a:pt x="684" y="6"/>
                    <a:pt x="684" y="12"/>
                  </a:cubicBezTo>
                  <a:lnTo>
                    <a:pt x="684" y="308"/>
                  </a:lnTo>
                  <a:cubicBezTo>
                    <a:pt x="684" y="315"/>
                    <a:pt x="679" y="320"/>
                    <a:pt x="672" y="320"/>
                  </a:cubicBezTo>
                  <a:lnTo>
                    <a:pt x="12" y="320"/>
                  </a:lnTo>
                  <a:cubicBezTo>
                    <a:pt x="6" y="320"/>
                    <a:pt x="0" y="315"/>
                    <a:pt x="0" y="308"/>
                  </a:cubicBezTo>
                  <a:lnTo>
                    <a:pt x="0" y="12"/>
                  </a:lnTo>
                  <a:close/>
                  <a:moveTo>
                    <a:pt x="24" y="308"/>
                  </a:moveTo>
                  <a:lnTo>
                    <a:pt x="12" y="296"/>
                  </a:lnTo>
                  <a:lnTo>
                    <a:pt x="672" y="296"/>
                  </a:lnTo>
                  <a:lnTo>
                    <a:pt x="660" y="308"/>
                  </a:lnTo>
                  <a:lnTo>
                    <a:pt x="660" y="12"/>
                  </a:lnTo>
                  <a:lnTo>
                    <a:pt x="672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308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69" name="Rectangle 43"/>
            <p:cNvSpPr>
              <a:spLocks noChangeArrowheads="1"/>
            </p:cNvSpPr>
            <p:nvPr/>
          </p:nvSpPr>
          <p:spPr bwMode="auto">
            <a:xfrm>
              <a:off x="7627938" y="3421063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5" name="Rectangle 59"/>
            <p:cNvSpPr>
              <a:spLocks noChangeArrowheads="1"/>
            </p:cNvSpPr>
            <p:nvPr/>
          </p:nvSpPr>
          <p:spPr bwMode="auto">
            <a:xfrm>
              <a:off x="4689475" y="3414713"/>
              <a:ext cx="248465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grande demanda / poucos atendentes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103" name="Grupo 102"/>
          <p:cNvGrpSpPr/>
          <p:nvPr/>
        </p:nvGrpSpPr>
        <p:grpSpPr>
          <a:xfrm>
            <a:off x="4989513" y="3619501"/>
            <a:ext cx="2846862" cy="221794"/>
            <a:chOff x="4989513" y="3619501"/>
            <a:chExt cx="2846862" cy="221794"/>
          </a:xfrm>
        </p:grpSpPr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7299325" y="3671888"/>
              <a:ext cx="246062" cy="1127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42" name="Freeform 17"/>
            <p:cNvSpPr>
              <a:spLocks noEditPoints="1"/>
            </p:cNvSpPr>
            <p:nvPr/>
          </p:nvSpPr>
          <p:spPr bwMode="auto">
            <a:xfrm>
              <a:off x="7294563" y="3667126"/>
              <a:ext cx="255587" cy="122238"/>
            </a:xfrm>
            <a:custGeom>
              <a:avLst/>
              <a:gdLst>
                <a:gd name="T0" fmla="*/ 0 w 668"/>
                <a:gd name="T1" fmla="*/ 12 h 320"/>
                <a:gd name="T2" fmla="*/ 12 w 668"/>
                <a:gd name="T3" fmla="*/ 0 h 320"/>
                <a:gd name="T4" fmla="*/ 656 w 668"/>
                <a:gd name="T5" fmla="*/ 0 h 320"/>
                <a:gd name="T6" fmla="*/ 668 w 668"/>
                <a:gd name="T7" fmla="*/ 12 h 320"/>
                <a:gd name="T8" fmla="*/ 668 w 668"/>
                <a:gd name="T9" fmla="*/ 308 h 320"/>
                <a:gd name="T10" fmla="*/ 656 w 668"/>
                <a:gd name="T11" fmla="*/ 320 h 320"/>
                <a:gd name="T12" fmla="*/ 12 w 668"/>
                <a:gd name="T13" fmla="*/ 320 h 320"/>
                <a:gd name="T14" fmla="*/ 0 w 668"/>
                <a:gd name="T15" fmla="*/ 308 h 320"/>
                <a:gd name="T16" fmla="*/ 0 w 668"/>
                <a:gd name="T17" fmla="*/ 12 h 320"/>
                <a:gd name="T18" fmla="*/ 24 w 668"/>
                <a:gd name="T19" fmla="*/ 308 h 320"/>
                <a:gd name="T20" fmla="*/ 12 w 668"/>
                <a:gd name="T21" fmla="*/ 296 h 320"/>
                <a:gd name="T22" fmla="*/ 656 w 668"/>
                <a:gd name="T23" fmla="*/ 296 h 320"/>
                <a:gd name="T24" fmla="*/ 644 w 668"/>
                <a:gd name="T25" fmla="*/ 308 h 320"/>
                <a:gd name="T26" fmla="*/ 644 w 668"/>
                <a:gd name="T27" fmla="*/ 12 h 320"/>
                <a:gd name="T28" fmla="*/ 656 w 668"/>
                <a:gd name="T29" fmla="*/ 24 h 320"/>
                <a:gd name="T30" fmla="*/ 12 w 668"/>
                <a:gd name="T31" fmla="*/ 24 h 320"/>
                <a:gd name="T32" fmla="*/ 24 w 668"/>
                <a:gd name="T33" fmla="*/ 12 h 320"/>
                <a:gd name="T34" fmla="*/ 24 w 668"/>
                <a:gd name="T35" fmla="*/ 30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8" h="320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656" y="0"/>
                  </a:lnTo>
                  <a:cubicBezTo>
                    <a:pt x="663" y="0"/>
                    <a:pt x="668" y="6"/>
                    <a:pt x="668" y="12"/>
                  </a:cubicBezTo>
                  <a:lnTo>
                    <a:pt x="668" y="308"/>
                  </a:lnTo>
                  <a:cubicBezTo>
                    <a:pt x="668" y="315"/>
                    <a:pt x="663" y="320"/>
                    <a:pt x="656" y="320"/>
                  </a:cubicBezTo>
                  <a:lnTo>
                    <a:pt x="12" y="320"/>
                  </a:lnTo>
                  <a:cubicBezTo>
                    <a:pt x="6" y="320"/>
                    <a:pt x="0" y="315"/>
                    <a:pt x="0" y="308"/>
                  </a:cubicBezTo>
                  <a:lnTo>
                    <a:pt x="0" y="12"/>
                  </a:lnTo>
                  <a:close/>
                  <a:moveTo>
                    <a:pt x="24" y="308"/>
                  </a:moveTo>
                  <a:lnTo>
                    <a:pt x="12" y="296"/>
                  </a:lnTo>
                  <a:lnTo>
                    <a:pt x="656" y="296"/>
                  </a:lnTo>
                  <a:lnTo>
                    <a:pt x="644" y="308"/>
                  </a:lnTo>
                  <a:lnTo>
                    <a:pt x="644" y="12"/>
                  </a:lnTo>
                  <a:lnTo>
                    <a:pt x="656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308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70" name="Rectangle 44"/>
            <p:cNvSpPr>
              <a:spLocks noChangeArrowheads="1"/>
            </p:cNvSpPr>
            <p:nvPr/>
          </p:nvSpPr>
          <p:spPr bwMode="auto">
            <a:xfrm>
              <a:off x="7623175" y="3625851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6" name="Rectangle 60"/>
            <p:cNvSpPr>
              <a:spLocks noChangeArrowheads="1"/>
            </p:cNvSpPr>
            <p:nvPr/>
          </p:nvSpPr>
          <p:spPr bwMode="auto">
            <a:xfrm>
              <a:off x="4989513" y="3619501"/>
              <a:ext cx="21832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não resolveu / não deram retorno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104" name="Grupo 103"/>
          <p:cNvGrpSpPr/>
          <p:nvPr/>
        </p:nvGrpSpPr>
        <p:grpSpPr>
          <a:xfrm>
            <a:off x="3676650" y="3824288"/>
            <a:ext cx="4108925" cy="223382"/>
            <a:chOff x="3676650" y="3824288"/>
            <a:chExt cx="4108925" cy="223382"/>
          </a:xfrm>
        </p:grpSpPr>
        <p:sp>
          <p:nvSpPr>
            <p:cNvPr id="43" name="Rectangle 18"/>
            <p:cNvSpPr>
              <a:spLocks noChangeArrowheads="1"/>
            </p:cNvSpPr>
            <p:nvPr/>
          </p:nvSpPr>
          <p:spPr bwMode="auto">
            <a:xfrm>
              <a:off x="7299325" y="3875088"/>
              <a:ext cx="195262" cy="1143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44" name="Freeform 19"/>
            <p:cNvSpPr>
              <a:spLocks noEditPoints="1"/>
            </p:cNvSpPr>
            <p:nvPr/>
          </p:nvSpPr>
          <p:spPr bwMode="auto">
            <a:xfrm>
              <a:off x="7294563" y="3871913"/>
              <a:ext cx="204787" cy="120650"/>
            </a:xfrm>
            <a:custGeom>
              <a:avLst/>
              <a:gdLst>
                <a:gd name="T0" fmla="*/ 0 w 536"/>
                <a:gd name="T1" fmla="*/ 12 h 320"/>
                <a:gd name="T2" fmla="*/ 12 w 536"/>
                <a:gd name="T3" fmla="*/ 0 h 320"/>
                <a:gd name="T4" fmla="*/ 524 w 536"/>
                <a:gd name="T5" fmla="*/ 0 h 320"/>
                <a:gd name="T6" fmla="*/ 536 w 536"/>
                <a:gd name="T7" fmla="*/ 12 h 320"/>
                <a:gd name="T8" fmla="*/ 536 w 536"/>
                <a:gd name="T9" fmla="*/ 308 h 320"/>
                <a:gd name="T10" fmla="*/ 524 w 536"/>
                <a:gd name="T11" fmla="*/ 320 h 320"/>
                <a:gd name="T12" fmla="*/ 12 w 536"/>
                <a:gd name="T13" fmla="*/ 320 h 320"/>
                <a:gd name="T14" fmla="*/ 0 w 536"/>
                <a:gd name="T15" fmla="*/ 308 h 320"/>
                <a:gd name="T16" fmla="*/ 0 w 536"/>
                <a:gd name="T17" fmla="*/ 12 h 320"/>
                <a:gd name="T18" fmla="*/ 24 w 536"/>
                <a:gd name="T19" fmla="*/ 308 h 320"/>
                <a:gd name="T20" fmla="*/ 12 w 536"/>
                <a:gd name="T21" fmla="*/ 296 h 320"/>
                <a:gd name="T22" fmla="*/ 524 w 536"/>
                <a:gd name="T23" fmla="*/ 296 h 320"/>
                <a:gd name="T24" fmla="*/ 512 w 536"/>
                <a:gd name="T25" fmla="*/ 308 h 320"/>
                <a:gd name="T26" fmla="*/ 512 w 536"/>
                <a:gd name="T27" fmla="*/ 12 h 320"/>
                <a:gd name="T28" fmla="*/ 524 w 536"/>
                <a:gd name="T29" fmla="*/ 24 h 320"/>
                <a:gd name="T30" fmla="*/ 12 w 536"/>
                <a:gd name="T31" fmla="*/ 24 h 320"/>
                <a:gd name="T32" fmla="*/ 24 w 536"/>
                <a:gd name="T33" fmla="*/ 12 h 320"/>
                <a:gd name="T34" fmla="*/ 24 w 536"/>
                <a:gd name="T35" fmla="*/ 30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6" h="320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524" y="0"/>
                  </a:lnTo>
                  <a:cubicBezTo>
                    <a:pt x="531" y="0"/>
                    <a:pt x="536" y="6"/>
                    <a:pt x="536" y="12"/>
                  </a:cubicBezTo>
                  <a:lnTo>
                    <a:pt x="536" y="308"/>
                  </a:lnTo>
                  <a:cubicBezTo>
                    <a:pt x="536" y="315"/>
                    <a:pt x="531" y="320"/>
                    <a:pt x="524" y="320"/>
                  </a:cubicBezTo>
                  <a:lnTo>
                    <a:pt x="12" y="320"/>
                  </a:lnTo>
                  <a:cubicBezTo>
                    <a:pt x="6" y="320"/>
                    <a:pt x="0" y="315"/>
                    <a:pt x="0" y="308"/>
                  </a:cubicBezTo>
                  <a:lnTo>
                    <a:pt x="0" y="12"/>
                  </a:lnTo>
                  <a:close/>
                  <a:moveTo>
                    <a:pt x="24" y="308"/>
                  </a:moveTo>
                  <a:lnTo>
                    <a:pt x="12" y="296"/>
                  </a:lnTo>
                  <a:lnTo>
                    <a:pt x="524" y="296"/>
                  </a:lnTo>
                  <a:lnTo>
                    <a:pt x="512" y="308"/>
                  </a:lnTo>
                  <a:lnTo>
                    <a:pt x="512" y="12"/>
                  </a:lnTo>
                  <a:lnTo>
                    <a:pt x="524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308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71" name="Rectangle 45"/>
            <p:cNvSpPr>
              <a:spLocks noChangeArrowheads="1"/>
            </p:cNvSpPr>
            <p:nvPr/>
          </p:nvSpPr>
          <p:spPr bwMode="auto">
            <a:xfrm>
              <a:off x="7572375" y="3832226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7" name="Rectangle 61"/>
            <p:cNvSpPr>
              <a:spLocks noChangeArrowheads="1"/>
            </p:cNvSpPr>
            <p:nvPr/>
          </p:nvSpPr>
          <p:spPr bwMode="auto">
            <a:xfrm>
              <a:off x="3676650" y="3824288"/>
              <a:ext cx="35089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não era da alçada do Sebrae / não é culpa do Sebrae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105" name="Grupo 104"/>
          <p:cNvGrpSpPr/>
          <p:nvPr/>
        </p:nvGrpSpPr>
        <p:grpSpPr>
          <a:xfrm>
            <a:off x="3336925" y="4030663"/>
            <a:ext cx="4429600" cy="218619"/>
            <a:chOff x="3336925" y="4030663"/>
            <a:chExt cx="4429600" cy="218619"/>
          </a:xfrm>
        </p:grpSpPr>
        <p:sp>
          <p:nvSpPr>
            <p:cNvPr id="45" name="Rectangle 20"/>
            <p:cNvSpPr>
              <a:spLocks noChangeArrowheads="1"/>
            </p:cNvSpPr>
            <p:nvPr/>
          </p:nvSpPr>
          <p:spPr bwMode="auto">
            <a:xfrm>
              <a:off x="7299325" y="4079876"/>
              <a:ext cx="177800" cy="1127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46" name="Freeform 21"/>
            <p:cNvSpPr>
              <a:spLocks noEditPoints="1"/>
            </p:cNvSpPr>
            <p:nvPr/>
          </p:nvSpPr>
          <p:spPr bwMode="auto">
            <a:xfrm>
              <a:off x="7294563" y="4075113"/>
              <a:ext cx="187325" cy="122238"/>
            </a:xfrm>
            <a:custGeom>
              <a:avLst/>
              <a:gdLst>
                <a:gd name="T0" fmla="*/ 0 w 488"/>
                <a:gd name="T1" fmla="*/ 12 h 320"/>
                <a:gd name="T2" fmla="*/ 12 w 488"/>
                <a:gd name="T3" fmla="*/ 0 h 320"/>
                <a:gd name="T4" fmla="*/ 476 w 488"/>
                <a:gd name="T5" fmla="*/ 0 h 320"/>
                <a:gd name="T6" fmla="*/ 488 w 488"/>
                <a:gd name="T7" fmla="*/ 12 h 320"/>
                <a:gd name="T8" fmla="*/ 488 w 488"/>
                <a:gd name="T9" fmla="*/ 308 h 320"/>
                <a:gd name="T10" fmla="*/ 476 w 488"/>
                <a:gd name="T11" fmla="*/ 320 h 320"/>
                <a:gd name="T12" fmla="*/ 12 w 488"/>
                <a:gd name="T13" fmla="*/ 320 h 320"/>
                <a:gd name="T14" fmla="*/ 0 w 488"/>
                <a:gd name="T15" fmla="*/ 308 h 320"/>
                <a:gd name="T16" fmla="*/ 0 w 488"/>
                <a:gd name="T17" fmla="*/ 12 h 320"/>
                <a:gd name="T18" fmla="*/ 24 w 488"/>
                <a:gd name="T19" fmla="*/ 308 h 320"/>
                <a:gd name="T20" fmla="*/ 12 w 488"/>
                <a:gd name="T21" fmla="*/ 296 h 320"/>
                <a:gd name="T22" fmla="*/ 476 w 488"/>
                <a:gd name="T23" fmla="*/ 296 h 320"/>
                <a:gd name="T24" fmla="*/ 464 w 488"/>
                <a:gd name="T25" fmla="*/ 308 h 320"/>
                <a:gd name="T26" fmla="*/ 464 w 488"/>
                <a:gd name="T27" fmla="*/ 12 h 320"/>
                <a:gd name="T28" fmla="*/ 476 w 488"/>
                <a:gd name="T29" fmla="*/ 24 h 320"/>
                <a:gd name="T30" fmla="*/ 12 w 488"/>
                <a:gd name="T31" fmla="*/ 24 h 320"/>
                <a:gd name="T32" fmla="*/ 24 w 488"/>
                <a:gd name="T33" fmla="*/ 12 h 320"/>
                <a:gd name="T34" fmla="*/ 24 w 488"/>
                <a:gd name="T35" fmla="*/ 30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8" h="320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476" y="0"/>
                  </a:lnTo>
                  <a:cubicBezTo>
                    <a:pt x="483" y="0"/>
                    <a:pt x="488" y="6"/>
                    <a:pt x="488" y="12"/>
                  </a:cubicBezTo>
                  <a:lnTo>
                    <a:pt x="488" y="308"/>
                  </a:lnTo>
                  <a:cubicBezTo>
                    <a:pt x="488" y="315"/>
                    <a:pt x="483" y="320"/>
                    <a:pt x="476" y="320"/>
                  </a:cubicBezTo>
                  <a:lnTo>
                    <a:pt x="12" y="320"/>
                  </a:lnTo>
                  <a:cubicBezTo>
                    <a:pt x="6" y="320"/>
                    <a:pt x="0" y="315"/>
                    <a:pt x="0" y="308"/>
                  </a:cubicBezTo>
                  <a:lnTo>
                    <a:pt x="0" y="12"/>
                  </a:lnTo>
                  <a:close/>
                  <a:moveTo>
                    <a:pt x="24" y="308"/>
                  </a:moveTo>
                  <a:lnTo>
                    <a:pt x="12" y="296"/>
                  </a:lnTo>
                  <a:lnTo>
                    <a:pt x="476" y="296"/>
                  </a:lnTo>
                  <a:lnTo>
                    <a:pt x="464" y="308"/>
                  </a:lnTo>
                  <a:lnTo>
                    <a:pt x="464" y="12"/>
                  </a:lnTo>
                  <a:lnTo>
                    <a:pt x="476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308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72" name="Rectangle 46"/>
            <p:cNvSpPr>
              <a:spLocks noChangeArrowheads="1"/>
            </p:cNvSpPr>
            <p:nvPr/>
          </p:nvSpPr>
          <p:spPr bwMode="auto">
            <a:xfrm>
              <a:off x="7553325" y="4033838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8" name="Rectangle 62"/>
            <p:cNvSpPr>
              <a:spLocks noChangeArrowheads="1"/>
            </p:cNvSpPr>
            <p:nvPr/>
          </p:nvSpPr>
          <p:spPr bwMode="auto">
            <a:xfrm>
              <a:off x="3336925" y="4030663"/>
              <a:ext cx="38584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entrar em contato com o Sebrae local / pessoalmente / site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106" name="Grupo 105"/>
          <p:cNvGrpSpPr/>
          <p:nvPr/>
        </p:nvGrpSpPr>
        <p:grpSpPr>
          <a:xfrm>
            <a:off x="4883150" y="4232276"/>
            <a:ext cx="2861150" cy="221794"/>
            <a:chOff x="4883150" y="4232276"/>
            <a:chExt cx="2861150" cy="221794"/>
          </a:xfrm>
        </p:grpSpPr>
        <p:sp>
          <p:nvSpPr>
            <p:cNvPr id="48" name="Rectangle 22"/>
            <p:cNvSpPr>
              <a:spLocks noChangeArrowheads="1"/>
            </p:cNvSpPr>
            <p:nvPr/>
          </p:nvSpPr>
          <p:spPr bwMode="auto">
            <a:xfrm>
              <a:off x="7299325" y="4284663"/>
              <a:ext cx="152400" cy="1127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49" name="Freeform 23"/>
            <p:cNvSpPr>
              <a:spLocks noEditPoints="1"/>
            </p:cNvSpPr>
            <p:nvPr/>
          </p:nvSpPr>
          <p:spPr bwMode="auto">
            <a:xfrm>
              <a:off x="7294563" y="4279901"/>
              <a:ext cx="161925" cy="122238"/>
            </a:xfrm>
            <a:custGeom>
              <a:avLst/>
              <a:gdLst>
                <a:gd name="T0" fmla="*/ 0 w 424"/>
                <a:gd name="T1" fmla="*/ 12 h 320"/>
                <a:gd name="T2" fmla="*/ 12 w 424"/>
                <a:gd name="T3" fmla="*/ 0 h 320"/>
                <a:gd name="T4" fmla="*/ 412 w 424"/>
                <a:gd name="T5" fmla="*/ 0 h 320"/>
                <a:gd name="T6" fmla="*/ 424 w 424"/>
                <a:gd name="T7" fmla="*/ 12 h 320"/>
                <a:gd name="T8" fmla="*/ 424 w 424"/>
                <a:gd name="T9" fmla="*/ 308 h 320"/>
                <a:gd name="T10" fmla="*/ 412 w 424"/>
                <a:gd name="T11" fmla="*/ 320 h 320"/>
                <a:gd name="T12" fmla="*/ 12 w 424"/>
                <a:gd name="T13" fmla="*/ 320 h 320"/>
                <a:gd name="T14" fmla="*/ 0 w 424"/>
                <a:gd name="T15" fmla="*/ 308 h 320"/>
                <a:gd name="T16" fmla="*/ 0 w 424"/>
                <a:gd name="T17" fmla="*/ 12 h 320"/>
                <a:gd name="T18" fmla="*/ 24 w 424"/>
                <a:gd name="T19" fmla="*/ 308 h 320"/>
                <a:gd name="T20" fmla="*/ 12 w 424"/>
                <a:gd name="T21" fmla="*/ 296 h 320"/>
                <a:gd name="T22" fmla="*/ 412 w 424"/>
                <a:gd name="T23" fmla="*/ 296 h 320"/>
                <a:gd name="T24" fmla="*/ 400 w 424"/>
                <a:gd name="T25" fmla="*/ 308 h 320"/>
                <a:gd name="T26" fmla="*/ 400 w 424"/>
                <a:gd name="T27" fmla="*/ 12 h 320"/>
                <a:gd name="T28" fmla="*/ 412 w 424"/>
                <a:gd name="T29" fmla="*/ 24 h 320"/>
                <a:gd name="T30" fmla="*/ 12 w 424"/>
                <a:gd name="T31" fmla="*/ 24 h 320"/>
                <a:gd name="T32" fmla="*/ 24 w 424"/>
                <a:gd name="T33" fmla="*/ 12 h 320"/>
                <a:gd name="T34" fmla="*/ 24 w 424"/>
                <a:gd name="T35" fmla="*/ 30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4" h="320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412" y="0"/>
                  </a:lnTo>
                  <a:cubicBezTo>
                    <a:pt x="419" y="0"/>
                    <a:pt x="424" y="6"/>
                    <a:pt x="424" y="12"/>
                  </a:cubicBezTo>
                  <a:lnTo>
                    <a:pt x="424" y="308"/>
                  </a:lnTo>
                  <a:cubicBezTo>
                    <a:pt x="424" y="315"/>
                    <a:pt x="419" y="320"/>
                    <a:pt x="412" y="320"/>
                  </a:cubicBezTo>
                  <a:lnTo>
                    <a:pt x="12" y="320"/>
                  </a:lnTo>
                  <a:cubicBezTo>
                    <a:pt x="6" y="320"/>
                    <a:pt x="0" y="315"/>
                    <a:pt x="0" y="308"/>
                  </a:cubicBezTo>
                  <a:lnTo>
                    <a:pt x="0" y="12"/>
                  </a:lnTo>
                  <a:close/>
                  <a:moveTo>
                    <a:pt x="24" y="308"/>
                  </a:moveTo>
                  <a:lnTo>
                    <a:pt x="12" y="296"/>
                  </a:lnTo>
                  <a:lnTo>
                    <a:pt x="412" y="296"/>
                  </a:lnTo>
                  <a:lnTo>
                    <a:pt x="400" y="308"/>
                  </a:lnTo>
                  <a:lnTo>
                    <a:pt x="400" y="12"/>
                  </a:lnTo>
                  <a:lnTo>
                    <a:pt x="412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308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73" name="Rectangle 47"/>
            <p:cNvSpPr>
              <a:spLocks noChangeArrowheads="1"/>
            </p:cNvSpPr>
            <p:nvPr/>
          </p:nvSpPr>
          <p:spPr bwMode="auto">
            <a:xfrm>
              <a:off x="7531100" y="4238626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9" name="Rectangle 63"/>
            <p:cNvSpPr>
              <a:spLocks noChangeArrowheads="1"/>
            </p:cNvSpPr>
            <p:nvPr/>
          </p:nvSpPr>
          <p:spPr bwMode="auto">
            <a:xfrm>
              <a:off x="4883150" y="4232276"/>
              <a:ext cx="22890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falta interesse / atenção do Sebrae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107" name="Grupo 106"/>
          <p:cNvGrpSpPr/>
          <p:nvPr/>
        </p:nvGrpSpPr>
        <p:grpSpPr>
          <a:xfrm>
            <a:off x="5491163" y="4437063"/>
            <a:ext cx="2156300" cy="221794"/>
            <a:chOff x="5491163" y="4437063"/>
            <a:chExt cx="2156300" cy="221794"/>
          </a:xfrm>
        </p:grpSpPr>
        <p:sp>
          <p:nvSpPr>
            <p:cNvPr id="50" name="Rectangle 24"/>
            <p:cNvSpPr>
              <a:spLocks noChangeArrowheads="1"/>
            </p:cNvSpPr>
            <p:nvPr/>
          </p:nvSpPr>
          <p:spPr bwMode="auto">
            <a:xfrm>
              <a:off x="7299325" y="4487863"/>
              <a:ext cx="57150" cy="1143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51" name="Freeform 25"/>
            <p:cNvSpPr>
              <a:spLocks noEditPoints="1"/>
            </p:cNvSpPr>
            <p:nvPr/>
          </p:nvSpPr>
          <p:spPr bwMode="auto">
            <a:xfrm>
              <a:off x="7294563" y="4484688"/>
              <a:ext cx="66675" cy="120650"/>
            </a:xfrm>
            <a:custGeom>
              <a:avLst/>
              <a:gdLst>
                <a:gd name="T0" fmla="*/ 0 w 172"/>
                <a:gd name="T1" fmla="*/ 12 h 320"/>
                <a:gd name="T2" fmla="*/ 12 w 172"/>
                <a:gd name="T3" fmla="*/ 0 h 320"/>
                <a:gd name="T4" fmla="*/ 160 w 172"/>
                <a:gd name="T5" fmla="*/ 0 h 320"/>
                <a:gd name="T6" fmla="*/ 172 w 172"/>
                <a:gd name="T7" fmla="*/ 12 h 320"/>
                <a:gd name="T8" fmla="*/ 172 w 172"/>
                <a:gd name="T9" fmla="*/ 308 h 320"/>
                <a:gd name="T10" fmla="*/ 160 w 172"/>
                <a:gd name="T11" fmla="*/ 320 h 320"/>
                <a:gd name="T12" fmla="*/ 12 w 172"/>
                <a:gd name="T13" fmla="*/ 320 h 320"/>
                <a:gd name="T14" fmla="*/ 0 w 172"/>
                <a:gd name="T15" fmla="*/ 308 h 320"/>
                <a:gd name="T16" fmla="*/ 0 w 172"/>
                <a:gd name="T17" fmla="*/ 12 h 320"/>
                <a:gd name="T18" fmla="*/ 24 w 172"/>
                <a:gd name="T19" fmla="*/ 308 h 320"/>
                <a:gd name="T20" fmla="*/ 12 w 172"/>
                <a:gd name="T21" fmla="*/ 296 h 320"/>
                <a:gd name="T22" fmla="*/ 160 w 172"/>
                <a:gd name="T23" fmla="*/ 296 h 320"/>
                <a:gd name="T24" fmla="*/ 148 w 172"/>
                <a:gd name="T25" fmla="*/ 308 h 320"/>
                <a:gd name="T26" fmla="*/ 148 w 172"/>
                <a:gd name="T27" fmla="*/ 12 h 320"/>
                <a:gd name="T28" fmla="*/ 160 w 172"/>
                <a:gd name="T29" fmla="*/ 24 h 320"/>
                <a:gd name="T30" fmla="*/ 12 w 172"/>
                <a:gd name="T31" fmla="*/ 24 h 320"/>
                <a:gd name="T32" fmla="*/ 24 w 172"/>
                <a:gd name="T33" fmla="*/ 12 h 320"/>
                <a:gd name="T34" fmla="*/ 24 w 172"/>
                <a:gd name="T35" fmla="*/ 30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320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160" y="0"/>
                  </a:lnTo>
                  <a:cubicBezTo>
                    <a:pt x="167" y="0"/>
                    <a:pt x="172" y="6"/>
                    <a:pt x="172" y="12"/>
                  </a:cubicBezTo>
                  <a:lnTo>
                    <a:pt x="172" y="308"/>
                  </a:lnTo>
                  <a:cubicBezTo>
                    <a:pt x="172" y="315"/>
                    <a:pt x="167" y="320"/>
                    <a:pt x="160" y="320"/>
                  </a:cubicBezTo>
                  <a:lnTo>
                    <a:pt x="12" y="320"/>
                  </a:lnTo>
                  <a:cubicBezTo>
                    <a:pt x="6" y="320"/>
                    <a:pt x="0" y="315"/>
                    <a:pt x="0" y="308"/>
                  </a:cubicBezTo>
                  <a:lnTo>
                    <a:pt x="0" y="12"/>
                  </a:lnTo>
                  <a:close/>
                  <a:moveTo>
                    <a:pt x="24" y="308"/>
                  </a:moveTo>
                  <a:lnTo>
                    <a:pt x="12" y="296"/>
                  </a:lnTo>
                  <a:lnTo>
                    <a:pt x="160" y="296"/>
                  </a:lnTo>
                  <a:lnTo>
                    <a:pt x="148" y="308"/>
                  </a:lnTo>
                  <a:lnTo>
                    <a:pt x="148" y="12"/>
                  </a:lnTo>
                  <a:lnTo>
                    <a:pt x="160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308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74" name="Rectangle 48"/>
            <p:cNvSpPr>
              <a:spLocks noChangeArrowheads="1"/>
            </p:cNvSpPr>
            <p:nvPr/>
          </p:nvSpPr>
          <p:spPr bwMode="auto">
            <a:xfrm>
              <a:off x="7434263" y="4443413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90" name="Rectangle 64"/>
            <p:cNvSpPr>
              <a:spLocks noChangeArrowheads="1"/>
            </p:cNvSpPr>
            <p:nvPr/>
          </p:nvSpPr>
          <p:spPr bwMode="auto">
            <a:xfrm>
              <a:off x="5491163" y="4437063"/>
              <a:ext cx="167193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horário de funcionamento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108" name="Grupo 107"/>
          <p:cNvGrpSpPr/>
          <p:nvPr/>
        </p:nvGrpSpPr>
        <p:grpSpPr>
          <a:xfrm>
            <a:off x="5143500" y="4643438"/>
            <a:ext cx="2496025" cy="221794"/>
            <a:chOff x="5143500" y="4643438"/>
            <a:chExt cx="2496025" cy="221794"/>
          </a:xfrm>
        </p:grpSpPr>
        <p:sp>
          <p:nvSpPr>
            <p:cNvPr id="52" name="Rectangle 26"/>
            <p:cNvSpPr>
              <a:spLocks noChangeArrowheads="1"/>
            </p:cNvSpPr>
            <p:nvPr/>
          </p:nvSpPr>
          <p:spPr bwMode="auto">
            <a:xfrm>
              <a:off x="7299325" y="4692651"/>
              <a:ext cx="49212" cy="1127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53" name="Freeform 27"/>
            <p:cNvSpPr>
              <a:spLocks noEditPoints="1"/>
            </p:cNvSpPr>
            <p:nvPr/>
          </p:nvSpPr>
          <p:spPr bwMode="auto">
            <a:xfrm>
              <a:off x="7294563" y="4687888"/>
              <a:ext cx="58737" cy="122238"/>
            </a:xfrm>
            <a:custGeom>
              <a:avLst/>
              <a:gdLst>
                <a:gd name="T0" fmla="*/ 0 w 152"/>
                <a:gd name="T1" fmla="*/ 12 h 320"/>
                <a:gd name="T2" fmla="*/ 12 w 152"/>
                <a:gd name="T3" fmla="*/ 0 h 320"/>
                <a:gd name="T4" fmla="*/ 140 w 152"/>
                <a:gd name="T5" fmla="*/ 0 h 320"/>
                <a:gd name="T6" fmla="*/ 152 w 152"/>
                <a:gd name="T7" fmla="*/ 12 h 320"/>
                <a:gd name="T8" fmla="*/ 152 w 152"/>
                <a:gd name="T9" fmla="*/ 308 h 320"/>
                <a:gd name="T10" fmla="*/ 140 w 152"/>
                <a:gd name="T11" fmla="*/ 320 h 320"/>
                <a:gd name="T12" fmla="*/ 12 w 152"/>
                <a:gd name="T13" fmla="*/ 320 h 320"/>
                <a:gd name="T14" fmla="*/ 0 w 152"/>
                <a:gd name="T15" fmla="*/ 308 h 320"/>
                <a:gd name="T16" fmla="*/ 0 w 152"/>
                <a:gd name="T17" fmla="*/ 12 h 320"/>
                <a:gd name="T18" fmla="*/ 24 w 152"/>
                <a:gd name="T19" fmla="*/ 308 h 320"/>
                <a:gd name="T20" fmla="*/ 12 w 152"/>
                <a:gd name="T21" fmla="*/ 296 h 320"/>
                <a:gd name="T22" fmla="*/ 140 w 152"/>
                <a:gd name="T23" fmla="*/ 296 h 320"/>
                <a:gd name="T24" fmla="*/ 128 w 152"/>
                <a:gd name="T25" fmla="*/ 308 h 320"/>
                <a:gd name="T26" fmla="*/ 128 w 152"/>
                <a:gd name="T27" fmla="*/ 12 h 320"/>
                <a:gd name="T28" fmla="*/ 140 w 152"/>
                <a:gd name="T29" fmla="*/ 24 h 320"/>
                <a:gd name="T30" fmla="*/ 12 w 152"/>
                <a:gd name="T31" fmla="*/ 24 h 320"/>
                <a:gd name="T32" fmla="*/ 24 w 152"/>
                <a:gd name="T33" fmla="*/ 12 h 320"/>
                <a:gd name="T34" fmla="*/ 24 w 152"/>
                <a:gd name="T35" fmla="*/ 30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320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140" y="0"/>
                  </a:lnTo>
                  <a:cubicBezTo>
                    <a:pt x="147" y="0"/>
                    <a:pt x="152" y="6"/>
                    <a:pt x="152" y="12"/>
                  </a:cubicBezTo>
                  <a:lnTo>
                    <a:pt x="152" y="308"/>
                  </a:lnTo>
                  <a:cubicBezTo>
                    <a:pt x="152" y="315"/>
                    <a:pt x="147" y="320"/>
                    <a:pt x="140" y="320"/>
                  </a:cubicBezTo>
                  <a:lnTo>
                    <a:pt x="12" y="320"/>
                  </a:lnTo>
                  <a:cubicBezTo>
                    <a:pt x="6" y="320"/>
                    <a:pt x="0" y="315"/>
                    <a:pt x="0" y="308"/>
                  </a:cubicBezTo>
                  <a:lnTo>
                    <a:pt x="0" y="12"/>
                  </a:lnTo>
                  <a:close/>
                  <a:moveTo>
                    <a:pt x="24" y="308"/>
                  </a:moveTo>
                  <a:lnTo>
                    <a:pt x="12" y="296"/>
                  </a:lnTo>
                  <a:lnTo>
                    <a:pt x="140" y="296"/>
                  </a:lnTo>
                  <a:lnTo>
                    <a:pt x="128" y="308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308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75" name="Rectangle 49"/>
            <p:cNvSpPr>
              <a:spLocks noChangeArrowheads="1"/>
            </p:cNvSpPr>
            <p:nvPr/>
          </p:nvSpPr>
          <p:spPr bwMode="auto">
            <a:xfrm>
              <a:off x="7426325" y="4649788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91" name="Rectangle 65"/>
            <p:cNvSpPr>
              <a:spLocks noChangeArrowheads="1"/>
            </p:cNvSpPr>
            <p:nvPr/>
          </p:nvSpPr>
          <p:spPr bwMode="auto">
            <a:xfrm>
              <a:off x="5143500" y="4643438"/>
              <a:ext cx="20229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nenhum / não havia solicitação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109" name="Grupo 108"/>
          <p:cNvGrpSpPr/>
          <p:nvPr/>
        </p:nvGrpSpPr>
        <p:grpSpPr>
          <a:xfrm>
            <a:off x="3513138" y="4848226"/>
            <a:ext cx="4124800" cy="218619"/>
            <a:chOff x="3513138" y="4848226"/>
            <a:chExt cx="4124800" cy="218619"/>
          </a:xfrm>
        </p:grpSpPr>
        <p:sp>
          <p:nvSpPr>
            <p:cNvPr id="54" name="Rectangle 28"/>
            <p:cNvSpPr>
              <a:spLocks noChangeArrowheads="1"/>
            </p:cNvSpPr>
            <p:nvPr/>
          </p:nvSpPr>
          <p:spPr bwMode="auto">
            <a:xfrm>
              <a:off x="7299325" y="4897438"/>
              <a:ext cx="47625" cy="1127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55" name="Freeform 29"/>
            <p:cNvSpPr>
              <a:spLocks noEditPoints="1"/>
            </p:cNvSpPr>
            <p:nvPr/>
          </p:nvSpPr>
          <p:spPr bwMode="auto">
            <a:xfrm>
              <a:off x="7294563" y="4892676"/>
              <a:ext cx="57150" cy="122238"/>
            </a:xfrm>
            <a:custGeom>
              <a:avLst/>
              <a:gdLst>
                <a:gd name="T0" fmla="*/ 0 w 148"/>
                <a:gd name="T1" fmla="*/ 12 h 320"/>
                <a:gd name="T2" fmla="*/ 12 w 148"/>
                <a:gd name="T3" fmla="*/ 0 h 320"/>
                <a:gd name="T4" fmla="*/ 136 w 148"/>
                <a:gd name="T5" fmla="*/ 0 h 320"/>
                <a:gd name="T6" fmla="*/ 148 w 148"/>
                <a:gd name="T7" fmla="*/ 12 h 320"/>
                <a:gd name="T8" fmla="*/ 148 w 148"/>
                <a:gd name="T9" fmla="*/ 308 h 320"/>
                <a:gd name="T10" fmla="*/ 136 w 148"/>
                <a:gd name="T11" fmla="*/ 320 h 320"/>
                <a:gd name="T12" fmla="*/ 12 w 148"/>
                <a:gd name="T13" fmla="*/ 320 h 320"/>
                <a:gd name="T14" fmla="*/ 0 w 148"/>
                <a:gd name="T15" fmla="*/ 308 h 320"/>
                <a:gd name="T16" fmla="*/ 0 w 148"/>
                <a:gd name="T17" fmla="*/ 12 h 320"/>
                <a:gd name="T18" fmla="*/ 24 w 148"/>
                <a:gd name="T19" fmla="*/ 308 h 320"/>
                <a:gd name="T20" fmla="*/ 12 w 148"/>
                <a:gd name="T21" fmla="*/ 296 h 320"/>
                <a:gd name="T22" fmla="*/ 136 w 148"/>
                <a:gd name="T23" fmla="*/ 296 h 320"/>
                <a:gd name="T24" fmla="*/ 124 w 148"/>
                <a:gd name="T25" fmla="*/ 308 h 320"/>
                <a:gd name="T26" fmla="*/ 124 w 148"/>
                <a:gd name="T27" fmla="*/ 12 h 320"/>
                <a:gd name="T28" fmla="*/ 136 w 148"/>
                <a:gd name="T29" fmla="*/ 24 h 320"/>
                <a:gd name="T30" fmla="*/ 12 w 148"/>
                <a:gd name="T31" fmla="*/ 24 h 320"/>
                <a:gd name="T32" fmla="*/ 24 w 148"/>
                <a:gd name="T33" fmla="*/ 12 h 320"/>
                <a:gd name="T34" fmla="*/ 24 w 148"/>
                <a:gd name="T35" fmla="*/ 30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320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136" y="0"/>
                  </a:lnTo>
                  <a:cubicBezTo>
                    <a:pt x="143" y="0"/>
                    <a:pt x="148" y="6"/>
                    <a:pt x="148" y="12"/>
                  </a:cubicBezTo>
                  <a:lnTo>
                    <a:pt x="148" y="308"/>
                  </a:lnTo>
                  <a:cubicBezTo>
                    <a:pt x="148" y="315"/>
                    <a:pt x="143" y="320"/>
                    <a:pt x="136" y="320"/>
                  </a:cubicBezTo>
                  <a:lnTo>
                    <a:pt x="12" y="320"/>
                  </a:lnTo>
                  <a:cubicBezTo>
                    <a:pt x="6" y="320"/>
                    <a:pt x="0" y="315"/>
                    <a:pt x="0" y="308"/>
                  </a:cubicBezTo>
                  <a:lnTo>
                    <a:pt x="0" y="12"/>
                  </a:lnTo>
                  <a:close/>
                  <a:moveTo>
                    <a:pt x="24" y="308"/>
                  </a:moveTo>
                  <a:lnTo>
                    <a:pt x="12" y="296"/>
                  </a:lnTo>
                  <a:lnTo>
                    <a:pt x="136" y="296"/>
                  </a:lnTo>
                  <a:lnTo>
                    <a:pt x="124" y="308"/>
                  </a:lnTo>
                  <a:lnTo>
                    <a:pt x="124" y="12"/>
                  </a:lnTo>
                  <a:lnTo>
                    <a:pt x="136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308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76" name="Rectangle 50"/>
            <p:cNvSpPr>
              <a:spLocks noChangeArrowheads="1"/>
            </p:cNvSpPr>
            <p:nvPr/>
          </p:nvSpPr>
          <p:spPr bwMode="auto">
            <a:xfrm>
              <a:off x="7424738" y="4851401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92" name="Rectangle 66"/>
            <p:cNvSpPr>
              <a:spLocks noChangeArrowheads="1"/>
            </p:cNvSpPr>
            <p:nvPr/>
          </p:nvSpPr>
          <p:spPr bwMode="auto">
            <a:xfrm>
              <a:off x="3513138" y="4848226"/>
              <a:ext cx="367408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mudança no curso / longe da sede / não atende no local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110" name="Grupo 109"/>
          <p:cNvGrpSpPr/>
          <p:nvPr/>
        </p:nvGrpSpPr>
        <p:grpSpPr>
          <a:xfrm>
            <a:off x="2144713" y="5049838"/>
            <a:ext cx="5490050" cy="221794"/>
            <a:chOff x="2144713" y="5049838"/>
            <a:chExt cx="5490050" cy="221794"/>
          </a:xfrm>
        </p:grpSpPr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7299325" y="5102226"/>
              <a:ext cx="44450" cy="1127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57" name="Freeform 31"/>
            <p:cNvSpPr>
              <a:spLocks noEditPoints="1"/>
            </p:cNvSpPr>
            <p:nvPr/>
          </p:nvSpPr>
          <p:spPr bwMode="auto">
            <a:xfrm>
              <a:off x="7294563" y="5097463"/>
              <a:ext cx="53975" cy="120650"/>
            </a:xfrm>
            <a:custGeom>
              <a:avLst/>
              <a:gdLst>
                <a:gd name="T0" fmla="*/ 0 w 140"/>
                <a:gd name="T1" fmla="*/ 12 h 320"/>
                <a:gd name="T2" fmla="*/ 12 w 140"/>
                <a:gd name="T3" fmla="*/ 0 h 320"/>
                <a:gd name="T4" fmla="*/ 128 w 140"/>
                <a:gd name="T5" fmla="*/ 0 h 320"/>
                <a:gd name="T6" fmla="*/ 140 w 140"/>
                <a:gd name="T7" fmla="*/ 12 h 320"/>
                <a:gd name="T8" fmla="*/ 140 w 140"/>
                <a:gd name="T9" fmla="*/ 308 h 320"/>
                <a:gd name="T10" fmla="*/ 128 w 140"/>
                <a:gd name="T11" fmla="*/ 320 h 320"/>
                <a:gd name="T12" fmla="*/ 12 w 140"/>
                <a:gd name="T13" fmla="*/ 320 h 320"/>
                <a:gd name="T14" fmla="*/ 0 w 140"/>
                <a:gd name="T15" fmla="*/ 308 h 320"/>
                <a:gd name="T16" fmla="*/ 0 w 140"/>
                <a:gd name="T17" fmla="*/ 12 h 320"/>
                <a:gd name="T18" fmla="*/ 24 w 140"/>
                <a:gd name="T19" fmla="*/ 308 h 320"/>
                <a:gd name="T20" fmla="*/ 12 w 140"/>
                <a:gd name="T21" fmla="*/ 296 h 320"/>
                <a:gd name="T22" fmla="*/ 128 w 140"/>
                <a:gd name="T23" fmla="*/ 296 h 320"/>
                <a:gd name="T24" fmla="*/ 116 w 140"/>
                <a:gd name="T25" fmla="*/ 308 h 320"/>
                <a:gd name="T26" fmla="*/ 116 w 140"/>
                <a:gd name="T27" fmla="*/ 12 h 320"/>
                <a:gd name="T28" fmla="*/ 128 w 140"/>
                <a:gd name="T29" fmla="*/ 24 h 320"/>
                <a:gd name="T30" fmla="*/ 12 w 140"/>
                <a:gd name="T31" fmla="*/ 24 h 320"/>
                <a:gd name="T32" fmla="*/ 24 w 140"/>
                <a:gd name="T33" fmla="*/ 12 h 320"/>
                <a:gd name="T34" fmla="*/ 24 w 140"/>
                <a:gd name="T35" fmla="*/ 30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0" h="320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128" y="0"/>
                  </a:lnTo>
                  <a:cubicBezTo>
                    <a:pt x="135" y="0"/>
                    <a:pt x="140" y="6"/>
                    <a:pt x="140" y="12"/>
                  </a:cubicBezTo>
                  <a:lnTo>
                    <a:pt x="140" y="308"/>
                  </a:lnTo>
                  <a:cubicBezTo>
                    <a:pt x="140" y="315"/>
                    <a:pt x="135" y="320"/>
                    <a:pt x="128" y="320"/>
                  </a:cubicBezTo>
                  <a:lnTo>
                    <a:pt x="12" y="320"/>
                  </a:lnTo>
                  <a:cubicBezTo>
                    <a:pt x="6" y="320"/>
                    <a:pt x="0" y="315"/>
                    <a:pt x="0" y="308"/>
                  </a:cubicBezTo>
                  <a:lnTo>
                    <a:pt x="0" y="12"/>
                  </a:lnTo>
                  <a:close/>
                  <a:moveTo>
                    <a:pt x="24" y="308"/>
                  </a:moveTo>
                  <a:lnTo>
                    <a:pt x="12" y="296"/>
                  </a:lnTo>
                  <a:lnTo>
                    <a:pt x="128" y="296"/>
                  </a:lnTo>
                  <a:lnTo>
                    <a:pt x="116" y="308"/>
                  </a:lnTo>
                  <a:lnTo>
                    <a:pt x="116" y="12"/>
                  </a:lnTo>
                  <a:lnTo>
                    <a:pt x="128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308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77" name="Rectangle 51"/>
            <p:cNvSpPr>
              <a:spLocks noChangeArrowheads="1"/>
            </p:cNvSpPr>
            <p:nvPr/>
          </p:nvSpPr>
          <p:spPr bwMode="auto">
            <a:xfrm>
              <a:off x="7421563" y="5056188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93" name="Rectangle 67"/>
            <p:cNvSpPr>
              <a:spLocks noChangeArrowheads="1"/>
            </p:cNvSpPr>
            <p:nvPr/>
          </p:nvSpPr>
          <p:spPr bwMode="auto">
            <a:xfrm>
              <a:off x="2144713" y="5049838"/>
              <a:ext cx="50574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desvalorizado pelo Sebrae / seu perfil não se encaixa, por ser muito pequeno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111" name="Grupo 110"/>
          <p:cNvGrpSpPr/>
          <p:nvPr/>
        </p:nvGrpSpPr>
        <p:grpSpPr>
          <a:xfrm>
            <a:off x="6740525" y="5254626"/>
            <a:ext cx="1213325" cy="223381"/>
            <a:chOff x="6740525" y="5254626"/>
            <a:chExt cx="1213325" cy="223381"/>
          </a:xfrm>
        </p:grpSpPr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7299325" y="5305426"/>
              <a:ext cx="365125" cy="1127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59" name="Freeform 33"/>
            <p:cNvSpPr>
              <a:spLocks noEditPoints="1"/>
            </p:cNvSpPr>
            <p:nvPr/>
          </p:nvSpPr>
          <p:spPr bwMode="auto">
            <a:xfrm>
              <a:off x="7294563" y="5300663"/>
              <a:ext cx="374650" cy="122238"/>
            </a:xfrm>
            <a:custGeom>
              <a:avLst/>
              <a:gdLst>
                <a:gd name="T0" fmla="*/ 0 w 980"/>
                <a:gd name="T1" fmla="*/ 12 h 320"/>
                <a:gd name="T2" fmla="*/ 12 w 980"/>
                <a:gd name="T3" fmla="*/ 0 h 320"/>
                <a:gd name="T4" fmla="*/ 968 w 980"/>
                <a:gd name="T5" fmla="*/ 0 h 320"/>
                <a:gd name="T6" fmla="*/ 980 w 980"/>
                <a:gd name="T7" fmla="*/ 12 h 320"/>
                <a:gd name="T8" fmla="*/ 980 w 980"/>
                <a:gd name="T9" fmla="*/ 308 h 320"/>
                <a:gd name="T10" fmla="*/ 968 w 980"/>
                <a:gd name="T11" fmla="*/ 320 h 320"/>
                <a:gd name="T12" fmla="*/ 12 w 980"/>
                <a:gd name="T13" fmla="*/ 320 h 320"/>
                <a:gd name="T14" fmla="*/ 0 w 980"/>
                <a:gd name="T15" fmla="*/ 308 h 320"/>
                <a:gd name="T16" fmla="*/ 0 w 980"/>
                <a:gd name="T17" fmla="*/ 12 h 320"/>
                <a:gd name="T18" fmla="*/ 24 w 980"/>
                <a:gd name="T19" fmla="*/ 308 h 320"/>
                <a:gd name="T20" fmla="*/ 12 w 980"/>
                <a:gd name="T21" fmla="*/ 296 h 320"/>
                <a:gd name="T22" fmla="*/ 968 w 980"/>
                <a:gd name="T23" fmla="*/ 296 h 320"/>
                <a:gd name="T24" fmla="*/ 956 w 980"/>
                <a:gd name="T25" fmla="*/ 308 h 320"/>
                <a:gd name="T26" fmla="*/ 956 w 980"/>
                <a:gd name="T27" fmla="*/ 12 h 320"/>
                <a:gd name="T28" fmla="*/ 968 w 980"/>
                <a:gd name="T29" fmla="*/ 24 h 320"/>
                <a:gd name="T30" fmla="*/ 12 w 980"/>
                <a:gd name="T31" fmla="*/ 24 h 320"/>
                <a:gd name="T32" fmla="*/ 24 w 980"/>
                <a:gd name="T33" fmla="*/ 12 h 320"/>
                <a:gd name="T34" fmla="*/ 24 w 980"/>
                <a:gd name="T35" fmla="*/ 30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0" h="320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968" y="0"/>
                  </a:lnTo>
                  <a:cubicBezTo>
                    <a:pt x="975" y="0"/>
                    <a:pt x="980" y="6"/>
                    <a:pt x="980" y="12"/>
                  </a:cubicBezTo>
                  <a:lnTo>
                    <a:pt x="980" y="308"/>
                  </a:lnTo>
                  <a:cubicBezTo>
                    <a:pt x="980" y="315"/>
                    <a:pt x="975" y="320"/>
                    <a:pt x="968" y="320"/>
                  </a:cubicBezTo>
                  <a:lnTo>
                    <a:pt x="12" y="320"/>
                  </a:lnTo>
                  <a:cubicBezTo>
                    <a:pt x="6" y="320"/>
                    <a:pt x="0" y="315"/>
                    <a:pt x="0" y="308"/>
                  </a:cubicBezTo>
                  <a:lnTo>
                    <a:pt x="0" y="12"/>
                  </a:lnTo>
                  <a:close/>
                  <a:moveTo>
                    <a:pt x="24" y="308"/>
                  </a:moveTo>
                  <a:lnTo>
                    <a:pt x="12" y="296"/>
                  </a:lnTo>
                  <a:lnTo>
                    <a:pt x="968" y="296"/>
                  </a:lnTo>
                  <a:lnTo>
                    <a:pt x="956" y="308"/>
                  </a:lnTo>
                  <a:lnTo>
                    <a:pt x="956" y="12"/>
                  </a:lnTo>
                  <a:lnTo>
                    <a:pt x="968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308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78" name="Rectangle 52"/>
            <p:cNvSpPr>
              <a:spLocks noChangeArrowheads="1"/>
            </p:cNvSpPr>
            <p:nvPr/>
          </p:nvSpPr>
          <p:spPr bwMode="auto">
            <a:xfrm>
              <a:off x="7740650" y="5262563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5%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94" name="Rectangle 68"/>
            <p:cNvSpPr>
              <a:spLocks noChangeArrowheads="1"/>
            </p:cNvSpPr>
            <p:nvPr/>
          </p:nvSpPr>
          <p:spPr bwMode="auto">
            <a:xfrm>
              <a:off x="6740525" y="5254626"/>
              <a:ext cx="41036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outros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112" name="Grupo 111"/>
          <p:cNvGrpSpPr/>
          <p:nvPr/>
        </p:nvGrpSpPr>
        <p:grpSpPr>
          <a:xfrm>
            <a:off x="6545263" y="5461001"/>
            <a:ext cx="3063553" cy="221794"/>
            <a:chOff x="6545263" y="5461001"/>
            <a:chExt cx="3063553" cy="221794"/>
          </a:xfrm>
        </p:grpSpPr>
        <p:sp>
          <p:nvSpPr>
            <p:cNvPr id="60" name="Rectangle 34"/>
            <p:cNvSpPr>
              <a:spLocks noChangeArrowheads="1"/>
            </p:cNvSpPr>
            <p:nvPr/>
          </p:nvSpPr>
          <p:spPr bwMode="auto">
            <a:xfrm>
              <a:off x="7299325" y="5510213"/>
              <a:ext cx="1935162" cy="1127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61" name="Freeform 35"/>
            <p:cNvSpPr>
              <a:spLocks noEditPoints="1"/>
            </p:cNvSpPr>
            <p:nvPr/>
          </p:nvSpPr>
          <p:spPr bwMode="auto">
            <a:xfrm>
              <a:off x="7294563" y="5505451"/>
              <a:ext cx="1944687" cy="122238"/>
            </a:xfrm>
            <a:custGeom>
              <a:avLst/>
              <a:gdLst>
                <a:gd name="T0" fmla="*/ 0 w 5104"/>
                <a:gd name="T1" fmla="*/ 12 h 320"/>
                <a:gd name="T2" fmla="*/ 12 w 5104"/>
                <a:gd name="T3" fmla="*/ 0 h 320"/>
                <a:gd name="T4" fmla="*/ 5092 w 5104"/>
                <a:gd name="T5" fmla="*/ 0 h 320"/>
                <a:gd name="T6" fmla="*/ 5104 w 5104"/>
                <a:gd name="T7" fmla="*/ 12 h 320"/>
                <a:gd name="T8" fmla="*/ 5104 w 5104"/>
                <a:gd name="T9" fmla="*/ 308 h 320"/>
                <a:gd name="T10" fmla="*/ 5092 w 5104"/>
                <a:gd name="T11" fmla="*/ 320 h 320"/>
                <a:gd name="T12" fmla="*/ 12 w 5104"/>
                <a:gd name="T13" fmla="*/ 320 h 320"/>
                <a:gd name="T14" fmla="*/ 0 w 5104"/>
                <a:gd name="T15" fmla="*/ 308 h 320"/>
                <a:gd name="T16" fmla="*/ 0 w 5104"/>
                <a:gd name="T17" fmla="*/ 12 h 320"/>
                <a:gd name="T18" fmla="*/ 24 w 5104"/>
                <a:gd name="T19" fmla="*/ 308 h 320"/>
                <a:gd name="T20" fmla="*/ 12 w 5104"/>
                <a:gd name="T21" fmla="*/ 296 h 320"/>
                <a:gd name="T22" fmla="*/ 5092 w 5104"/>
                <a:gd name="T23" fmla="*/ 296 h 320"/>
                <a:gd name="T24" fmla="*/ 5080 w 5104"/>
                <a:gd name="T25" fmla="*/ 308 h 320"/>
                <a:gd name="T26" fmla="*/ 5080 w 5104"/>
                <a:gd name="T27" fmla="*/ 12 h 320"/>
                <a:gd name="T28" fmla="*/ 5092 w 5104"/>
                <a:gd name="T29" fmla="*/ 24 h 320"/>
                <a:gd name="T30" fmla="*/ 12 w 5104"/>
                <a:gd name="T31" fmla="*/ 24 h 320"/>
                <a:gd name="T32" fmla="*/ 24 w 5104"/>
                <a:gd name="T33" fmla="*/ 12 h 320"/>
                <a:gd name="T34" fmla="*/ 24 w 5104"/>
                <a:gd name="T35" fmla="*/ 30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4" h="320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5092" y="0"/>
                  </a:lnTo>
                  <a:cubicBezTo>
                    <a:pt x="5099" y="0"/>
                    <a:pt x="5104" y="6"/>
                    <a:pt x="5104" y="12"/>
                  </a:cubicBezTo>
                  <a:lnTo>
                    <a:pt x="5104" y="308"/>
                  </a:lnTo>
                  <a:cubicBezTo>
                    <a:pt x="5104" y="315"/>
                    <a:pt x="5099" y="320"/>
                    <a:pt x="5092" y="320"/>
                  </a:cubicBezTo>
                  <a:lnTo>
                    <a:pt x="12" y="320"/>
                  </a:lnTo>
                  <a:cubicBezTo>
                    <a:pt x="6" y="320"/>
                    <a:pt x="0" y="315"/>
                    <a:pt x="0" y="308"/>
                  </a:cubicBezTo>
                  <a:lnTo>
                    <a:pt x="0" y="12"/>
                  </a:lnTo>
                  <a:close/>
                  <a:moveTo>
                    <a:pt x="24" y="308"/>
                  </a:moveTo>
                  <a:lnTo>
                    <a:pt x="12" y="296"/>
                  </a:lnTo>
                  <a:lnTo>
                    <a:pt x="5092" y="296"/>
                  </a:lnTo>
                  <a:lnTo>
                    <a:pt x="5080" y="308"/>
                  </a:lnTo>
                  <a:lnTo>
                    <a:pt x="5080" y="12"/>
                  </a:lnTo>
                  <a:lnTo>
                    <a:pt x="5092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308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79" name="Rectangle 53"/>
            <p:cNvSpPr>
              <a:spLocks noChangeArrowheads="1"/>
            </p:cNvSpPr>
            <p:nvPr/>
          </p:nvSpPr>
          <p:spPr bwMode="auto">
            <a:xfrm>
              <a:off x="9313863" y="5467351"/>
              <a:ext cx="29495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28%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95" name="Rectangle 69"/>
            <p:cNvSpPr>
              <a:spLocks noChangeArrowheads="1"/>
            </p:cNvSpPr>
            <p:nvPr/>
          </p:nvSpPr>
          <p:spPr bwMode="auto">
            <a:xfrm>
              <a:off x="6545263" y="5461001"/>
              <a:ext cx="6059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não sabe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113" name="Grupo 112"/>
          <p:cNvGrpSpPr/>
          <p:nvPr/>
        </p:nvGrpSpPr>
        <p:grpSpPr>
          <a:xfrm>
            <a:off x="6270625" y="5662613"/>
            <a:ext cx="1584800" cy="221794"/>
            <a:chOff x="6270625" y="5662613"/>
            <a:chExt cx="1584800" cy="221794"/>
          </a:xfrm>
        </p:grpSpPr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>
              <a:off x="7299325" y="5715001"/>
              <a:ext cx="265112" cy="1127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63" name="Freeform 37"/>
            <p:cNvSpPr>
              <a:spLocks noEditPoints="1"/>
            </p:cNvSpPr>
            <p:nvPr/>
          </p:nvSpPr>
          <p:spPr bwMode="auto">
            <a:xfrm>
              <a:off x="7294563" y="5711826"/>
              <a:ext cx="274637" cy="119063"/>
            </a:xfrm>
            <a:custGeom>
              <a:avLst/>
              <a:gdLst>
                <a:gd name="T0" fmla="*/ 0 w 720"/>
                <a:gd name="T1" fmla="*/ 12 h 316"/>
                <a:gd name="T2" fmla="*/ 12 w 720"/>
                <a:gd name="T3" fmla="*/ 0 h 316"/>
                <a:gd name="T4" fmla="*/ 708 w 720"/>
                <a:gd name="T5" fmla="*/ 0 h 316"/>
                <a:gd name="T6" fmla="*/ 720 w 720"/>
                <a:gd name="T7" fmla="*/ 12 h 316"/>
                <a:gd name="T8" fmla="*/ 720 w 720"/>
                <a:gd name="T9" fmla="*/ 304 h 316"/>
                <a:gd name="T10" fmla="*/ 708 w 720"/>
                <a:gd name="T11" fmla="*/ 316 h 316"/>
                <a:gd name="T12" fmla="*/ 12 w 720"/>
                <a:gd name="T13" fmla="*/ 316 h 316"/>
                <a:gd name="T14" fmla="*/ 0 w 720"/>
                <a:gd name="T15" fmla="*/ 304 h 316"/>
                <a:gd name="T16" fmla="*/ 0 w 720"/>
                <a:gd name="T17" fmla="*/ 12 h 316"/>
                <a:gd name="T18" fmla="*/ 24 w 720"/>
                <a:gd name="T19" fmla="*/ 304 h 316"/>
                <a:gd name="T20" fmla="*/ 12 w 720"/>
                <a:gd name="T21" fmla="*/ 292 h 316"/>
                <a:gd name="T22" fmla="*/ 708 w 720"/>
                <a:gd name="T23" fmla="*/ 292 h 316"/>
                <a:gd name="T24" fmla="*/ 696 w 720"/>
                <a:gd name="T25" fmla="*/ 304 h 316"/>
                <a:gd name="T26" fmla="*/ 696 w 720"/>
                <a:gd name="T27" fmla="*/ 12 h 316"/>
                <a:gd name="T28" fmla="*/ 708 w 720"/>
                <a:gd name="T29" fmla="*/ 24 h 316"/>
                <a:gd name="T30" fmla="*/ 12 w 720"/>
                <a:gd name="T31" fmla="*/ 24 h 316"/>
                <a:gd name="T32" fmla="*/ 24 w 720"/>
                <a:gd name="T33" fmla="*/ 12 h 316"/>
                <a:gd name="T34" fmla="*/ 24 w 720"/>
                <a:gd name="T35" fmla="*/ 30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0" h="316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708" y="0"/>
                  </a:lnTo>
                  <a:cubicBezTo>
                    <a:pt x="715" y="0"/>
                    <a:pt x="720" y="6"/>
                    <a:pt x="720" y="12"/>
                  </a:cubicBezTo>
                  <a:lnTo>
                    <a:pt x="720" y="304"/>
                  </a:lnTo>
                  <a:cubicBezTo>
                    <a:pt x="720" y="311"/>
                    <a:pt x="715" y="316"/>
                    <a:pt x="708" y="316"/>
                  </a:cubicBezTo>
                  <a:lnTo>
                    <a:pt x="12" y="316"/>
                  </a:lnTo>
                  <a:cubicBezTo>
                    <a:pt x="6" y="316"/>
                    <a:pt x="0" y="311"/>
                    <a:pt x="0" y="304"/>
                  </a:cubicBezTo>
                  <a:lnTo>
                    <a:pt x="0" y="12"/>
                  </a:lnTo>
                  <a:close/>
                  <a:moveTo>
                    <a:pt x="24" y="304"/>
                  </a:moveTo>
                  <a:lnTo>
                    <a:pt x="12" y="292"/>
                  </a:lnTo>
                  <a:lnTo>
                    <a:pt x="708" y="292"/>
                  </a:lnTo>
                  <a:lnTo>
                    <a:pt x="696" y="304"/>
                  </a:lnTo>
                  <a:lnTo>
                    <a:pt x="696" y="12"/>
                  </a:lnTo>
                  <a:lnTo>
                    <a:pt x="708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304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80" name="Rectangle 54"/>
            <p:cNvSpPr>
              <a:spLocks noChangeArrowheads="1"/>
            </p:cNvSpPr>
            <p:nvPr/>
          </p:nvSpPr>
          <p:spPr bwMode="auto">
            <a:xfrm>
              <a:off x="7642225" y="5668963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96" name="Rectangle 70"/>
            <p:cNvSpPr>
              <a:spLocks noChangeArrowheads="1"/>
            </p:cNvSpPr>
            <p:nvPr/>
          </p:nvSpPr>
          <p:spPr bwMode="auto">
            <a:xfrm>
              <a:off x="6270625" y="5662613"/>
              <a:ext cx="8864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sem resposta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sp>
        <p:nvSpPr>
          <p:cNvPr id="122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resultados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599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720000" y="1439863"/>
            <a:ext cx="4654550" cy="13779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P8. Após entrar em contato com a Central de Relacionamento do Sebrae (0800), o(a) Sr.(a) utilizou algum serviço ou produto do Sebrae como, por exemplo, cursos/ palestras/ oficinas/ treinamento/ consultoria/ participação em feiras, etc.?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1775520" y="3533806"/>
            <a:ext cx="1238250" cy="2518549"/>
            <a:chOff x="7707313" y="3473450"/>
            <a:chExt cx="1238250" cy="2518549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7707313" y="3482975"/>
              <a:ext cx="1228725" cy="1882775"/>
            </a:xfrm>
            <a:custGeom>
              <a:avLst/>
              <a:gdLst>
                <a:gd name="T0" fmla="*/ 4458 w 12905"/>
                <a:gd name="T1" fmla="*/ 0 h 19757"/>
                <a:gd name="T2" fmla="*/ 4833 w 12905"/>
                <a:gd name="T3" fmla="*/ 16520 h 19757"/>
                <a:gd name="T4" fmla="*/ 12905 w 12905"/>
                <a:gd name="T5" fmla="*/ 19757 h 19757"/>
                <a:gd name="T6" fmla="*/ 12905 w 12905"/>
                <a:gd name="T7" fmla="*/ 14499 h 19757"/>
                <a:gd name="T8" fmla="*/ 6479 w 12905"/>
                <a:gd name="T9" fmla="*/ 8073 h 19757"/>
                <a:gd name="T10" fmla="*/ 8260 w 12905"/>
                <a:gd name="T11" fmla="*/ 3633 h 19757"/>
                <a:gd name="T12" fmla="*/ 4458 w 12905"/>
                <a:gd name="T13" fmla="*/ 0 h 19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05" h="19757">
                  <a:moveTo>
                    <a:pt x="4458" y="0"/>
                  </a:moveTo>
                  <a:cubicBezTo>
                    <a:pt x="0" y="4665"/>
                    <a:pt x="168" y="12062"/>
                    <a:pt x="4833" y="16520"/>
                  </a:cubicBezTo>
                  <a:cubicBezTo>
                    <a:pt x="7007" y="18598"/>
                    <a:pt x="9898" y="19757"/>
                    <a:pt x="12905" y="19757"/>
                  </a:cubicBezTo>
                  <a:lnTo>
                    <a:pt x="12905" y="14499"/>
                  </a:lnTo>
                  <a:cubicBezTo>
                    <a:pt x="9356" y="14499"/>
                    <a:pt x="6479" y="11622"/>
                    <a:pt x="6479" y="8073"/>
                  </a:cubicBezTo>
                  <a:cubicBezTo>
                    <a:pt x="6479" y="6419"/>
                    <a:pt x="7117" y="4829"/>
                    <a:pt x="8260" y="3633"/>
                  </a:cubicBezTo>
                  <a:lnTo>
                    <a:pt x="4458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7813675" y="3473450"/>
              <a:ext cx="1131888" cy="1901825"/>
            </a:xfrm>
            <a:custGeom>
              <a:avLst/>
              <a:gdLst>
                <a:gd name="T0" fmla="*/ 2623 w 11873"/>
                <a:gd name="T1" fmla="*/ 1062 h 19950"/>
                <a:gd name="T2" fmla="*/ 1394 w 11873"/>
                <a:gd name="T3" fmla="*/ 3016 h 19950"/>
                <a:gd name="T4" fmla="*/ 595 w 11873"/>
                <a:gd name="T5" fmla="*/ 5125 h 19950"/>
                <a:gd name="T6" fmla="*/ 220 w 11873"/>
                <a:gd name="T7" fmla="*/ 7323 h 19950"/>
                <a:gd name="T8" fmla="*/ 271 w 11873"/>
                <a:gd name="T9" fmla="*/ 9543 h 19950"/>
                <a:gd name="T10" fmla="*/ 746 w 11873"/>
                <a:gd name="T11" fmla="*/ 11722 h 19950"/>
                <a:gd name="T12" fmla="*/ 1642 w 11873"/>
                <a:gd name="T13" fmla="*/ 13792 h 19950"/>
                <a:gd name="T14" fmla="*/ 2958 w 11873"/>
                <a:gd name="T15" fmla="*/ 15687 h 19950"/>
                <a:gd name="T16" fmla="*/ 4615 w 11873"/>
                <a:gd name="T17" fmla="*/ 17278 h 19950"/>
                <a:gd name="T18" fmla="*/ 6468 w 11873"/>
                <a:gd name="T19" fmla="*/ 18469 h 19950"/>
                <a:gd name="T20" fmla="*/ 7722 w 11873"/>
                <a:gd name="T21" fmla="*/ 19025 h 19950"/>
                <a:gd name="T22" fmla="*/ 8768 w 11873"/>
                <a:gd name="T23" fmla="*/ 19360 h 19950"/>
                <a:gd name="T24" fmla="*/ 9845 w 11873"/>
                <a:gd name="T25" fmla="*/ 19595 h 19950"/>
                <a:gd name="T26" fmla="*/ 10944 w 11873"/>
                <a:gd name="T27" fmla="*/ 19728 h 19950"/>
                <a:gd name="T28" fmla="*/ 11681 w 11873"/>
                <a:gd name="T29" fmla="*/ 19853 h 19950"/>
                <a:gd name="T30" fmla="*/ 11113 w 11873"/>
                <a:gd name="T31" fmla="*/ 14658 h 19950"/>
                <a:gd name="T32" fmla="*/ 9840 w 11873"/>
                <a:gd name="T33" fmla="*/ 14399 h 19950"/>
                <a:gd name="T34" fmla="*/ 8671 w 11873"/>
                <a:gd name="T35" fmla="*/ 13905 h 19950"/>
                <a:gd name="T36" fmla="*/ 7630 w 11873"/>
                <a:gd name="T37" fmla="*/ 13204 h 19950"/>
                <a:gd name="T38" fmla="*/ 6746 w 11873"/>
                <a:gd name="T39" fmla="*/ 12319 h 19950"/>
                <a:gd name="T40" fmla="*/ 6043 w 11873"/>
                <a:gd name="T41" fmla="*/ 11280 h 19950"/>
                <a:gd name="T42" fmla="*/ 5550 w 11873"/>
                <a:gd name="T43" fmla="*/ 10111 h 19950"/>
                <a:gd name="T44" fmla="*/ 5289 w 11873"/>
                <a:gd name="T45" fmla="*/ 8839 h 19950"/>
                <a:gd name="T46" fmla="*/ 5286 w 11873"/>
                <a:gd name="T47" fmla="*/ 7545 h 19950"/>
                <a:gd name="T48" fmla="*/ 5521 w 11873"/>
                <a:gd name="T49" fmla="*/ 6329 h 19950"/>
                <a:gd name="T50" fmla="*/ 5980 w 11873"/>
                <a:gd name="T51" fmla="*/ 5182 h 19950"/>
                <a:gd name="T52" fmla="*/ 6651 w 11873"/>
                <a:gd name="T53" fmla="*/ 4138 h 19950"/>
                <a:gd name="T54" fmla="*/ 3264 w 11873"/>
                <a:gd name="T55" fmla="*/ 166 h 19950"/>
                <a:gd name="T56" fmla="*/ 6804 w 11873"/>
                <a:gd name="T57" fmla="*/ 4253 h 19950"/>
                <a:gd name="T58" fmla="*/ 6153 w 11873"/>
                <a:gd name="T59" fmla="*/ 5265 h 19950"/>
                <a:gd name="T60" fmla="*/ 5706 w 11873"/>
                <a:gd name="T61" fmla="*/ 6378 h 19950"/>
                <a:gd name="T62" fmla="*/ 5477 w 11873"/>
                <a:gd name="T63" fmla="*/ 7560 h 19950"/>
                <a:gd name="T64" fmla="*/ 5480 w 11873"/>
                <a:gd name="T65" fmla="*/ 8814 h 19950"/>
                <a:gd name="T66" fmla="*/ 5731 w 11873"/>
                <a:gd name="T67" fmla="*/ 10050 h 19950"/>
                <a:gd name="T68" fmla="*/ 6210 w 11873"/>
                <a:gd name="T69" fmla="*/ 11185 h 19950"/>
                <a:gd name="T70" fmla="*/ 6891 w 11873"/>
                <a:gd name="T71" fmla="*/ 12194 h 19950"/>
                <a:gd name="T72" fmla="*/ 7749 w 11873"/>
                <a:gd name="T73" fmla="*/ 13053 h 19950"/>
                <a:gd name="T74" fmla="*/ 8758 w 11873"/>
                <a:gd name="T75" fmla="*/ 13734 h 19950"/>
                <a:gd name="T76" fmla="*/ 9893 w 11873"/>
                <a:gd name="T77" fmla="*/ 14214 h 19950"/>
                <a:gd name="T78" fmla="*/ 11128 w 11873"/>
                <a:gd name="T79" fmla="*/ 14467 h 19950"/>
                <a:gd name="T80" fmla="*/ 11873 w 11873"/>
                <a:gd name="T81" fmla="*/ 19853 h 19950"/>
                <a:gd name="T82" fmla="*/ 11210 w 11873"/>
                <a:gd name="T83" fmla="*/ 19935 h 19950"/>
                <a:gd name="T84" fmla="*/ 10088 w 11873"/>
                <a:gd name="T85" fmla="*/ 19827 h 19950"/>
                <a:gd name="T86" fmla="*/ 8987 w 11873"/>
                <a:gd name="T87" fmla="*/ 19614 h 19950"/>
                <a:gd name="T88" fmla="*/ 7915 w 11873"/>
                <a:gd name="T89" fmla="*/ 19299 h 19950"/>
                <a:gd name="T90" fmla="*/ 6878 w 11873"/>
                <a:gd name="T91" fmla="*/ 18883 h 19950"/>
                <a:gd name="T92" fmla="*/ 4943 w 11873"/>
                <a:gd name="T93" fmla="*/ 17763 h 19950"/>
                <a:gd name="T94" fmla="*/ 3210 w 11873"/>
                <a:gd name="T95" fmla="*/ 16255 h 19950"/>
                <a:gd name="T96" fmla="*/ 1766 w 11873"/>
                <a:gd name="T97" fmla="*/ 14382 h 19950"/>
                <a:gd name="T98" fmla="*/ 749 w 11873"/>
                <a:gd name="T99" fmla="*/ 12315 h 19950"/>
                <a:gd name="T100" fmla="*/ 160 w 11873"/>
                <a:gd name="T101" fmla="*/ 10122 h 19950"/>
                <a:gd name="T102" fmla="*/ 2 w 11873"/>
                <a:gd name="T103" fmla="*/ 7869 h 19950"/>
                <a:gd name="T104" fmla="*/ 274 w 11873"/>
                <a:gd name="T105" fmla="*/ 5623 h 19950"/>
                <a:gd name="T106" fmla="*/ 980 w 11873"/>
                <a:gd name="T107" fmla="*/ 3450 h 19950"/>
                <a:gd name="T108" fmla="*/ 2121 w 11873"/>
                <a:gd name="T109" fmla="*/ 1418 h 19950"/>
                <a:gd name="T110" fmla="*/ 3327 w 11873"/>
                <a:gd name="T111" fmla="*/ 1 h 19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873" h="19950">
                  <a:moveTo>
                    <a:pt x="3264" y="166"/>
                  </a:moveTo>
                  <a:lnTo>
                    <a:pt x="3402" y="161"/>
                  </a:lnTo>
                  <a:lnTo>
                    <a:pt x="2998" y="606"/>
                  </a:lnTo>
                  <a:lnTo>
                    <a:pt x="2623" y="1062"/>
                  </a:lnTo>
                  <a:lnTo>
                    <a:pt x="2276" y="1532"/>
                  </a:lnTo>
                  <a:lnTo>
                    <a:pt x="1955" y="2016"/>
                  </a:lnTo>
                  <a:lnTo>
                    <a:pt x="1662" y="2510"/>
                  </a:lnTo>
                  <a:lnTo>
                    <a:pt x="1394" y="3016"/>
                  </a:lnTo>
                  <a:lnTo>
                    <a:pt x="1154" y="3531"/>
                  </a:lnTo>
                  <a:lnTo>
                    <a:pt x="941" y="4055"/>
                  </a:lnTo>
                  <a:lnTo>
                    <a:pt x="754" y="4586"/>
                  </a:lnTo>
                  <a:lnTo>
                    <a:pt x="595" y="5125"/>
                  </a:lnTo>
                  <a:lnTo>
                    <a:pt x="461" y="5668"/>
                  </a:lnTo>
                  <a:lnTo>
                    <a:pt x="355" y="6217"/>
                  </a:lnTo>
                  <a:lnTo>
                    <a:pt x="274" y="6768"/>
                  </a:lnTo>
                  <a:lnTo>
                    <a:pt x="220" y="7323"/>
                  </a:lnTo>
                  <a:lnTo>
                    <a:pt x="193" y="7878"/>
                  </a:lnTo>
                  <a:lnTo>
                    <a:pt x="192" y="8435"/>
                  </a:lnTo>
                  <a:lnTo>
                    <a:pt x="218" y="8990"/>
                  </a:lnTo>
                  <a:lnTo>
                    <a:pt x="271" y="9543"/>
                  </a:lnTo>
                  <a:lnTo>
                    <a:pt x="350" y="10095"/>
                  </a:lnTo>
                  <a:lnTo>
                    <a:pt x="456" y="10642"/>
                  </a:lnTo>
                  <a:lnTo>
                    <a:pt x="588" y="11185"/>
                  </a:lnTo>
                  <a:lnTo>
                    <a:pt x="746" y="11722"/>
                  </a:lnTo>
                  <a:lnTo>
                    <a:pt x="930" y="12252"/>
                  </a:lnTo>
                  <a:lnTo>
                    <a:pt x="1141" y="12775"/>
                  </a:lnTo>
                  <a:lnTo>
                    <a:pt x="1379" y="13288"/>
                  </a:lnTo>
                  <a:lnTo>
                    <a:pt x="1642" y="13792"/>
                  </a:lnTo>
                  <a:lnTo>
                    <a:pt x="1931" y="14285"/>
                  </a:lnTo>
                  <a:lnTo>
                    <a:pt x="2248" y="14766"/>
                  </a:lnTo>
                  <a:lnTo>
                    <a:pt x="2590" y="15233"/>
                  </a:lnTo>
                  <a:lnTo>
                    <a:pt x="2958" y="15687"/>
                  </a:lnTo>
                  <a:lnTo>
                    <a:pt x="3353" y="16126"/>
                  </a:lnTo>
                  <a:lnTo>
                    <a:pt x="3774" y="16549"/>
                  </a:lnTo>
                  <a:lnTo>
                    <a:pt x="4186" y="16925"/>
                  </a:lnTo>
                  <a:lnTo>
                    <a:pt x="4615" y="17278"/>
                  </a:lnTo>
                  <a:lnTo>
                    <a:pt x="5058" y="17610"/>
                  </a:lnTo>
                  <a:lnTo>
                    <a:pt x="5515" y="17919"/>
                  </a:lnTo>
                  <a:lnTo>
                    <a:pt x="5986" y="18207"/>
                  </a:lnTo>
                  <a:lnTo>
                    <a:pt x="6468" y="18469"/>
                  </a:lnTo>
                  <a:lnTo>
                    <a:pt x="6963" y="18710"/>
                  </a:lnTo>
                  <a:lnTo>
                    <a:pt x="7212" y="18821"/>
                  </a:lnTo>
                  <a:lnTo>
                    <a:pt x="7466" y="18926"/>
                  </a:lnTo>
                  <a:lnTo>
                    <a:pt x="7722" y="19025"/>
                  </a:lnTo>
                  <a:lnTo>
                    <a:pt x="7980" y="19118"/>
                  </a:lnTo>
                  <a:lnTo>
                    <a:pt x="8241" y="19204"/>
                  </a:lnTo>
                  <a:lnTo>
                    <a:pt x="8504" y="19286"/>
                  </a:lnTo>
                  <a:lnTo>
                    <a:pt x="8768" y="19360"/>
                  </a:lnTo>
                  <a:lnTo>
                    <a:pt x="9034" y="19429"/>
                  </a:lnTo>
                  <a:lnTo>
                    <a:pt x="9303" y="19490"/>
                  </a:lnTo>
                  <a:lnTo>
                    <a:pt x="9573" y="19545"/>
                  </a:lnTo>
                  <a:lnTo>
                    <a:pt x="9845" y="19595"/>
                  </a:lnTo>
                  <a:lnTo>
                    <a:pt x="10117" y="19638"/>
                  </a:lnTo>
                  <a:lnTo>
                    <a:pt x="10391" y="19674"/>
                  </a:lnTo>
                  <a:lnTo>
                    <a:pt x="10667" y="19704"/>
                  </a:lnTo>
                  <a:lnTo>
                    <a:pt x="10944" y="19728"/>
                  </a:lnTo>
                  <a:lnTo>
                    <a:pt x="11221" y="19744"/>
                  </a:lnTo>
                  <a:lnTo>
                    <a:pt x="11499" y="19755"/>
                  </a:lnTo>
                  <a:lnTo>
                    <a:pt x="11778" y="19757"/>
                  </a:lnTo>
                  <a:lnTo>
                    <a:pt x="11681" y="19853"/>
                  </a:lnTo>
                  <a:lnTo>
                    <a:pt x="11681" y="14595"/>
                  </a:lnTo>
                  <a:lnTo>
                    <a:pt x="11775" y="14691"/>
                  </a:lnTo>
                  <a:lnTo>
                    <a:pt x="11444" y="14683"/>
                  </a:lnTo>
                  <a:lnTo>
                    <a:pt x="11113" y="14658"/>
                  </a:lnTo>
                  <a:lnTo>
                    <a:pt x="10786" y="14617"/>
                  </a:lnTo>
                  <a:lnTo>
                    <a:pt x="10465" y="14559"/>
                  </a:lnTo>
                  <a:lnTo>
                    <a:pt x="10150" y="14487"/>
                  </a:lnTo>
                  <a:lnTo>
                    <a:pt x="9840" y="14399"/>
                  </a:lnTo>
                  <a:lnTo>
                    <a:pt x="9538" y="14296"/>
                  </a:lnTo>
                  <a:lnTo>
                    <a:pt x="9241" y="14180"/>
                  </a:lnTo>
                  <a:lnTo>
                    <a:pt x="8952" y="14049"/>
                  </a:lnTo>
                  <a:lnTo>
                    <a:pt x="8671" y="13905"/>
                  </a:lnTo>
                  <a:lnTo>
                    <a:pt x="8398" y="13749"/>
                  </a:lnTo>
                  <a:lnTo>
                    <a:pt x="8133" y="13579"/>
                  </a:lnTo>
                  <a:lnTo>
                    <a:pt x="7877" y="13397"/>
                  </a:lnTo>
                  <a:lnTo>
                    <a:pt x="7630" y="13204"/>
                  </a:lnTo>
                  <a:lnTo>
                    <a:pt x="7394" y="12999"/>
                  </a:lnTo>
                  <a:lnTo>
                    <a:pt x="7167" y="12783"/>
                  </a:lnTo>
                  <a:lnTo>
                    <a:pt x="6951" y="12557"/>
                  </a:lnTo>
                  <a:lnTo>
                    <a:pt x="6746" y="12319"/>
                  </a:lnTo>
                  <a:lnTo>
                    <a:pt x="6553" y="12074"/>
                  </a:lnTo>
                  <a:lnTo>
                    <a:pt x="6370" y="11818"/>
                  </a:lnTo>
                  <a:lnTo>
                    <a:pt x="6201" y="11553"/>
                  </a:lnTo>
                  <a:lnTo>
                    <a:pt x="6043" y="11280"/>
                  </a:lnTo>
                  <a:lnTo>
                    <a:pt x="5900" y="10999"/>
                  </a:lnTo>
                  <a:lnTo>
                    <a:pt x="5769" y="10710"/>
                  </a:lnTo>
                  <a:lnTo>
                    <a:pt x="5652" y="10414"/>
                  </a:lnTo>
                  <a:lnTo>
                    <a:pt x="5550" y="10111"/>
                  </a:lnTo>
                  <a:lnTo>
                    <a:pt x="5461" y="9802"/>
                  </a:lnTo>
                  <a:lnTo>
                    <a:pt x="5388" y="9486"/>
                  </a:lnTo>
                  <a:lnTo>
                    <a:pt x="5331" y="9164"/>
                  </a:lnTo>
                  <a:lnTo>
                    <a:pt x="5289" y="8839"/>
                  </a:lnTo>
                  <a:lnTo>
                    <a:pt x="5264" y="8507"/>
                  </a:lnTo>
                  <a:lnTo>
                    <a:pt x="5255" y="8172"/>
                  </a:lnTo>
                  <a:lnTo>
                    <a:pt x="5262" y="7858"/>
                  </a:lnTo>
                  <a:lnTo>
                    <a:pt x="5286" y="7545"/>
                  </a:lnTo>
                  <a:lnTo>
                    <a:pt x="5322" y="7237"/>
                  </a:lnTo>
                  <a:lnTo>
                    <a:pt x="5375" y="6930"/>
                  </a:lnTo>
                  <a:lnTo>
                    <a:pt x="5441" y="6627"/>
                  </a:lnTo>
                  <a:lnTo>
                    <a:pt x="5521" y="6329"/>
                  </a:lnTo>
                  <a:lnTo>
                    <a:pt x="5615" y="6034"/>
                  </a:lnTo>
                  <a:lnTo>
                    <a:pt x="5724" y="5744"/>
                  </a:lnTo>
                  <a:lnTo>
                    <a:pt x="5845" y="5460"/>
                  </a:lnTo>
                  <a:lnTo>
                    <a:pt x="5980" y="5182"/>
                  </a:lnTo>
                  <a:lnTo>
                    <a:pt x="6128" y="4910"/>
                  </a:lnTo>
                  <a:lnTo>
                    <a:pt x="6291" y="4645"/>
                  </a:lnTo>
                  <a:lnTo>
                    <a:pt x="6464" y="4388"/>
                  </a:lnTo>
                  <a:lnTo>
                    <a:pt x="6651" y="4138"/>
                  </a:lnTo>
                  <a:lnTo>
                    <a:pt x="6851" y="3897"/>
                  </a:lnTo>
                  <a:lnTo>
                    <a:pt x="7061" y="3665"/>
                  </a:lnTo>
                  <a:lnTo>
                    <a:pt x="7066" y="3799"/>
                  </a:lnTo>
                  <a:lnTo>
                    <a:pt x="3264" y="166"/>
                  </a:lnTo>
                  <a:close/>
                  <a:moveTo>
                    <a:pt x="7199" y="3660"/>
                  </a:moveTo>
                  <a:cubicBezTo>
                    <a:pt x="7236" y="3696"/>
                    <a:pt x="7239" y="3755"/>
                    <a:pt x="7204" y="3794"/>
                  </a:cubicBezTo>
                  <a:lnTo>
                    <a:pt x="6998" y="4020"/>
                  </a:lnTo>
                  <a:lnTo>
                    <a:pt x="6804" y="4253"/>
                  </a:lnTo>
                  <a:lnTo>
                    <a:pt x="6623" y="4495"/>
                  </a:lnTo>
                  <a:lnTo>
                    <a:pt x="6454" y="4746"/>
                  </a:lnTo>
                  <a:lnTo>
                    <a:pt x="6297" y="5003"/>
                  </a:lnTo>
                  <a:lnTo>
                    <a:pt x="6153" y="5265"/>
                  </a:lnTo>
                  <a:lnTo>
                    <a:pt x="6022" y="5535"/>
                  </a:lnTo>
                  <a:lnTo>
                    <a:pt x="5903" y="5811"/>
                  </a:lnTo>
                  <a:lnTo>
                    <a:pt x="5798" y="6093"/>
                  </a:lnTo>
                  <a:lnTo>
                    <a:pt x="5706" y="6378"/>
                  </a:lnTo>
                  <a:lnTo>
                    <a:pt x="5628" y="6668"/>
                  </a:lnTo>
                  <a:lnTo>
                    <a:pt x="5564" y="6963"/>
                  </a:lnTo>
                  <a:lnTo>
                    <a:pt x="5513" y="7260"/>
                  </a:lnTo>
                  <a:lnTo>
                    <a:pt x="5477" y="7560"/>
                  </a:lnTo>
                  <a:lnTo>
                    <a:pt x="5454" y="7863"/>
                  </a:lnTo>
                  <a:lnTo>
                    <a:pt x="5447" y="8167"/>
                  </a:lnTo>
                  <a:lnTo>
                    <a:pt x="5455" y="8492"/>
                  </a:lnTo>
                  <a:lnTo>
                    <a:pt x="5480" y="8814"/>
                  </a:lnTo>
                  <a:lnTo>
                    <a:pt x="5520" y="9131"/>
                  </a:lnTo>
                  <a:lnTo>
                    <a:pt x="5575" y="9443"/>
                  </a:lnTo>
                  <a:lnTo>
                    <a:pt x="5646" y="9749"/>
                  </a:lnTo>
                  <a:lnTo>
                    <a:pt x="5731" y="10050"/>
                  </a:lnTo>
                  <a:lnTo>
                    <a:pt x="5831" y="10343"/>
                  </a:lnTo>
                  <a:lnTo>
                    <a:pt x="5944" y="10631"/>
                  </a:lnTo>
                  <a:lnTo>
                    <a:pt x="6071" y="10912"/>
                  </a:lnTo>
                  <a:lnTo>
                    <a:pt x="6210" y="11185"/>
                  </a:lnTo>
                  <a:lnTo>
                    <a:pt x="6362" y="11450"/>
                  </a:lnTo>
                  <a:lnTo>
                    <a:pt x="6527" y="11707"/>
                  </a:lnTo>
                  <a:lnTo>
                    <a:pt x="6704" y="11955"/>
                  </a:lnTo>
                  <a:lnTo>
                    <a:pt x="6891" y="12194"/>
                  </a:lnTo>
                  <a:lnTo>
                    <a:pt x="7090" y="12424"/>
                  </a:lnTo>
                  <a:lnTo>
                    <a:pt x="7300" y="12644"/>
                  </a:lnTo>
                  <a:lnTo>
                    <a:pt x="7519" y="12854"/>
                  </a:lnTo>
                  <a:lnTo>
                    <a:pt x="7749" y="13053"/>
                  </a:lnTo>
                  <a:lnTo>
                    <a:pt x="7988" y="13240"/>
                  </a:lnTo>
                  <a:lnTo>
                    <a:pt x="8236" y="13418"/>
                  </a:lnTo>
                  <a:lnTo>
                    <a:pt x="8493" y="13582"/>
                  </a:lnTo>
                  <a:lnTo>
                    <a:pt x="8758" y="13734"/>
                  </a:lnTo>
                  <a:lnTo>
                    <a:pt x="9031" y="13874"/>
                  </a:lnTo>
                  <a:lnTo>
                    <a:pt x="9312" y="14001"/>
                  </a:lnTo>
                  <a:lnTo>
                    <a:pt x="9599" y="14115"/>
                  </a:lnTo>
                  <a:lnTo>
                    <a:pt x="9893" y="14214"/>
                  </a:lnTo>
                  <a:lnTo>
                    <a:pt x="10193" y="14300"/>
                  </a:lnTo>
                  <a:lnTo>
                    <a:pt x="10500" y="14370"/>
                  </a:lnTo>
                  <a:lnTo>
                    <a:pt x="10811" y="14426"/>
                  </a:lnTo>
                  <a:lnTo>
                    <a:pt x="11128" y="14467"/>
                  </a:lnTo>
                  <a:lnTo>
                    <a:pt x="11449" y="14491"/>
                  </a:lnTo>
                  <a:lnTo>
                    <a:pt x="11780" y="14499"/>
                  </a:lnTo>
                  <a:cubicBezTo>
                    <a:pt x="11832" y="14501"/>
                    <a:pt x="11873" y="14543"/>
                    <a:pt x="11873" y="14595"/>
                  </a:cubicBezTo>
                  <a:lnTo>
                    <a:pt x="11873" y="19853"/>
                  </a:lnTo>
                  <a:cubicBezTo>
                    <a:pt x="11873" y="19879"/>
                    <a:pt x="11863" y="19904"/>
                    <a:pt x="11845" y="19922"/>
                  </a:cubicBezTo>
                  <a:cubicBezTo>
                    <a:pt x="11827" y="19940"/>
                    <a:pt x="11802" y="19950"/>
                    <a:pt x="11776" y="19949"/>
                  </a:cubicBezTo>
                  <a:lnTo>
                    <a:pt x="11492" y="19946"/>
                  </a:lnTo>
                  <a:lnTo>
                    <a:pt x="11210" y="19935"/>
                  </a:lnTo>
                  <a:lnTo>
                    <a:pt x="10927" y="19919"/>
                  </a:lnTo>
                  <a:lnTo>
                    <a:pt x="10646" y="19895"/>
                  </a:lnTo>
                  <a:lnTo>
                    <a:pt x="10366" y="19865"/>
                  </a:lnTo>
                  <a:lnTo>
                    <a:pt x="10088" y="19827"/>
                  </a:lnTo>
                  <a:lnTo>
                    <a:pt x="9810" y="19784"/>
                  </a:lnTo>
                  <a:lnTo>
                    <a:pt x="9534" y="19733"/>
                  </a:lnTo>
                  <a:lnTo>
                    <a:pt x="9260" y="19677"/>
                  </a:lnTo>
                  <a:lnTo>
                    <a:pt x="8987" y="19614"/>
                  </a:lnTo>
                  <a:lnTo>
                    <a:pt x="8717" y="19545"/>
                  </a:lnTo>
                  <a:lnTo>
                    <a:pt x="8447" y="19469"/>
                  </a:lnTo>
                  <a:lnTo>
                    <a:pt x="8180" y="19387"/>
                  </a:lnTo>
                  <a:lnTo>
                    <a:pt x="7915" y="19299"/>
                  </a:lnTo>
                  <a:lnTo>
                    <a:pt x="7653" y="19204"/>
                  </a:lnTo>
                  <a:lnTo>
                    <a:pt x="7393" y="19103"/>
                  </a:lnTo>
                  <a:lnTo>
                    <a:pt x="7135" y="18996"/>
                  </a:lnTo>
                  <a:lnTo>
                    <a:pt x="6878" y="18883"/>
                  </a:lnTo>
                  <a:lnTo>
                    <a:pt x="6377" y="18638"/>
                  </a:lnTo>
                  <a:lnTo>
                    <a:pt x="5885" y="18370"/>
                  </a:lnTo>
                  <a:lnTo>
                    <a:pt x="5408" y="18078"/>
                  </a:lnTo>
                  <a:lnTo>
                    <a:pt x="4943" y="17763"/>
                  </a:lnTo>
                  <a:lnTo>
                    <a:pt x="4492" y="17426"/>
                  </a:lnTo>
                  <a:lnTo>
                    <a:pt x="4057" y="17066"/>
                  </a:lnTo>
                  <a:lnTo>
                    <a:pt x="3637" y="16684"/>
                  </a:lnTo>
                  <a:lnTo>
                    <a:pt x="3210" y="16255"/>
                  </a:lnTo>
                  <a:lnTo>
                    <a:pt x="2809" y="15808"/>
                  </a:lnTo>
                  <a:lnTo>
                    <a:pt x="2435" y="15346"/>
                  </a:lnTo>
                  <a:lnTo>
                    <a:pt x="2087" y="14871"/>
                  </a:lnTo>
                  <a:lnTo>
                    <a:pt x="1766" y="14382"/>
                  </a:lnTo>
                  <a:lnTo>
                    <a:pt x="1471" y="13881"/>
                  </a:lnTo>
                  <a:lnTo>
                    <a:pt x="1204" y="13369"/>
                  </a:lnTo>
                  <a:lnTo>
                    <a:pt x="962" y="12846"/>
                  </a:lnTo>
                  <a:lnTo>
                    <a:pt x="749" y="12315"/>
                  </a:lnTo>
                  <a:lnTo>
                    <a:pt x="561" y="11776"/>
                  </a:lnTo>
                  <a:lnTo>
                    <a:pt x="401" y="11230"/>
                  </a:lnTo>
                  <a:lnTo>
                    <a:pt x="267" y="10679"/>
                  </a:lnTo>
                  <a:lnTo>
                    <a:pt x="160" y="10122"/>
                  </a:lnTo>
                  <a:lnTo>
                    <a:pt x="80" y="9562"/>
                  </a:lnTo>
                  <a:lnTo>
                    <a:pt x="27" y="8999"/>
                  </a:lnTo>
                  <a:lnTo>
                    <a:pt x="0" y="8434"/>
                  </a:lnTo>
                  <a:lnTo>
                    <a:pt x="2" y="7869"/>
                  </a:lnTo>
                  <a:lnTo>
                    <a:pt x="29" y="7304"/>
                  </a:lnTo>
                  <a:lnTo>
                    <a:pt x="84" y="6741"/>
                  </a:lnTo>
                  <a:lnTo>
                    <a:pt x="166" y="6180"/>
                  </a:lnTo>
                  <a:lnTo>
                    <a:pt x="274" y="5623"/>
                  </a:lnTo>
                  <a:lnTo>
                    <a:pt x="410" y="5070"/>
                  </a:lnTo>
                  <a:lnTo>
                    <a:pt x="573" y="4523"/>
                  </a:lnTo>
                  <a:lnTo>
                    <a:pt x="764" y="3982"/>
                  </a:lnTo>
                  <a:lnTo>
                    <a:pt x="980" y="3450"/>
                  </a:lnTo>
                  <a:lnTo>
                    <a:pt x="1225" y="2927"/>
                  </a:lnTo>
                  <a:lnTo>
                    <a:pt x="1497" y="2412"/>
                  </a:lnTo>
                  <a:lnTo>
                    <a:pt x="1795" y="1909"/>
                  </a:lnTo>
                  <a:lnTo>
                    <a:pt x="2121" y="1418"/>
                  </a:lnTo>
                  <a:lnTo>
                    <a:pt x="2474" y="941"/>
                  </a:lnTo>
                  <a:lnTo>
                    <a:pt x="2855" y="477"/>
                  </a:lnTo>
                  <a:lnTo>
                    <a:pt x="3259" y="32"/>
                  </a:lnTo>
                  <a:cubicBezTo>
                    <a:pt x="3277" y="13"/>
                    <a:pt x="3301" y="1"/>
                    <a:pt x="3327" y="1"/>
                  </a:cubicBezTo>
                  <a:cubicBezTo>
                    <a:pt x="3353" y="0"/>
                    <a:pt x="3378" y="9"/>
                    <a:pt x="3397" y="27"/>
                  </a:cubicBezTo>
                  <a:lnTo>
                    <a:pt x="7199" y="3660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7958138" y="4468813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37%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8432800" y="5792788"/>
              <a:ext cx="117475" cy="1158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8423275" y="5784850"/>
              <a:ext cx="136525" cy="133350"/>
            </a:xfrm>
            <a:custGeom>
              <a:avLst/>
              <a:gdLst>
                <a:gd name="T0" fmla="*/ 0 w 1424"/>
                <a:gd name="T1" fmla="*/ 96 h 1408"/>
                <a:gd name="T2" fmla="*/ 96 w 1424"/>
                <a:gd name="T3" fmla="*/ 0 h 1408"/>
                <a:gd name="T4" fmla="*/ 1328 w 1424"/>
                <a:gd name="T5" fmla="*/ 0 h 1408"/>
                <a:gd name="T6" fmla="*/ 1424 w 1424"/>
                <a:gd name="T7" fmla="*/ 96 h 1408"/>
                <a:gd name="T8" fmla="*/ 1424 w 1424"/>
                <a:gd name="T9" fmla="*/ 1312 h 1408"/>
                <a:gd name="T10" fmla="*/ 1328 w 1424"/>
                <a:gd name="T11" fmla="*/ 1408 h 1408"/>
                <a:gd name="T12" fmla="*/ 96 w 1424"/>
                <a:gd name="T13" fmla="*/ 1408 h 1408"/>
                <a:gd name="T14" fmla="*/ 0 w 1424"/>
                <a:gd name="T15" fmla="*/ 1312 h 1408"/>
                <a:gd name="T16" fmla="*/ 0 w 1424"/>
                <a:gd name="T17" fmla="*/ 96 h 1408"/>
                <a:gd name="T18" fmla="*/ 192 w 1424"/>
                <a:gd name="T19" fmla="*/ 1312 h 1408"/>
                <a:gd name="T20" fmla="*/ 96 w 1424"/>
                <a:gd name="T21" fmla="*/ 1216 h 1408"/>
                <a:gd name="T22" fmla="*/ 1328 w 1424"/>
                <a:gd name="T23" fmla="*/ 1216 h 1408"/>
                <a:gd name="T24" fmla="*/ 1232 w 1424"/>
                <a:gd name="T25" fmla="*/ 1312 h 1408"/>
                <a:gd name="T26" fmla="*/ 1232 w 1424"/>
                <a:gd name="T27" fmla="*/ 96 h 1408"/>
                <a:gd name="T28" fmla="*/ 1328 w 1424"/>
                <a:gd name="T29" fmla="*/ 192 h 1408"/>
                <a:gd name="T30" fmla="*/ 96 w 1424"/>
                <a:gd name="T31" fmla="*/ 192 h 1408"/>
                <a:gd name="T32" fmla="*/ 192 w 1424"/>
                <a:gd name="T33" fmla="*/ 96 h 1408"/>
                <a:gd name="T34" fmla="*/ 192 w 1424"/>
                <a:gd name="T35" fmla="*/ 1312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4" h="1408">
                  <a:moveTo>
                    <a:pt x="0" y="96"/>
                  </a:moveTo>
                  <a:cubicBezTo>
                    <a:pt x="0" y="43"/>
                    <a:pt x="43" y="0"/>
                    <a:pt x="96" y="0"/>
                  </a:cubicBezTo>
                  <a:lnTo>
                    <a:pt x="1328" y="0"/>
                  </a:lnTo>
                  <a:cubicBezTo>
                    <a:pt x="1381" y="0"/>
                    <a:pt x="1424" y="43"/>
                    <a:pt x="1424" y="96"/>
                  </a:cubicBezTo>
                  <a:lnTo>
                    <a:pt x="1424" y="1312"/>
                  </a:lnTo>
                  <a:cubicBezTo>
                    <a:pt x="1424" y="1365"/>
                    <a:pt x="1381" y="1408"/>
                    <a:pt x="1328" y="1408"/>
                  </a:cubicBezTo>
                  <a:lnTo>
                    <a:pt x="96" y="1408"/>
                  </a:lnTo>
                  <a:cubicBezTo>
                    <a:pt x="43" y="1408"/>
                    <a:pt x="0" y="1365"/>
                    <a:pt x="0" y="1312"/>
                  </a:cubicBezTo>
                  <a:lnTo>
                    <a:pt x="0" y="96"/>
                  </a:lnTo>
                  <a:close/>
                  <a:moveTo>
                    <a:pt x="192" y="1312"/>
                  </a:moveTo>
                  <a:lnTo>
                    <a:pt x="96" y="1216"/>
                  </a:lnTo>
                  <a:lnTo>
                    <a:pt x="1328" y="1216"/>
                  </a:lnTo>
                  <a:lnTo>
                    <a:pt x="1232" y="1312"/>
                  </a:lnTo>
                  <a:lnTo>
                    <a:pt x="1232" y="96"/>
                  </a:lnTo>
                  <a:lnTo>
                    <a:pt x="1328" y="192"/>
                  </a:lnTo>
                  <a:lnTo>
                    <a:pt x="96" y="192"/>
                  </a:lnTo>
                  <a:lnTo>
                    <a:pt x="192" y="96"/>
                  </a:lnTo>
                  <a:lnTo>
                    <a:pt x="192" y="1312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04250" y="5715000"/>
              <a:ext cx="2933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sim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2189857" y="3189319"/>
            <a:ext cx="1936750" cy="2863036"/>
            <a:chOff x="8121650" y="3128963"/>
            <a:chExt cx="1936750" cy="2863036"/>
          </a:xfrm>
        </p:grpSpPr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8131175" y="3138488"/>
              <a:ext cx="1919288" cy="2227263"/>
            </a:xfrm>
            <a:custGeom>
              <a:avLst/>
              <a:gdLst>
                <a:gd name="T0" fmla="*/ 4224 w 10066"/>
                <a:gd name="T1" fmla="*/ 11684 h 11684"/>
                <a:gd name="T2" fmla="*/ 10066 w 10066"/>
                <a:gd name="T3" fmla="*/ 5842 h 11684"/>
                <a:gd name="T4" fmla="*/ 4224 w 10066"/>
                <a:gd name="T5" fmla="*/ 0 h 11684"/>
                <a:gd name="T6" fmla="*/ 0 w 10066"/>
                <a:gd name="T7" fmla="*/ 1806 h 11684"/>
                <a:gd name="T8" fmla="*/ 1901 w 10066"/>
                <a:gd name="T9" fmla="*/ 3622 h 11684"/>
                <a:gd name="T10" fmla="*/ 6444 w 10066"/>
                <a:gd name="T11" fmla="*/ 3519 h 11684"/>
                <a:gd name="T12" fmla="*/ 6547 w 10066"/>
                <a:gd name="T13" fmla="*/ 8062 h 11684"/>
                <a:gd name="T14" fmla="*/ 4224 w 10066"/>
                <a:gd name="T15" fmla="*/ 9055 h 11684"/>
                <a:gd name="T16" fmla="*/ 4224 w 10066"/>
                <a:gd name="T17" fmla="*/ 11684 h 11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66" h="11684">
                  <a:moveTo>
                    <a:pt x="4224" y="11684"/>
                  </a:moveTo>
                  <a:cubicBezTo>
                    <a:pt x="7450" y="11684"/>
                    <a:pt x="10066" y="9069"/>
                    <a:pt x="10066" y="5842"/>
                  </a:cubicBezTo>
                  <a:cubicBezTo>
                    <a:pt x="10066" y="2616"/>
                    <a:pt x="7450" y="0"/>
                    <a:pt x="4224" y="0"/>
                  </a:cubicBezTo>
                  <a:cubicBezTo>
                    <a:pt x="2629" y="0"/>
                    <a:pt x="1103" y="653"/>
                    <a:pt x="0" y="1806"/>
                  </a:cubicBezTo>
                  <a:lnTo>
                    <a:pt x="1901" y="3622"/>
                  </a:lnTo>
                  <a:cubicBezTo>
                    <a:pt x="3127" y="2339"/>
                    <a:pt x="5161" y="2293"/>
                    <a:pt x="6444" y="3519"/>
                  </a:cubicBezTo>
                  <a:cubicBezTo>
                    <a:pt x="7727" y="4745"/>
                    <a:pt x="7773" y="6779"/>
                    <a:pt x="6547" y="8062"/>
                  </a:cubicBezTo>
                  <a:cubicBezTo>
                    <a:pt x="5941" y="8697"/>
                    <a:pt x="5101" y="9055"/>
                    <a:pt x="4224" y="9055"/>
                  </a:cubicBezTo>
                  <a:lnTo>
                    <a:pt x="4224" y="116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8121650" y="3128963"/>
              <a:ext cx="1936750" cy="2246313"/>
            </a:xfrm>
            <a:custGeom>
              <a:avLst/>
              <a:gdLst>
                <a:gd name="T0" fmla="*/ 5010 w 10160"/>
                <a:gd name="T1" fmla="*/ 11640 h 11783"/>
                <a:gd name="T2" fmla="*/ 5996 w 10160"/>
                <a:gd name="T3" fmla="*/ 11426 h 11783"/>
                <a:gd name="T4" fmla="*/ 6910 w 10160"/>
                <a:gd name="T5" fmla="*/ 11053 h 11783"/>
                <a:gd name="T6" fmla="*/ 8370 w 10160"/>
                <a:gd name="T7" fmla="*/ 9988 h 11783"/>
                <a:gd name="T8" fmla="*/ 9432 w 10160"/>
                <a:gd name="T9" fmla="*/ 8529 h 11783"/>
                <a:gd name="T10" fmla="*/ 9805 w 10160"/>
                <a:gd name="T11" fmla="*/ 7614 h 11783"/>
                <a:gd name="T12" fmla="*/ 10018 w 10160"/>
                <a:gd name="T13" fmla="*/ 6628 h 11783"/>
                <a:gd name="T14" fmla="*/ 10059 w 10160"/>
                <a:gd name="T15" fmla="*/ 5594 h 11783"/>
                <a:gd name="T16" fmla="*/ 9918 w 10160"/>
                <a:gd name="T17" fmla="*/ 4583 h 11783"/>
                <a:gd name="T18" fmla="*/ 9611 w 10160"/>
                <a:gd name="T19" fmla="*/ 3636 h 11783"/>
                <a:gd name="T20" fmla="*/ 8914 w 10160"/>
                <a:gd name="T21" fmla="*/ 2425 h 11783"/>
                <a:gd name="T22" fmla="*/ 7511 w 10160"/>
                <a:gd name="T23" fmla="*/ 1087 h 11783"/>
                <a:gd name="T24" fmla="*/ 6396 w 10160"/>
                <a:gd name="T25" fmla="*/ 499 h 11783"/>
                <a:gd name="T26" fmla="*/ 5439 w 10160"/>
                <a:gd name="T27" fmla="*/ 215 h 11783"/>
                <a:gd name="T28" fmla="*/ 4421 w 10160"/>
                <a:gd name="T29" fmla="*/ 98 h 11783"/>
                <a:gd name="T30" fmla="*/ 3391 w 10160"/>
                <a:gd name="T31" fmla="*/ 166 h 11783"/>
                <a:gd name="T32" fmla="*/ 2401 w 10160"/>
                <a:gd name="T33" fmla="*/ 409 h 11783"/>
                <a:gd name="T34" fmla="*/ 1471 w 10160"/>
                <a:gd name="T35" fmla="*/ 820 h 11783"/>
                <a:gd name="T36" fmla="*/ 625 w 10160"/>
                <a:gd name="T37" fmla="*/ 1391 h 11783"/>
                <a:gd name="T38" fmla="*/ 1916 w 10160"/>
                <a:gd name="T39" fmla="*/ 3638 h 11783"/>
                <a:gd name="T40" fmla="*/ 2831 w 10160"/>
                <a:gd name="T41" fmla="*/ 2966 h 11783"/>
                <a:gd name="T42" fmla="*/ 3885 w 10160"/>
                <a:gd name="T43" fmla="*/ 2654 h 11783"/>
                <a:gd name="T44" fmla="*/ 4976 w 10160"/>
                <a:gd name="T45" fmla="*/ 2707 h 11783"/>
                <a:gd name="T46" fmla="*/ 6003 w 10160"/>
                <a:gd name="T47" fmla="*/ 3128 h 11783"/>
                <a:gd name="T48" fmla="*/ 6857 w 10160"/>
                <a:gd name="T49" fmla="*/ 3904 h 11783"/>
                <a:gd name="T50" fmla="*/ 7377 w 10160"/>
                <a:gd name="T51" fmla="*/ 4892 h 11783"/>
                <a:gd name="T52" fmla="*/ 7532 w 10160"/>
                <a:gd name="T53" fmla="*/ 5974 h 11783"/>
                <a:gd name="T54" fmla="*/ 7322 w 10160"/>
                <a:gd name="T55" fmla="*/ 7050 h 11783"/>
                <a:gd name="T56" fmla="*/ 6743 w 10160"/>
                <a:gd name="T57" fmla="*/ 8020 h 11783"/>
                <a:gd name="T58" fmla="*/ 5849 w 10160"/>
                <a:gd name="T59" fmla="*/ 8747 h 11783"/>
                <a:gd name="T60" fmla="*/ 4769 w 10160"/>
                <a:gd name="T61" fmla="*/ 9115 h 11783"/>
                <a:gd name="T62" fmla="*/ 4271 w 10160"/>
                <a:gd name="T63" fmla="*/ 9057 h 11783"/>
                <a:gd name="T64" fmla="*/ 5368 w 10160"/>
                <a:gd name="T65" fmla="*/ 8862 h 11783"/>
                <a:gd name="T66" fmla="*/ 6325 w 10160"/>
                <a:gd name="T67" fmla="*/ 8302 h 11783"/>
                <a:gd name="T68" fmla="*/ 7034 w 10160"/>
                <a:gd name="T69" fmla="*/ 7440 h 11783"/>
                <a:gd name="T70" fmla="*/ 7392 w 10160"/>
                <a:gd name="T71" fmla="*/ 6428 h 11783"/>
                <a:gd name="T72" fmla="*/ 7394 w 10160"/>
                <a:gd name="T73" fmla="*/ 5368 h 11783"/>
                <a:gd name="T74" fmla="*/ 7042 w 10160"/>
                <a:gd name="T75" fmla="*/ 4358 h 11783"/>
                <a:gd name="T76" fmla="*/ 6339 w 10160"/>
                <a:gd name="T77" fmla="*/ 3496 h 11783"/>
                <a:gd name="T78" fmla="*/ 5398 w 10160"/>
                <a:gd name="T79" fmla="*/ 2933 h 11783"/>
                <a:gd name="T80" fmla="*/ 4353 w 10160"/>
                <a:gd name="T81" fmla="*/ 2728 h 11783"/>
                <a:gd name="T82" fmla="*/ 3304 w 10160"/>
                <a:gd name="T83" fmla="*/ 2878 h 11783"/>
                <a:gd name="T84" fmla="*/ 2345 w 10160"/>
                <a:gd name="T85" fmla="*/ 3382 h 11783"/>
                <a:gd name="T86" fmla="*/ 15 w 10160"/>
                <a:gd name="T87" fmla="*/ 1822 h 11783"/>
                <a:gd name="T88" fmla="*/ 922 w 10160"/>
                <a:gd name="T89" fmla="*/ 1048 h 11783"/>
                <a:gd name="T90" fmla="*/ 1822 w 10160"/>
                <a:gd name="T91" fmla="*/ 536 h 11783"/>
                <a:gd name="T92" fmla="*/ 2796 w 10160"/>
                <a:gd name="T93" fmla="*/ 190 h 11783"/>
                <a:gd name="T94" fmla="*/ 3822 w 10160"/>
                <a:gd name="T95" fmla="*/ 20 h 11783"/>
                <a:gd name="T96" fmla="*/ 4874 w 10160"/>
                <a:gd name="T97" fmla="*/ 31 h 11783"/>
                <a:gd name="T98" fmla="*/ 5885 w 10160"/>
                <a:gd name="T99" fmla="*/ 225 h 11783"/>
                <a:gd name="T100" fmla="*/ 6826 w 10160"/>
                <a:gd name="T101" fmla="*/ 583 h 11783"/>
                <a:gd name="T102" fmla="*/ 8233 w 10160"/>
                <a:gd name="T103" fmla="*/ 1533 h 11783"/>
                <a:gd name="T104" fmla="*/ 9452 w 10160"/>
                <a:gd name="T105" fmla="*/ 3086 h 11783"/>
                <a:gd name="T106" fmla="*/ 9853 w 10160"/>
                <a:gd name="T107" fmla="*/ 4004 h 11783"/>
                <a:gd name="T108" fmla="*/ 10094 w 10160"/>
                <a:gd name="T109" fmla="*/ 4996 h 11783"/>
                <a:gd name="T110" fmla="*/ 10158 w 10160"/>
                <a:gd name="T111" fmla="*/ 6043 h 11783"/>
                <a:gd name="T112" fmla="*/ 10041 w 10160"/>
                <a:gd name="T113" fmla="*/ 7079 h 11783"/>
                <a:gd name="T114" fmla="*/ 9752 w 10160"/>
                <a:gd name="T115" fmla="*/ 8052 h 11783"/>
                <a:gd name="T116" fmla="*/ 9155 w 10160"/>
                <a:gd name="T117" fmla="*/ 9186 h 11783"/>
                <a:gd name="T118" fmla="*/ 7795 w 10160"/>
                <a:gd name="T119" fmla="*/ 10613 h 11783"/>
                <a:gd name="T120" fmla="*/ 6564 w 10160"/>
                <a:gd name="T121" fmla="*/ 11320 h 11783"/>
                <a:gd name="T122" fmla="*/ 5602 w 10160"/>
                <a:gd name="T123" fmla="*/ 11632 h 11783"/>
                <a:gd name="T124" fmla="*/ 4574 w 10160"/>
                <a:gd name="T125" fmla="*/ 11775 h 1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60" h="11783">
                  <a:moveTo>
                    <a:pt x="4320" y="11734"/>
                  </a:moveTo>
                  <a:lnTo>
                    <a:pt x="4271" y="11686"/>
                  </a:lnTo>
                  <a:lnTo>
                    <a:pt x="4422" y="11684"/>
                  </a:lnTo>
                  <a:lnTo>
                    <a:pt x="4571" y="11679"/>
                  </a:lnTo>
                  <a:lnTo>
                    <a:pt x="4718" y="11670"/>
                  </a:lnTo>
                  <a:lnTo>
                    <a:pt x="4865" y="11657"/>
                  </a:lnTo>
                  <a:lnTo>
                    <a:pt x="5010" y="11640"/>
                  </a:lnTo>
                  <a:lnTo>
                    <a:pt x="5155" y="11619"/>
                  </a:lnTo>
                  <a:lnTo>
                    <a:pt x="5298" y="11596"/>
                  </a:lnTo>
                  <a:lnTo>
                    <a:pt x="5440" y="11569"/>
                  </a:lnTo>
                  <a:lnTo>
                    <a:pt x="5581" y="11538"/>
                  </a:lnTo>
                  <a:lnTo>
                    <a:pt x="5721" y="11504"/>
                  </a:lnTo>
                  <a:lnTo>
                    <a:pt x="5859" y="11467"/>
                  </a:lnTo>
                  <a:lnTo>
                    <a:pt x="5996" y="11426"/>
                  </a:lnTo>
                  <a:lnTo>
                    <a:pt x="6131" y="11382"/>
                  </a:lnTo>
                  <a:lnTo>
                    <a:pt x="6264" y="11335"/>
                  </a:lnTo>
                  <a:lnTo>
                    <a:pt x="6397" y="11285"/>
                  </a:lnTo>
                  <a:lnTo>
                    <a:pt x="6528" y="11231"/>
                  </a:lnTo>
                  <a:lnTo>
                    <a:pt x="6657" y="11174"/>
                  </a:lnTo>
                  <a:lnTo>
                    <a:pt x="6785" y="11115"/>
                  </a:lnTo>
                  <a:lnTo>
                    <a:pt x="6910" y="11053"/>
                  </a:lnTo>
                  <a:lnTo>
                    <a:pt x="7034" y="10987"/>
                  </a:lnTo>
                  <a:lnTo>
                    <a:pt x="7278" y="10847"/>
                  </a:lnTo>
                  <a:lnTo>
                    <a:pt x="7513" y="10696"/>
                  </a:lnTo>
                  <a:lnTo>
                    <a:pt x="7740" y="10535"/>
                  </a:lnTo>
                  <a:lnTo>
                    <a:pt x="7958" y="10363"/>
                  </a:lnTo>
                  <a:lnTo>
                    <a:pt x="8169" y="10180"/>
                  </a:lnTo>
                  <a:lnTo>
                    <a:pt x="8370" y="9988"/>
                  </a:lnTo>
                  <a:lnTo>
                    <a:pt x="8562" y="9787"/>
                  </a:lnTo>
                  <a:lnTo>
                    <a:pt x="8744" y="9577"/>
                  </a:lnTo>
                  <a:lnTo>
                    <a:pt x="8915" y="9358"/>
                  </a:lnTo>
                  <a:lnTo>
                    <a:pt x="9077" y="9131"/>
                  </a:lnTo>
                  <a:lnTo>
                    <a:pt x="9228" y="8896"/>
                  </a:lnTo>
                  <a:lnTo>
                    <a:pt x="9367" y="8653"/>
                  </a:lnTo>
                  <a:lnTo>
                    <a:pt x="9432" y="8529"/>
                  </a:lnTo>
                  <a:lnTo>
                    <a:pt x="9494" y="8403"/>
                  </a:lnTo>
                  <a:lnTo>
                    <a:pt x="9554" y="8276"/>
                  </a:lnTo>
                  <a:lnTo>
                    <a:pt x="9610" y="8146"/>
                  </a:lnTo>
                  <a:lnTo>
                    <a:pt x="9664" y="8016"/>
                  </a:lnTo>
                  <a:lnTo>
                    <a:pt x="9714" y="7883"/>
                  </a:lnTo>
                  <a:lnTo>
                    <a:pt x="9761" y="7750"/>
                  </a:lnTo>
                  <a:lnTo>
                    <a:pt x="9805" y="7614"/>
                  </a:lnTo>
                  <a:lnTo>
                    <a:pt x="9845" y="7477"/>
                  </a:lnTo>
                  <a:lnTo>
                    <a:pt x="9883" y="7339"/>
                  </a:lnTo>
                  <a:lnTo>
                    <a:pt x="9917" y="7199"/>
                  </a:lnTo>
                  <a:lnTo>
                    <a:pt x="9947" y="7058"/>
                  </a:lnTo>
                  <a:lnTo>
                    <a:pt x="9974" y="6916"/>
                  </a:lnTo>
                  <a:lnTo>
                    <a:pt x="9998" y="6773"/>
                  </a:lnTo>
                  <a:lnTo>
                    <a:pt x="10018" y="6628"/>
                  </a:lnTo>
                  <a:lnTo>
                    <a:pt x="10035" y="6483"/>
                  </a:lnTo>
                  <a:lnTo>
                    <a:pt x="10048" y="6336"/>
                  </a:lnTo>
                  <a:lnTo>
                    <a:pt x="10057" y="6189"/>
                  </a:lnTo>
                  <a:lnTo>
                    <a:pt x="10062" y="6040"/>
                  </a:lnTo>
                  <a:lnTo>
                    <a:pt x="10064" y="5890"/>
                  </a:lnTo>
                  <a:lnTo>
                    <a:pt x="10064" y="5741"/>
                  </a:lnTo>
                  <a:lnTo>
                    <a:pt x="10059" y="5594"/>
                  </a:lnTo>
                  <a:lnTo>
                    <a:pt x="10050" y="5446"/>
                  </a:lnTo>
                  <a:lnTo>
                    <a:pt x="10037" y="5299"/>
                  </a:lnTo>
                  <a:lnTo>
                    <a:pt x="10020" y="5154"/>
                  </a:lnTo>
                  <a:lnTo>
                    <a:pt x="9999" y="5010"/>
                  </a:lnTo>
                  <a:lnTo>
                    <a:pt x="9976" y="4866"/>
                  </a:lnTo>
                  <a:lnTo>
                    <a:pt x="9949" y="4724"/>
                  </a:lnTo>
                  <a:lnTo>
                    <a:pt x="9918" y="4583"/>
                  </a:lnTo>
                  <a:lnTo>
                    <a:pt x="9884" y="4444"/>
                  </a:lnTo>
                  <a:lnTo>
                    <a:pt x="9847" y="4305"/>
                  </a:lnTo>
                  <a:lnTo>
                    <a:pt x="9806" y="4169"/>
                  </a:lnTo>
                  <a:lnTo>
                    <a:pt x="9762" y="4034"/>
                  </a:lnTo>
                  <a:lnTo>
                    <a:pt x="9715" y="3900"/>
                  </a:lnTo>
                  <a:lnTo>
                    <a:pt x="9664" y="3768"/>
                  </a:lnTo>
                  <a:lnTo>
                    <a:pt x="9611" y="3636"/>
                  </a:lnTo>
                  <a:lnTo>
                    <a:pt x="9554" y="3507"/>
                  </a:lnTo>
                  <a:lnTo>
                    <a:pt x="9495" y="3380"/>
                  </a:lnTo>
                  <a:lnTo>
                    <a:pt x="9433" y="3254"/>
                  </a:lnTo>
                  <a:lnTo>
                    <a:pt x="9367" y="3130"/>
                  </a:lnTo>
                  <a:lnTo>
                    <a:pt x="9227" y="2887"/>
                  </a:lnTo>
                  <a:lnTo>
                    <a:pt x="9076" y="2652"/>
                  </a:lnTo>
                  <a:lnTo>
                    <a:pt x="8914" y="2425"/>
                  </a:lnTo>
                  <a:lnTo>
                    <a:pt x="8743" y="2206"/>
                  </a:lnTo>
                  <a:lnTo>
                    <a:pt x="8560" y="1996"/>
                  </a:lnTo>
                  <a:lnTo>
                    <a:pt x="8368" y="1795"/>
                  </a:lnTo>
                  <a:lnTo>
                    <a:pt x="8167" y="1603"/>
                  </a:lnTo>
                  <a:lnTo>
                    <a:pt x="7957" y="1420"/>
                  </a:lnTo>
                  <a:lnTo>
                    <a:pt x="7738" y="1248"/>
                  </a:lnTo>
                  <a:lnTo>
                    <a:pt x="7511" y="1087"/>
                  </a:lnTo>
                  <a:lnTo>
                    <a:pt x="7275" y="936"/>
                  </a:lnTo>
                  <a:lnTo>
                    <a:pt x="7033" y="797"/>
                  </a:lnTo>
                  <a:lnTo>
                    <a:pt x="6909" y="731"/>
                  </a:lnTo>
                  <a:lnTo>
                    <a:pt x="6784" y="669"/>
                  </a:lnTo>
                  <a:lnTo>
                    <a:pt x="6656" y="609"/>
                  </a:lnTo>
                  <a:lnTo>
                    <a:pt x="6527" y="553"/>
                  </a:lnTo>
                  <a:lnTo>
                    <a:pt x="6396" y="499"/>
                  </a:lnTo>
                  <a:lnTo>
                    <a:pt x="6263" y="449"/>
                  </a:lnTo>
                  <a:lnTo>
                    <a:pt x="6130" y="402"/>
                  </a:lnTo>
                  <a:lnTo>
                    <a:pt x="5994" y="358"/>
                  </a:lnTo>
                  <a:lnTo>
                    <a:pt x="5858" y="317"/>
                  </a:lnTo>
                  <a:lnTo>
                    <a:pt x="5720" y="280"/>
                  </a:lnTo>
                  <a:lnTo>
                    <a:pt x="5580" y="246"/>
                  </a:lnTo>
                  <a:lnTo>
                    <a:pt x="5439" y="215"/>
                  </a:lnTo>
                  <a:lnTo>
                    <a:pt x="5297" y="188"/>
                  </a:lnTo>
                  <a:lnTo>
                    <a:pt x="5154" y="164"/>
                  </a:lnTo>
                  <a:lnTo>
                    <a:pt x="5009" y="143"/>
                  </a:lnTo>
                  <a:lnTo>
                    <a:pt x="4863" y="127"/>
                  </a:lnTo>
                  <a:lnTo>
                    <a:pt x="4717" y="114"/>
                  </a:lnTo>
                  <a:lnTo>
                    <a:pt x="4569" y="104"/>
                  </a:lnTo>
                  <a:lnTo>
                    <a:pt x="4421" y="98"/>
                  </a:lnTo>
                  <a:lnTo>
                    <a:pt x="4271" y="96"/>
                  </a:lnTo>
                  <a:lnTo>
                    <a:pt x="4124" y="100"/>
                  </a:lnTo>
                  <a:lnTo>
                    <a:pt x="3976" y="106"/>
                  </a:lnTo>
                  <a:lnTo>
                    <a:pt x="3829" y="115"/>
                  </a:lnTo>
                  <a:lnTo>
                    <a:pt x="3682" y="129"/>
                  </a:lnTo>
                  <a:lnTo>
                    <a:pt x="3536" y="145"/>
                  </a:lnTo>
                  <a:lnTo>
                    <a:pt x="3391" y="166"/>
                  </a:lnTo>
                  <a:lnTo>
                    <a:pt x="3247" y="190"/>
                  </a:lnTo>
                  <a:lnTo>
                    <a:pt x="3103" y="218"/>
                  </a:lnTo>
                  <a:lnTo>
                    <a:pt x="2961" y="249"/>
                  </a:lnTo>
                  <a:lnTo>
                    <a:pt x="2819" y="284"/>
                  </a:lnTo>
                  <a:lnTo>
                    <a:pt x="2679" y="322"/>
                  </a:lnTo>
                  <a:lnTo>
                    <a:pt x="2539" y="364"/>
                  </a:lnTo>
                  <a:lnTo>
                    <a:pt x="2401" y="409"/>
                  </a:lnTo>
                  <a:lnTo>
                    <a:pt x="2264" y="458"/>
                  </a:lnTo>
                  <a:lnTo>
                    <a:pt x="2128" y="510"/>
                  </a:lnTo>
                  <a:lnTo>
                    <a:pt x="1994" y="565"/>
                  </a:lnTo>
                  <a:lnTo>
                    <a:pt x="1861" y="624"/>
                  </a:lnTo>
                  <a:lnTo>
                    <a:pt x="1730" y="686"/>
                  </a:lnTo>
                  <a:lnTo>
                    <a:pt x="1600" y="752"/>
                  </a:lnTo>
                  <a:lnTo>
                    <a:pt x="1471" y="820"/>
                  </a:lnTo>
                  <a:lnTo>
                    <a:pt x="1345" y="892"/>
                  </a:lnTo>
                  <a:lnTo>
                    <a:pt x="1220" y="968"/>
                  </a:lnTo>
                  <a:lnTo>
                    <a:pt x="1097" y="1046"/>
                  </a:lnTo>
                  <a:lnTo>
                    <a:pt x="976" y="1127"/>
                  </a:lnTo>
                  <a:lnTo>
                    <a:pt x="857" y="1212"/>
                  </a:lnTo>
                  <a:lnTo>
                    <a:pt x="740" y="1299"/>
                  </a:lnTo>
                  <a:lnTo>
                    <a:pt x="625" y="1391"/>
                  </a:lnTo>
                  <a:lnTo>
                    <a:pt x="512" y="1484"/>
                  </a:lnTo>
                  <a:lnTo>
                    <a:pt x="401" y="1581"/>
                  </a:lnTo>
                  <a:lnTo>
                    <a:pt x="292" y="1681"/>
                  </a:lnTo>
                  <a:lnTo>
                    <a:pt x="82" y="1890"/>
                  </a:lnTo>
                  <a:lnTo>
                    <a:pt x="82" y="1821"/>
                  </a:lnTo>
                  <a:lnTo>
                    <a:pt x="1983" y="3638"/>
                  </a:lnTo>
                  <a:lnTo>
                    <a:pt x="1916" y="3638"/>
                  </a:lnTo>
                  <a:lnTo>
                    <a:pt x="2033" y="3522"/>
                  </a:lnTo>
                  <a:lnTo>
                    <a:pt x="2156" y="3411"/>
                  </a:lnTo>
                  <a:lnTo>
                    <a:pt x="2284" y="3307"/>
                  </a:lnTo>
                  <a:lnTo>
                    <a:pt x="2416" y="3211"/>
                  </a:lnTo>
                  <a:lnTo>
                    <a:pt x="2551" y="3122"/>
                  </a:lnTo>
                  <a:lnTo>
                    <a:pt x="2690" y="3040"/>
                  </a:lnTo>
                  <a:lnTo>
                    <a:pt x="2831" y="2966"/>
                  </a:lnTo>
                  <a:lnTo>
                    <a:pt x="2976" y="2899"/>
                  </a:lnTo>
                  <a:lnTo>
                    <a:pt x="3123" y="2840"/>
                  </a:lnTo>
                  <a:lnTo>
                    <a:pt x="3272" y="2788"/>
                  </a:lnTo>
                  <a:lnTo>
                    <a:pt x="3424" y="2743"/>
                  </a:lnTo>
                  <a:lnTo>
                    <a:pt x="3576" y="2706"/>
                  </a:lnTo>
                  <a:lnTo>
                    <a:pt x="3730" y="2676"/>
                  </a:lnTo>
                  <a:lnTo>
                    <a:pt x="3885" y="2654"/>
                  </a:lnTo>
                  <a:lnTo>
                    <a:pt x="4041" y="2640"/>
                  </a:lnTo>
                  <a:lnTo>
                    <a:pt x="4197" y="2632"/>
                  </a:lnTo>
                  <a:lnTo>
                    <a:pt x="4354" y="2632"/>
                  </a:lnTo>
                  <a:lnTo>
                    <a:pt x="4510" y="2640"/>
                  </a:lnTo>
                  <a:lnTo>
                    <a:pt x="4666" y="2655"/>
                  </a:lnTo>
                  <a:lnTo>
                    <a:pt x="4821" y="2677"/>
                  </a:lnTo>
                  <a:lnTo>
                    <a:pt x="4976" y="2707"/>
                  </a:lnTo>
                  <a:lnTo>
                    <a:pt x="5128" y="2745"/>
                  </a:lnTo>
                  <a:lnTo>
                    <a:pt x="5280" y="2790"/>
                  </a:lnTo>
                  <a:lnTo>
                    <a:pt x="5429" y="2843"/>
                  </a:lnTo>
                  <a:lnTo>
                    <a:pt x="5577" y="2903"/>
                  </a:lnTo>
                  <a:lnTo>
                    <a:pt x="5722" y="2971"/>
                  </a:lnTo>
                  <a:lnTo>
                    <a:pt x="5864" y="3046"/>
                  </a:lnTo>
                  <a:lnTo>
                    <a:pt x="6003" y="3128"/>
                  </a:lnTo>
                  <a:lnTo>
                    <a:pt x="6139" y="3218"/>
                  </a:lnTo>
                  <a:lnTo>
                    <a:pt x="6272" y="3316"/>
                  </a:lnTo>
                  <a:lnTo>
                    <a:pt x="6400" y="3421"/>
                  </a:lnTo>
                  <a:lnTo>
                    <a:pt x="6524" y="3534"/>
                  </a:lnTo>
                  <a:lnTo>
                    <a:pt x="6643" y="3653"/>
                  </a:lnTo>
                  <a:lnTo>
                    <a:pt x="6754" y="3776"/>
                  </a:lnTo>
                  <a:lnTo>
                    <a:pt x="6857" y="3904"/>
                  </a:lnTo>
                  <a:lnTo>
                    <a:pt x="6954" y="4036"/>
                  </a:lnTo>
                  <a:lnTo>
                    <a:pt x="7043" y="4171"/>
                  </a:lnTo>
                  <a:lnTo>
                    <a:pt x="7124" y="4310"/>
                  </a:lnTo>
                  <a:lnTo>
                    <a:pt x="7198" y="4451"/>
                  </a:lnTo>
                  <a:lnTo>
                    <a:pt x="7266" y="4596"/>
                  </a:lnTo>
                  <a:lnTo>
                    <a:pt x="7325" y="4743"/>
                  </a:lnTo>
                  <a:lnTo>
                    <a:pt x="7377" y="4892"/>
                  </a:lnTo>
                  <a:lnTo>
                    <a:pt x="7421" y="5044"/>
                  </a:lnTo>
                  <a:lnTo>
                    <a:pt x="7458" y="5196"/>
                  </a:lnTo>
                  <a:lnTo>
                    <a:pt x="7488" y="5350"/>
                  </a:lnTo>
                  <a:lnTo>
                    <a:pt x="7510" y="5505"/>
                  </a:lnTo>
                  <a:lnTo>
                    <a:pt x="7525" y="5661"/>
                  </a:lnTo>
                  <a:lnTo>
                    <a:pt x="7532" y="5817"/>
                  </a:lnTo>
                  <a:lnTo>
                    <a:pt x="7532" y="5974"/>
                  </a:lnTo>
                  <a:lnTo>
                    <a:pt x="7524" y="6130"/>
                  </a:lnTo>
                  <a:lnTo>
                    <a:pt x="7509" y="6286"/>
                  </a:lnTo>
                  <a:lnTo>
                    <a:pt x="7487" y="6441"/>
                  </a:lnTo>
                  <a:lnTo>
                    <a:pt x="7457" y="6596"/>
                  </a:lnTo>
                  <a:lnTo>
                    <a:pt x="7420" y="6748"/>
                  </a:lnTo>
                  <a:lnTo>
                    <a:pt x="7374" y="6900"/>
                  </a:lnTo>
                  <a:lnTo>
                    <a:pt x="7322" y="7050"/>
                  </a:lnTo>
                  <a:lnTo>
                    <a:pt x="7262" y="7197"/>
                  </a:lnTo>
                  <a:lnTo>
                    <a:pt x="7194" y="7342"/>
                  </a:lnTo>
                  <a:lnTo>
                    <a:pt x="7119" y="7484"/>
                  </a:lnTo>
                  <a:lnTo>
                    <a:pt x="7036" y="7624"/>
                  </a:lnTo>
                  <a:lnTo>
                    <a:pt x="6947" y="7759"/>
                  </a:lnTo>
                  <a:lnTo>
                    <a:pt x="6849" y="7892"/>
                  </a:lnTo>
                  <a:lnTo>
                    <a:pt x="6743" y="8020"/>
                  </a:lnTo>
                  <a:lnTo>
                    <a:pt x="6631" y="8145"/>
                  </a:lnTo>
                  <a:lnTo>
                    <a:pt x="6512" y="8262"/>
                  </a:lnTo>
                  <a:lnTo>
                    <a:pt x="6389" y="8373"/>
                  </a:lnTo>
                  <a:lnTo>
                    <a:pt x="6261" y="8477"/>
                  </a:lnTo>
                  <a:lnTo>
                    <a:pt x="6128" y="8574"/>
                  </a:lnTo>
                  <a:lnTo>
                    <a:pt x="5991" y="8664"/>
                  </a:lnTo>
                  <a:lnTo>
                    <a:pt x="5849" y="8747"/>
                  </a:lnTo>
                  <a:lnTo>
                    <a:pt x="5704" y="8823"/>
                  </a:lnTo>
                  <a:lnTo>
                    <a:pt x="5555" y="8891"/>
                  </a:lnTo>
                  <a:lnTo>
                    <a:pt x="5403" y="8951"/>
                  </a:lnTo>
                  <a:lnTo>
                    <a:pt x="5248" y="9004"/>
                  </a:lnTo>
                  <a:lnTo>
                    <a:pt x="5091" y="9049"/>
                  </a:lnTo>
                  <a:lnTo>
                    <a:pt x="4931" y="9086"/>
                  </a:lnTo>
                  <a:lnTo>
                    <a:pt x="4769" y="9115"/>
                  </a:lnTo>
                  <a:lnTo>
                    <a:pt x="4605" y="9137"/>
                  </a:lnTo>
                  <a:lnTo>
                    <a:pt x="4440" y="9149"/>
                  </a:lnTo>
                  <a:lnTo>
                    <a:pt x="4273" y="9153"/>
                  </a:lnTo>
                  <a:lnTo>
                    <a:pt x="4320" y="9105"/>
                  </a:lnTo>
                  <a:lnTo>
                    <a:pt x="4320" y="11734"/>
                  </a:lnTo>
                  <a:close/>
                  <a:moveTo>
                    <a:pt x="4224" y="9105"/>
                  </a:moveTo>
                  <a:cubicBezTo>
                    <a:pt x="4224" y="9079"/>
                    <a:pt x="4245" y="9058"/>
                    <a:pt x="4271" y="9057"/>
                  </a:cubicBezTo>
                  <a:lnTo>
                    <a:pt x="4432" y="9054"/>
                  </a:lnTo>
                  <a:lnTo>
                    <a:pt x="4593" y="9041"/>
                  </a:lnTo>
                  <a:lnTo>
                    <a:pt x="4752" y="9021"/>
                  </a:lnTo>
                  <a:lnTo>
                    <a:pt x="4909" y="8993"/>
                  </a:lnTo>
                  <a:lnTo>
                    <a:pt x="5064" y="8957"/>
                  </a:lnTo>
                  <a:lnTo>
                    <a:pt x="5217" y="8913"/>
                  </a:lnTo>
                  <a:lnTo>
                    <a:pt x="5368" y="8862"/>
                  </a:lnTo>
                  <a:lnTo>
                    <a:pt x="5516" y="8803"/>
                  </a:lnTo>
                  <a:lnTo>
                    <a:pt x="5660" y="8737"/>
                  </a:lnTo>
                  <a:lnTo>
                    <a:pt x="5801" y="8664"/>
                  </a:lnTo>
                  <a:lnTo>
                    <a:pt x="5938" y="8584"/>
                  </a:lnTo>
                  <a:lnTo>
                    <a:pt x="6072" y="8497"/>
                  </a:lnTo>
                  <a:lnTo>
                    <a:pt x="6201" y="8403"/>
                  </a:lnTo>
                  <a:lnTo>
                    <a:pt x="6325" y="8302"/>
                  </a:lnTo>
                  <a:lnTo>
                    <a:pt x="6445" y="8194"/>
                  </a:lnTo>
                  <a:lnTo>
                    <a:pt x="6559" y="8080"/>
                  </a:lnTo>
                  <a:lnTo>
                    <a:pt x="6669" y="7959"/>
                  </a:lnTo>
                  <a:lnTo>
                    <a:pt x="6771" y="7835"/>
                  </a:lnTo>
                  <a:lnTo>
                    <a:pt x="6866" y="7707"/>
                  </a:lnTo>
                  <a:lnTo>
                    <a:pt x="6954" y="7574"/>
                  </a:lnTo>
                  <a:lnTo>
                    <a:pt x="7034" y="7440"/>
                  </a:lnTo>
                  <a:lnTo>
                    <a:pt x="7107" y="7302"/>
                  </a:lnTo>
                  <a:lnTo>
                    <a:pt x="7173" y="7161"/>
                  </a:lnTo>
                  <a:lnTo>
                    <a:pt x="7231" y="7018"/>
                  </a:lnTo>
                  <a:lnTo>
                    <a:pt x="7282" y="6873"/>
                  </a:lnTo>
                  <a:lnTo>
                    <a:pt x="7326" y="6726"/>
                  </a:lnTo>
                  <a:lnTo>
                    <a:pt x="7363" y="6577"/>
                  </a:lnTo>
                  <a:lnTo>
                    <a:pt x="7392" y="6428"/>
                  </a:lnTo>
                  <a:lnTo>
                    <a:pt x="7414" y="6277"/>
                  </a:lnTo>
                  <a:lnTo>
                    <a:pt x="7429" y="6126"/>
                  </a:lnTo>
                  <a:lnTo>
                    <a:pt x="7436" y="5974"/>
                  </a:lnTo>
                  <a:lnTo>
                    <a:pt x="7437" y="5822"/>
                  </a:lnTo>
                  <a:lnTo>
                    <a:pt x="7429" y="5670"/>
                  </a:lnTo>
                  <a:lnTo>
                    <a:pt x="7415" y="5519"/>
                  </a:lnTo>
                  <a:lnTo>
                    <a:pt x="7394" y="5368"/>
                  </a:lnTo>
                  <a:lnTo>
                    <a:pt x="7365" y="5219"/>
                  </a:lnTo>
                  <a:lnTo>
                    <a:pt x="7329" y="5070"/>
                  </a:lnTo>
                  <a:lnTo>
                    <a:pt x="7286" y="4924"/>
                  </a:lnTo>
                  <a:lnTo>
                    <a:pt x="7235" y="4779"/>
                  </a:lnTo>
                  <a:lnTo>
                    <a:pt x="7178" y="4636"/>
                  </a:lnTo>
                  <a:lnTo>
                    <a:pt x="7113" y="4496"/>
                  </a:lnTo>
                  <a:lnTo>
                    <a:pt x="7042" y="4358"/>
                  </a:lnTo>
                  <a:lnTo>
                    <a:pt x="6962" y="4224"/>
                  </a:lnTo>
                  <a:lnTo>
                    <a:pt x="6876" y="4092"/>
                  </a:lnTo>
                  <a:lnTo>
                    <a:pt x="6783" y="3965"/>
                  </a:lnTo>
                  <a:lnTo>
                    <a:pt x="6682" y="3841"/>
                  </a:lnTo>
                  <a:lnTo>
                    <a:pt x="6574" y="3721"/>
                  </a:lnTo>
                  <a:lnTo>
                    <a:pt x="6460" y="3605"/>
                  </a:lnTo>
                  <a:lnTo>
                    <a:pt x="6339" y="3496"/>
                  </a:lnTo>
                  <a:lnTo>
                    <a:pt x="6214" y="3393"/>
                  </a:lnTo>
                  <a:lnTo>
                    <a:pt x="6086" y="3298"/>
                  </a:lnTo>
                  <a:lnTo>
                    <a:pt x="5954" y="3211"/>
                  </a:lnTo>
                  <a:lnTo>
                    <a:pt x="5819" y="3130"/>
                  </a:lnTo>
                  <a:lnTo>
                    <a:pt x="5681" y="3057"/>
                  </a:lnTo>
                  <a:lnTo>
                    <a:pt x="5540" y="2991"/>
                  </a:lnTo>
                  <a:lnTo>
                    <a:pt x="5398" y="2933"/>
                  </a:lnTo>
                  <a:lnTo>
                    <a:pt x="5252" y="2882"/>
                  </a:lnTo>
                  <a:lnTo>
                    <a:pt x="5106" y="2838"/>
                  </a:lnTo>
                  <a:lnTo>
                    <a:pt x="4957" y="2802"/>
                  </a:lnTo>
                  <a:lnTo>
                    <a:pt x="4808" y="2772"/>
                  </a:lnTo>
                  <a:lnTo>
                    <a:pt x="4657" y="2751"/>
                  </a:lnTo>
                  <a:lnTo>
                    <a:pt x="4506" y="2736"/>
                  </a:lnTo>
                  <a:lnTo>
                    <a:pt x="4353" y="2728"/>
                  </a:lnTo>
                  <a:lnTo>
                    <a:pt x="4202" y="2728"/>
                  </a:lnTo>
                  <a:lnTo>
                    <a:pt x="4050" y="2735"/>
                  </a:lnTo>
                  <a:lnTo>
                    <a:pt x="3899" y="2750"/>
                  </a:lnTo>
                  <a:lnTo>
                    <a:pt x="3748" y="2771"/>
                  </a:lnTo>
                  <a:lnTo>
                    <a:pt x="3599" y="2800"/>
                  </a:lnTo>
                  <a:lnTo>
                    <a:pt x="3450" y="2836"/>
                  </a:lnTo>
                  <a:lnTo>
                    <a:pt x="3304" y="2878"/>
                  </a:lnTo>
                  <a:lnTo>
                    <a:pt x="3159" y="2929"/>
                  </a:lnTo>
                  <a:lnTo>
                    <a:pt x="3016" y="2986"/>
                  </a:lnTo>
                  <a:lnTo>
                    <a:pt x="2876" y="3051"/>
                  </a:lnTo>
                  <a:lnTo>
                    <a:pt x="2738" y="3123"/>
                  </a:lnTo>
                  <a:lnTo>
                    <a:pt x="2604" y="3202"/>
                  </a:lnTo>
                  <a:lnTo>
                    <a:pt x="2472" y="3288"/>
                  </a:lnTo>
                  <a:lnTo>
                    <a:pt x="2345" y="3382"/>
                  </a:lnTo>
                  <a:lnTo>
                    <a:pt x="2221" y="3482"/>
                  </a:lnTo>
                  <a:lnTo>
                    <a:pt x="2101" y="3590"/>
                  </a:lnTo>
                  <a:lnTo>
                    <a:pt x="1983" y="3707"/>
                  </a:lnTo>
                  <a:cubicBezTo>
                    <a:pt x="1965" y="3725"/>
                    <a:pt x="1935" y="3725"/>
                    <a:pt x="1916" y="3707"/>
                  </a:cubicBezTo>
                  <a:lnTo>
                    <a:pt x="15" y="1891"/>
                  </a:lnTo>
                  <a:cubicBezTo>
                    <a:pt x="6" y="1882"/>
                    <a:pt x="1" y="1869"/>
                    <a:pt x="0" y="1856"/>
                  </a:cubicBezTo>
                  <a:cubicBezTo>
                    <a:pt x="0" y="1844"/>
                    <a:pt x="5" y="1831"/>
                    <a:pt x="15" y="1822"/>
                  </a:cubicBezTo>
                  <a:lnTo>
                    <a:pt x="228" y="1610"/>
                  </a:lnTo>
                  <a:lnTo>
                    <a:pt x="338" y="1509"/>
                  </a:lnTo>
                  <a:lnTo>
                    <a:pt x="450" y="1411"/>
                  </a:lnTo>
                  <a:lnTo>
                    <a:pt x="565" y="1315"/>
                  </a:lnTo>
                  <a:lnTo>
                    <a:pt x="682" y="1222"/>
                  </a:lnTo>
                  <a:lnTo>
                    <a:pt x="801" y="1134"/>
                  </a:lnTo>
                  <a:lnTo>
                    <a:pt x="922" y="1048"/>
                  </a:lnTo>
                  <a:lnTo>
                    <a:pt x="1046" y="965"/>
                  </a:lnTo>
                  <a:lnTo>
                    <a:pt x="1171" y="885"/>
                  </a:lnTo>
                  <a:lnTo>
                    <a:pt x="1297" y="809"/>
                  </a:lnTo>
                  <a:lnTo>
                    <a:pt x="1426" y="736"/>
                  </a:lnTo>
                  <a:lnTo>
                    <a:pt x="1556" y="666"/>
                  </a:lnTo>
                  <a:lnTo>
                    <a:pt x="1688" y="600"/>
                  </a:lnTo>
                  <a:lnTo>
                    <a:pt x="1822" y="536"/>
                  </a:lnTo>
                  <a:lnTo>
                    <a:pt x="1957" y="477"/>
                  </a:lnTo>
                  <a:lnTo>
                    <a:pt x="2094" y="420"/>
                  </a:lnTo>
                  <a:lnTo>
                    <a:pt x="2232" y="367"/>
                  </a:lnTo>
                  <a:lnTo>
                    <a:pt x="2371" y="318"/>
                  </a:lnTo>
                  <a:lnTo>
                    <a:pt x="2512" y="272"/>
                  </a:lnTo>
                  <a:lnTo>
                    <a:pt x="2653" y="229"/>
                  </a:lnTo>
                  <a:lnTo>
                    <a:pt x="2796" y="190"/>
                  </a:lnTo>
                  <a:lnTo>
                    <a:pt x="2940" y="155"/>
                  </a:lnTo>
                  <a:lnTo>
                    <a:pt x="3085" y="123"/>
                  </a:lnTo>
                  <a:lnTo>
                    <a:pt x="3231" y="95"/>
                  </a:lnTo>
                  <a:lnTo>
                    <a:pt x="3378" y="71"/>
                  </a:lnTo>
                  <a:lnTo>
                    <a:pt x="3525" y="50"/>
                  </a:lnTo>
                  <a:lnTo>
                    <a:pt x="3674" y="33"/>
                  </a:lnTo>
                  <a:lnTo>
                    <a:pt x="3822" y="20"/>
                  </a:lnTo>
                  <a:lnTo>
                    <a:pt x="3972" y="10"/>
                  </a:lnTo>
                  <a:lnTo>
                    <a:pt x="4121" y="4"/>
                  </a:lnTo>
                  <a:lnTo>
                    <a:pt x="4273" y="0"/>
                  </a:lnTo>
                  <a:lnTo>
                    <a:pt x="4424" y="3"/>
                  </a:lnTo>
                  <a:lnTo>
                    <a:pt x="4576" y="9"/>
                  </a:lnTo>
                  <a:lnTo>
                    <a:pt x="4726" y="18"/>
                  </a:lnTo>
                  <a:lnTo>
                    <a:pt x="4874" y="31"/>
                  </a:lnTo>
                  <a:lnTo>
                    <a:pt x="5023" y="48"/>
                  </a:lnTo>
                  <a:lnTo>
                    <a:pt x="5169" y="69"/>
                  </a:lnTo>
                  <a:lnTo>
                    <a:pt x="5315" y="93"/>
                  </a:lnTo>
                  <a:lnTo>
                    <a:pt x="5460" y="121"/>
                  </a:lnTo>
                  <a:lnTo>
                    <a:pt x="5603" y="152"/>
                  </a:lnTo>
                  <a:lnTo>
                    <a:pt x="5744" y="187"/>
                  </a:lnTo>
                  <a:lnTo>
                    <a:pt x="5885" y="225"/>
                  </a:lnTo>
                  <a:lnTo>
                    <a:pt x="6024" y="266"/>
                  </a:lnTo>
                  <a:lnTo>
                    <a:pt x="6161" y="311"/>
                  </a:lnTo>
                  <a:lnTo>
                    <a:pt x="6298" y="359"/>
                  </a:lnTo>
                  <a:lnTo>
                    <a:pt x="6432" y="411"/>
                  </a:lnTo>
                  <a:lnTo>
                    <a:pt x="6565" y="465"/>
                  </a:lnTo>
                  <a:lnTo>
                    <a:pt x="6696" y="522"/>
                  </a:lnTo>
                  <a:lnTo>
                    <a:pt x="6826" y="583"/>
                  </a:lnTo>
                  <a:lnTo>
                    <a:pt x="6954" y="647"/>
                  </a:lnTo>
                  <a:lnTo>
                    <a:pt x="7080" y="713"/>
                  </a:lnTo>
                  <a:lnTo>
                    <a:pt x="7327" y="855"/>
                  </a:lnTo>
                  <a:lnTo>
                    <a:pt x="7566" y="1009"/>
                  </a:lnTo>
                  <a:lnTo>
                    <a:pt x="7797" y="1173"/>
                  </a:lnTo>
                  <a:lnTo>
                    <a:pt x="8019" y="1348"/>
                  </a:lnTo>
                  <a:lnTo>
                    <a:pt x="8233" y="1533"/>
                  </a:lnTo>
                  <a:lnTo>
                    <a:pt x="8438" y="1728"/>
                  </a:lnTo>
                  <a:lnTo>
                    <a:pt x="8633" y="1933"/>
                  </a:lnTo>
                  <a:lnTo>
                    <a:pt x="8818" y="2147"/>
                  </a:lnTo>
                  <a:lnTo>
                    <a:pt x="8993" y="2369"/>
                  </a:lnTo>
                  <a:lnTo>
                    <a:pt x="9157" y="2600"/>
                  </a:lnTo>
                  <a:lnTo>
                    <a:pt x="9310" y="2839"/>
                  </a:lnTo>
                  <a:lnTo>
                    <a:pt x="9452" y="3086"/>
                  </a:lnTo>
                  <a:lnTo>
                    <a:pt x="9518" y="3212"/>
                  </a:lnTo>
                  <a:lnTo>
                    <a:pt x="9582" y="3339"/>
                  </a:lnTo>
                  <a:lnTo>
                    <a:pt x="9642" y="3469"/>
                  </a:lnTo>
                  <a:lnTo>
                    <a:pt x="9700" y="3600"/>
                  </a:lnTo>
                  <a:lnTo>
                    <a:pt x="9754" y="3733"/>
                  </a:lnTo>
                  <a:lnTo>
                    <a:pt x="9805" y="3868"/>
                  </a:lnTo>
                  <a:lnTo>
                    <a:pt x="9853" y="4004"/>
                  </a:lnTo>
                  <a:lnTo>
                    <a:pt x="9898" y="4141"/>
                  </a:lnTo>
                  <a:lnTo>
                    <a:pt x="9939" y="4281"/>
                  </a:lnTo>
                  <a:lnTo>
                    <a:pt x="9977" y="4421"/>
                  </a:lnTo>
                  <a:lnTo>
                    <a:pt x="10012" y="4563"/>
                  </a:lnTo>
                  <a:lnTo>
                    <a:pt x="10043" y="4706"/>
                  </a:lnTo>
                  <a:lnTo>
                    <a:pt x="10070" y="4851"/>
                  </a:lnTo>
                  <a:lnTo>
                    <a:pt x="10094" y="4996"/>
                  </a:lnTo>
                  <a:lnTo>
                    <a:pt x="10115" y="5143"/>
                  </a:lnTo>
                  <a:lnTo>
                    <a:pt x="10132" y="5291"/>
                  </a:lnTo>
                  <a:lnTo>
                    <a:pt x="10145" y="5440"/>
                  </a:lnTo>
                  <a:lnTo>
                    <a:pt x="10155" y="5590"/>
                  </a:lnTo>
                  <a:lnTo>
                    <a:pt x="10160" y="5742"/>
                  </a:lnTo>
                  <a:lnTo>
                    <a:pt x="10160" y="5891"/>
                  </a:lnTo>
                  <a:lnTo>
                    <a:pt x="10158" y="6043"/>
                  </a:lnTo>
                  <a:lnTo>
                    <a:pt x="10152" y="6194"/>
                  </a:lnTo>
                  <a:lnTo>
                    <a:pt x="10143" y="6345"/>
                  </a:lnTo>
                  <a:lnTo>
                    <a:pt x="10130" y="6494"/>
                  </a:lnTo>
                  <a:lnTo>
                    <a:pt x="10113" y="6641"/>
                  </a:lnTo>
                  <a:lnTo>
                    <a:pt x="10093" y="6789"/>
                  </a:lnTo>
                  <a:lnTo>
                    <a:pt x="10069" y="6935"/>
                  </a:lnTo>
                  <a:lnTo>
                    <a:pt x="10041" y="7079"/>
                  </a:lnTo>
                  <a:lnTo>
                    <a:pt x="10010" y="7222"/>
                  </a:lnTo>
                  <a:lnTo>
                    <a:pt x="9975" y="7364"/>
                  </a:lnTo>
                  <a:lnTo>
                    <a:pt x="9937" y="7505"/>
                  </a:lnTo>
                  <a:lnTo>
                    <a:pt x="9896" y="7644"/>
                  </a:lnTo>
                  <a:lnTo>
                    <a:pt x="9851" y="7781"/>
                  </a:lnTo>
                  <a:lnTo>
                    <a:pt x="9804" y="7918"/>
                  </a:lnTo>
                  <a:lnTo>
                    <a:pt x="9752" y="8052"/>
                  </a:lnTo>
                  <a:lnTo>
                    <a:pt x="9698" y="8185"/>
                  </a:lnTo>
                  <a:lnTo>
                    <a:pt x="9641" y="8316"/>
                  </a:lnTo>
                  <a:lnTo>
                    <a:pt x="9580" y="8446"/>
                  </a:lnTo>
                  <a:lnTo>
                    <a:pt x="9517" y="8574"/>
                  </a:lnTo>
                  <a:lnTo>
                    <a:pt x="9450" y="8700"/>
                  </a:lnTo>
                  <a:lnTo>
                    <a:pt x="9308" y="8947"/>
                  </a:lnTo>
                  <a:lnTo>
                    <a:pt x="9155" y="9186"/>
                  </a:lnTo>
                  <a:lnTo>
                    <a:pt x="8991" y="9417"/>
                  </a:lnTo>
                  <a:lnTo>
                    <a:pt x="8816" y="9639"/>
                  </a:lnTo>
                  <a:lnTo>
                    <a:pt x="8631" y="9854"/>
                  </a:lnTo>
                  <a:lnTo>
                    <a:pt x="8436" y="10058"/>
                  </a:lnTo>
                  <a:lnTo>
                    <a:pt x="8231" y="10253"/>
                  </a:lnTo>
                  <a:lnTo>
                    <a:pt x="8018" y="10438"/>
                  </a:lnTo>
                  <a:lnTo>
                    <a:pt x="7795" y="10613"/>
                  </a:lnTo>
                  <a:lnTo>
                    <a:pt x="7564" y="10777"/>
                  </a:lnTo>
                  <a:lnTo>
                    <a:pt x="7325" y="10930"/>
                  </a:lnTo>
                  <a:lnTo>
                    <a:pt x="7079" y="11072"/>
                  </a:lnTo>
                  <a:lnTo>
                    <a:pt x="6953" y="11138"/>
                  </a:lnTo>
                  <a:lnTo>
                    <a:pt x="6825" y="11202"/>
                  </a:lnTo>
                  <a:lnTo>
                    <a:pt x="6696" y="11262"/>
                  </a:lnTo>
                  <a:lnTo>
                    <a:pt x="6564" y="11320"/>
                  </a:lnTo>
                  <a:lnTo>
                    <a:pt x="6431" y="11374"/>
                  </a:lnTo>
                  <a:lnTo>
                    <a:pt x="6296" y="11425"/>
                  </a:lnTo>
                  <a:lnTo>
                    <a:pt x="6161" y="11473"/>
                  </a:lnTo>
                  <a:lnTo>
                    <a:pt x="6023" y="11518"/>
                  </a:lnTo>
                  <a:lnTo>
                    <a:pt x="5884" y="11559"/>
                  </a:lnTo>
                  <a:lnTo>
                    <a:pt x="5743" y="11597"/>
                  </a:lnTo>
                  <a:lnTo>
                    <a:pt x="5602" y="11632"/>
                  </a:lnTo>
                  <a:lnTo>
                    <a:pt x="5459" y="11663"/>
                  </a:lnTo>
                  <a:lnTo>
                    <a:pt x="5314" y="11691"/>
                  </a:lnTo>
                  <a:lnTo>
                    <a:pt x="5168" y="11714"/>
                  </a:lnTo>
                  <a:lnTo>
                    <a:pt x="5022" y="11735"/>
                  </a:lnTo>
                  <a:lnTo>
                    <a:pt x="4874" y="11752"/>
                  </a:lnTo>
                  <a:lnTo>
                    <a:pt x="4725" y="11765"/>
                  </a:lnTo>
                  <a:lnTo>
                    <a:pt x="4574" y="11775"/>
                  </a:lnTo>
                  <a:lnTo>
                    <a:pt x="4424" y="11780"/>
                  </a:lnTo>
                  <a:lnTo>
                    <a:pt x="4273" y="11782"/>
                  </a:lnTo>
                  <a:cubicBezTo>
                    <a:pt x="4260" y="11783"/>
                    <a:pt x="4247" y="11778"/>
                    <a:pt x="4238" y="11769"/>
                  </a:cubicBezTo>
                  <a:cubicBezTo>
                    <a:pt x="4229" y="11760"/>
                    <a:pt x="4224" y="11747"/>
                    <a:pt x="4224" y="11734"/>
                  </a:cubicBezTo>
                  <a:lnTo>
                    <a:pt x="4224" y="9105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9545638" y="3787775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63%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029700" y="5792788"/>
              <a:ext cx="117475" cy="115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25" name="Freeform 16"/>
            <p:cNvSpPr>
              <a:spLocks noEditPoints="1"/>
            </p:cNvSpPr>
            <p:nvPr/>
          </p:nvSpPr>
          <p:spPr bwMode="auto">
            <a:xfrm>
              <a:off x="9020175" y="5784850"/>
              <a:ext cx="134938" cy="133350"/>
            </a:xfrm>
            <a:custGeom>
              <a:avLst/>
              <a:gdLst>
                <a:gd name="T0" fmla="*/ 0 w 1424"/>
                <a:gd name="T1" fmla="*/ 96 h 1408"/>
                <a:gd name="T2" fmla="*/ 96 w 1424"/>
                <a:gd name="T3" fmla="*/ 0 h 1408"/>
                <a:gd name="T4" fmla="*/ 1328 w 1424"/>
                <a:gd name="T5" fmla="*/ 0 h 1408"/>
                <a:gd name="T6" fmla="*/ 1424 w 1424"/>
                <a:gd name="T7" fmla="*/ 96 h 1408"/>
                <a:gd name="T8" fmla="*/ 1424 w 1424"/>
                <a:gd name="T9" fmla="*/ 1312 h 1408"/>
                <a:gd name="T10" fmla="*/ 1328 w 1424"/>
                <a:gd name="T11" fmla="*/ 1408 h 1408"/>
                <a:gd name="T12" fmla="*/ 96 w 1424"/>
                <a:gd name="T13" fmla="*/ 1408 h 1408"/>
                <a:gd name="T14" fmla="*/ 0 w 1424"/>
                <a:gd name="T15" fmla="*/ 1312 h 1408"/>
                <a:gd name="T16" fmla="*/ 0 w 1424"/>
                <a:gd name="T17" fmla="*/ 96 h 1408"/>
                <a:gd name="T18" fmla="*/ 192 w 1424"/>
                <a:gd name="T19" fmla="*/ 1312 h 1408"/>
                <a:gd name="T20" fmla="*/ 96 w 1424"/>
                <a:gd name="T21" fmla="*/ 1216 h 1408"/>
                <a:gd name="T22" fmla="*/ 1328 w 1424"/>
                <a:gd name="T23" fmla="*/ 1216 h 1408"/>
                <a:gd name="T24" fmla="*/ 1232 w 1424"/>
                <a:gd name="T25" fmla="*/ 1312 h 1408"/>
                <a:gd name="T26" fmla="*/ 1232 w 1424"/>
                <a:gd name="T27" fmla="*/ 96 h 1408"/>
                <a:gd name="T28" fmla="*/ 1328 w 1424"/>
                <a:gd name="T29" fmla="*/ 192 h 1408"/>
                <a:gd name="T30" fmla="*/ 96 w 1424"/>
                <a:gd name="T31" fmla="*/ 192 h 1408"/>
                <a:gd name="T32" fmla="*/ 192 w 1424"/>
                <a:gd name="T33" fmla="*/ 96 h 1408"/>
                <a:gd name="T34" fmla="*/ 192 w 1424"/>
                <a:gd name="T35" fmla="*/ 1312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4" h="1408">
                  <a:moveTo>
                    <a:pt x="0" y="96"/>
                  </a:moveTo>
                  <a:cubicBezTo>
                    <a:pt x="0" y="43"/>
                    <a:pt x="43" y="0"/>
                    <a:pt x="96" y="0"/>
                  </a:cubicBezTo>
                  <a:lnTo>
                    <a:pt x="1328" y="0"/>
                  </a:lnTo>
                  <a:cubicBezTo>
                    <a:pt x="1381" y="0"/>
                    <a:pt x="1424" y="43"/>
                    <a:pt x="1424" y="96"/>
                  </a:cubicBezTo>
                  <a:lnTo>
                    <a:pt x="1424" y="1312"/>
                  </a:lnTo>
                  <a:cubicBezTo>
                    <a:pt x="1424" y="1365"/>
                    <a:pt x="1381" y="1408"/>
                    <a:pt x="1328" y="1408"/>
                  </a:cubicBezTo>
                  <a:lnTo>
                    <a:pt x="96" y="1408"/>
                  </a:lnTo>
                  <a:cubicBezTo>
                    <a:pt x="43" y="1408"/>
                    <a:pt x="0" y="1365"/>
                    <a:pt x="0" y="1312"/>
                  </a:cubicBezTo>
                  <a:lnTo>
                    <a:pt x="0" y="96"/>
                  </a:lnTo>
                  <a:close/>
                  <a:moveTo>
                    <a:pt x="192" y="1312"/>
                  </a:moveTo>
                  <a:lnTo>
                    <a:pt x="96" y="1216"/>
                  </a:lnTo>
                  <a:lnTo>
                    <a:pt x="1328" y="1216"/>
                  </a:lnTo>
                  <a:lnTo>
                    <a:pt x="1232" y="1312"/>
                  </a:lnTo>
                  <a:lnTo>
                    <a:pt x="1232" y="96"/>
                  </a:lnTo>
                  <a:lnTo>
                    <a:pt x="1328" y="192"/>
                  </a:lnTo>
                  <a:lnTo>
                    <a:pt x="96" y="192"/>
                  </a:lnTo>
                  <a:lnTo>
                    <a:pt x="192" y="96"/>
                  </a:lnTo>
                  <a:lnTo>
                    <a:pt x="192" y="1312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9199563" y="5715000"/>
              <a:ext cx="31739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não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sp>
        <p:nvSpPr>
          <p:cNvPr id="32" name="Espaço Reservado para Conteúdo 4"/>
          <p:cNvSpPr txBox="1">
            <a:spLocks/>
          </p:cNvSpPr>
          <p:nvPr/>
        </p:nvSpPr>
        <p:spPr>
          <a:xfrm>
            <a:off x="720000" y="6538911"/>
            <a:ext cx="4655920" cy="319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base: 9.966 entrevistas</a:t>
            </a:r>
          </a:p>
        </p:txBody>
      </p:sp>
      <p:sp>
        <p:nvSpPr>
          <p:cNvPr id="40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resultados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9403618"/>
              </p:ext>
            </p:extLst>
          </p:nvPr>
        </p:nvGraphicFramePr>
        <p:xfrm>
          <a:off x="9120336" y="156405"/>
          <a:ext cx="2461950" cy="658106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820650"/>
                <a:gridCol w="820650"/>
                <a:gridCol w="820650"/>
              </a:tblGrid>
              <a:tr h="253118"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sim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não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AC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68%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32%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AP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63%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37%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RR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60%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40%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TO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58%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42%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ES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51%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49%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49%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51%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49%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51%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PI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47%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53%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PR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47%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53%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MS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45%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55%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AL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44%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56%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RO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43%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57%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DF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42%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58%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SC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39%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61%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PB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38%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62%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RS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37%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63%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SP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AM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33%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67%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33%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67%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GO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32%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68%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CE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31%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69%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RJ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30%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70%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SE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24%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76%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MG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23%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77%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  <a:tr h="253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BA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21%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79%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27" name="Conector reto 26"/>
          <p:cNvCxnSpPr/>
          <p:nvPr/>
        </p:nvCxnSpPr>
        <p:spPr>
          <a:xfrm>
            <a:off x="8724656" y="4188745"/>
            <a:ext cx="3276000" cy="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11784632" y="4283224"/>
            <a:ext cx="28533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 Narrow" panose="020B0606020202030204" pitchFamily="34" charset="0"/>
              </a:rPr>
              <a:t>média</a:t>
            </a:r>
            <a:endParaRPr kumimoji="0" lang="pt-BR" altLang="pt-BR" sz="105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05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  <p:bldP spid="40" grpId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720000" y="1439863"/>
            <a:ext cx="4654550" cy="13779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P8.1 Quais serviços ou produtos utilizou?</a:t>
            </a:r>
          </a:p>
        </p:txBody>
      </p:sp>
      <p:sp>
        <p:nvSpPr>
          <p:cNvPr id="32" name="Espaço Reservado para Conteúdo 4"/>
          <p:cNvSpPr txBox="1">
            <a:spLocks/>
          </p:cNvSpPr>
          <p:nvPr/>
        </p:nvSpPr>
        <p:spPr>
          <a:xfrm>
            <a:off x="720000" y="6538911"/>
            <a:ext cx="4655920" cy="319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base: 4.005 entrevistas</a:t>
            </a:r>
          </a:p>
        </p:txBody>
      </p:sp>
      <p:graphicFrame>
        <p:nvGraphicFramePr>
          <p:cNvPr id="30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60472140"/>
              </p:ext>
            </p:extLst>
          </p:nvPr>
        </p:nvGraphicFramePr>
        <p:xfrm>
          <a:off x="3719736" y="2128838"/>
          <a:ext cx="5253038" cy="400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resultados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574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Graphic spid="30" grpId="0">
        <p:bldSub>
          <a:bldChart bld="categoryEl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720000" y="1439863"/>
            <a:ext cx="4870450" cy="13779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P9. Caso necessário, o(a) Sr.(a) pretende voltar a entrar em contato com a Central de Relacionamento do Sebrae (0800)?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00961854"/>
              </p:ext>
            </p:extLst>
          </p:nvPr>
        </p:nvGraphicFramePr>
        <p:xfrm>
          <a:off x="1842243" y="2492896"/>
          <a:ext cx="5148263" cy="339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Espaço Reservado para Conteúdo 4"/>
          <p:cNvSpPr txBox="1">
            <a:spLocks/>
          </p:cNvSpPr>
          <p:nvPr/>
        </p:nvSpPr>
        <p:spPr>
          <a:xfrm>
            <a:off x="720000" y="6538911"/>
            <a:ext cx="4655920" cy="319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base: 9.944 entrevistas</a:t>
            </a:r>
            <a:endParaRPr lang="pt-BR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7217741"/>
              </p:ext>
            </p:extLst>
          </p:nvPr>
        </p:nvGraphicFramePr>
        <p:xfrm>
          <a:off x="8832304" y="105279"/>
          <a:ext cx="2819499" cy="655740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39833"/>
                <a:gridCol w="939833"/>
                <a:gridCol w="939833"/>
              </a:tblGrid>
              <a:tr h="167359"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sim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não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PI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97%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PR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97%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TO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96%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ES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96%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RS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96%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PB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BA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SE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AL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CE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SP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AM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GO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RR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RJ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AP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DF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94%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MG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94%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94%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94%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AC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94%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MS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94%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SC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93%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7%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RO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93%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7%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095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category"/>
        </p:bldSub>
      </p:bldGraphic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2502743" y="2162174"/>
            <a:ext cx="6761609" cy="32289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4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avaliar a satisfação dos atendidos pela Central de Relacionamento do Sebrae (0800)</a:t>
            </a:r>
            <a:endParaRPr lang="pt-BR" sz="4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objetivos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80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720000" y="1439863"/>
            <a:ext cx="6815138" cy="13779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P10. Em uma escala de 0 e 10, onde 0 significa ‘muito </a:t>
            </a:r>
            <a:r>
              <a:rPr lang="pt-BR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insatisfeito(a)’ </a:t>
            </a: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e 10 significa ‘muito </a:t>
            </a:r>
            <a:r>
              <a:rPr lang="pt-BR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satisfeito(a)’, </a:t>
            </a: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qual o seu nível de satisfação geral com o atendimento prestado pela Central de Relacionamento do Sebrae (0800)?</a:t>
            </a:r>
          </a:p>
        </p:txBody>
      </p:sp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66695556"/>
              </p:ext>
            </p:extLst>
          </p:nvPr>
        </p:nvGraphicFramePr>
        <p:xfrm>
          <a:off x="983432" y="2564904"/>
          <a:ext cx="5115456" cy="313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aixaDeTexto 37"/>
          <p:cNvSpPr txBox="1"/>
          <p:nvPr/>
        </p:nvSpPr>
        <p:spPr>
          <a:xfrm rot="21045577">
            <a:off x="1504735" y="2739511"/>
            <a:ext cx="1800000" cy="9088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média</a:t>
            </a:r>
          </a:p>
          <a:p>
            <a:pPr algn="ctr"/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9,0</a:t>
            </a:r>
            <a:endParaRPr lang="pt-BR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205686" y="5733256"/>
            <a:ext cx="30567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notas 9 e 10: 73,4%</a:t>
            </a:r>
          </a:p>
          <a:p>
            <a:r>
              <a:rPr lang="pt-BR" sz="1100" dirty="0">
                <a:solidFill>
                  <a:srgbClr val="002060"/>
                </a:solidFill>
                <a:latin typeface="Arial Narrow" panose="020B0606020202030204" pitchFamily="34" charset="0"/>
              </a:rPr>
              <a:t>notas </a:t>
            </a:r>
            <a:r>
              <a:rPr lang="pt-BR" sz="11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7 e 8: 20,7%</a:t>
            </a:r>
          </a:p>
          <a:p>
            <a:r>
              <a:rPr lang="pt-BR" sz="1100" dirty="0">
                <a:solidFill>
                  <a:srgbClr val="002060"/>
                </a:solidFill>
                <a:latin typeface="Arial Narrow" panose="020B0606020202030204" pitchFamily="34" charset="0"/>
              </a:rPr>
              <a:t>notas </a:t>
            </a:r>
            <a:r>
              <a:rPr lang="pt-BR" sz="11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 a 6: 5,9%</a:t>
            </a:r>
            <a:endParaRPr lang="pt-BR" sz="11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Espaço Reservado para Conteúdo 4"/>
          <p:cNvSpPr txBox="1">
            <a:spLocks/>
          </p:cNvSpPr>
          <p:nvPr/>
        </p:nvSpPr>
        <p:spPr>
          <a:xfrm>
            <a:off x="720000" y="6538911"/>
            <a:ext cx="4655920" cy="319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base: 9.981 entrevistas</a:t>
            </a:r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9450892"/>
              </p:ext>
            </p:extLst>
          </p:nvPr>
        </p:nvGraphicFramePr>
        <p:xfrm>
          <a:off x="9383897" y="140400"/>
          <a:ext cx="2090660" cy="655740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045330"/>
                <a:gridCol w="1045330"/>
              </a:tblGrid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UF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média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AC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RR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RO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AM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TO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PB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AP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RS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PI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RJ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BA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SE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CE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PR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SP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GO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SC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DF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MG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8825738"/>
              </p:ext>
            </p:extLst>
          </p:nvPr>
        </p:nvGraphicFramePr>
        <p:xfrm>
          <a:off x="9381600" y="140400"/>
          <a:ext cx="2090660" cy="655740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045330"/>
                <a:gridCol w="1045330"/>
              </a:tblGrid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UF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média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AC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RR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9,2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RO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9,2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AM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9,2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TO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9,2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PB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ES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AP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AL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RS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PI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MS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RJ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BA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SE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CE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PR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SP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GO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SC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DF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MG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604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2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2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2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2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2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2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2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2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2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2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 uiExpand="1">
        <p:bldSub>
          <a:bldChart bld="categoryEl"/>
        </p:bldSub>
      </p:bldGraphic>
      <p:bldP spid="27" grpId="0" animBg="1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720000" y="1439863"/>
            <a:ext cx="6888168" cy="13779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P11. Em uma escala de 0 a 10 onde 0 significa que ‘não recomendaria de forma alguma’, e 10 ‘com certeza recomendaria’, qual a probabilidade de </a:t>
            </a:r>
            <a:r>
              <a:rPr lang="pt-BR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o(a</a:t>
            </a: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) </a:t>
            </a:r>
            <a:r>
              <a:rPr lang="pt-BR" sz="16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Sr</a:t>
            </a: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(a) recomendar o canal de relacionamento 0800 do Sebrae para um amigo ou conhecido?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55440" y="4078318"/>
            <a:ext cx="3056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índice de recomendação : </a:t>
            </a:r>
            <a:r>
              <a:rPr lang="pt-BR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77,4%</a:t>
            </a:r>
            <a:r>
              <a:rPr lang="pt-BR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pt-BR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32120" y="5805264"/>
            <a:ext cx="30567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promotores: 82,7%</a:t>
            </a:r>
          </a:p>
          <a:p>
            <a:r>
              <a:rPr lang="pt-BR" sz="11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neutros: 12,0%</a:t>
            </a:r>
          </a:p>
          <a:p>
            <a:r>
              <a:rPr lang="pt-BR" sz="11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detratores: 5,3%</a:t>
            </a:r>
            <a:endParaRPr lang="pt-BR" sz="11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46399216"/>
              </p:ext>
            </p:extLst>
          </p:nvPr>
        </p:nvGraphicFramePr>
        <p:xfrm>
          <a:off x="839416" y="2636912"/>
          <a:ext cx="5157788" cy="323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aixaDeTexto 37"/>
          <p:cNvSpPr txBox="1"/>
          <p:nvPr/>
        </p:nvSpPr>
        <p:spPr>
          <a:xfrm rot="21045577">
            <a:off x="828701" y="2811519"/>
            <a:ext cx="1800000" cy="9088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média</a:t>
            </a:r>
          </a:p>
          <a:p>
            <a:pPr algn="ctr"/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9,3</a:t>
            </a:r>
            <a:endParaRPr lang="pt-BR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5" name="Espaço Reservado para Conteúdo 4"/>
          <p:cNvSpPr txBox="1">
            <a:spLocks/>
          </p:cNvSpPr>
          <p:nvPr/>
        </p:nvSpPr>
        <p:spPr>
          <a:xfrm>
            <a:off x="720000" y="6538911"/>
            <a:ext cx="4655920" cy="319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base: 9.963 entrevistas</a:t>
            </a:r>
            <a:endParaRPr lang="pt-BR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4" name="Tabe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832597"/>
              </p:ext>
            </p:extLst>
          </p:nvPr>
        </p:nvGraphicFramePr>
        <p:xfrm>
          <a:off x="9369936" y="152233"/>
          <a:ext cx="2075154" cy="655740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037577"/>
                <a:gridCol w="1037577"/>
              </a:tblGrid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UF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média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RR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AC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MA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AP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AM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RS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PI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RJ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SE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PB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TO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BA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RO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SP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CE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PR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GO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SC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DF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MG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</a:tbl>
          </a:graphicData>
        </a:graphic>
      </p:graphicFrame>
      <p:graphicFrame>
        <p:nvGraphicFramePr>
          <p:cNvPr id="35" name="Tabela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9355472"/>
              </p:ext>
            </p:extLst>
          </p:nvPr>
        </p:nvGraphicFramePr>
        <p:xfrm>
          <a:off x="9369936" y="134348"/>
          <a:ext cx="2075154" cy="655740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037577"/>
                <a:gridCol w="1037577"/>
              </a:tblGrid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UF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média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RR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AC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ES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MA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AP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AM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RS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PI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RJ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SE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PB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TO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BA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RO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MS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AL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SP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CE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PR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GO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9,2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SC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9,2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DF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MG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9182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4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4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4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4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Graphic spid="14" grpId="0" uiExpand="1">
        <p:bldSub>
          <a:bldChart bld="categoryEl"/>
        </p:bldSub>
      </p:bldGraphic>
      <p:bldP spid="15" grpId="0" animBg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720000" y="1439863"/>
            <a:ext cx="5087938" cy="13779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P12. Qual o seu grau de escolaridade?</a:t>
            </a: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3498026"/>
              </p:ext>
            </p:extLst>
          </p:nvPr>
        </p:nvGraphicFramePr>
        <p:xfrm>
          <a:off x="3863752" y="2211386"/>
          <a:ext cx="502443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Espaço Reservado para Conteúdo 4"/>
          <p:cNvSpPr txBox="1">
            <a:spLocks/>
          </p:cNvSpPr>
          <p:nvPr/>
        </p:nvSpPr>
        <p:spPr>
          <a:xfrm>
            <a:off x="720000" y="6538911"/>
            <a:ext cx="4655920" cy="319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base: 9.983 entrevistas</a:t>
            </a:r>
          </a:p>
        </p:txBody>
      </p:sp>
      <p:sp>
        <p:nvSpPr>
          <p:cNvPr id="19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resultados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745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7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7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7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Chart bld="categoryEl"/>
        </p:bldSub>
      </p:bldGraphic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720000" y="1439863"/>
            <a:ext cx="4654550" cy="13779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P13. Qual a sua idade?</a:t>
            </a:r>
          </a:p>
        </p:txBody>
      </p:sp>
      <p:sp>
        <p:nvSpPr>
          <p:cNvPr id="11" name="Espaço Reservado para Conteúdo 4"/>
          <p:cNvSpPr txBox="1">
            <a:spLocks/>
          </p:cNvSpPr>
          <p:nvPr/>
        </p:nvSpPr>
        <p:spPr>
          <a:xfrm>
            <a:off x="6480000" y="1440000"/>
            <a:ext cx="4655920" cy="1376952"/>
          </a:xfrm>
          <a:prstGeom prst="rect">
            <a:avLst/>
          </a:prstGeom>
        </p:spPr>
        <p:txBody>
          <a:bodyPr>
            <a:noAutofit/>
          </a:bodyPr>
          <a:lstStyle>
            <a:lvl1pPr indent="0"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  <a:lvl2pPr marL="6858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pt-BR" dirty="0"/>
              <a:t>P14. Sexo do entrevistado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6973630" y="2905873"/>
            <a:ext cx="3999124" cy="1897842"/>
            <a:chOff x="6973630" y="2905873"/>
            <a:chExt cx="3999124" cy="1897842"/>
          </a:xfrm>
        </p:grpSpPr>
        <p:sp>
          <p:nvSpPr>
            <p:cNvPr id="13" name="Rectangle 36"/>
            <p:cNvSpPr>
              <a:spLocks noChangeArrowheads="1"/>
            </p:cNvSpPr>
            <p:nvPr/>
          </p:nvSpPr>
          <p:spPr bwMode="auto">
            <a:xfrm>
              <a:off x="7314053" y="4531300"/>
              <a:ext cx="1269990" cy="272415"/>
            </a:xfrm>
            <a:prstGeom prst="roundRect">
              <a:avLst/>
            </a:prstGeom>
            <a:solidFill>
              <a:srgbClr val="3690B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46%</a:t>
              </a:r>
              <a:endPara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9342724" y="4531300"/>
              <a:ext cx="1269990" cy="272415"/>
            </a:xfrm>
            <a:prstGeom prst="roundRect">
              <a:avLst/>
            </a:prstGeom>
            <a:solidFill>
              <a:srgbClr val="F695E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54%</a:t>
              </a:r>
              <a:endParaRPr lang="pt-B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1918" y="2905873"/>
              <a:ext cx="1950836" cy="1463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3744"/>
            <a:stretch/>
          </p:blipFill>
          <p:spPr bwMode="auto">
            <a:xfrm>
              <a:off x="6973630" y="2905873"/>
              <a:ext cx="1950837" cy="146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Espaço Reservado para Conteúdo 4"/>
          <p:cNvSpPr txBox="1">
            <a:spLocks/>
          </p:cNvSpPr>
          <p:nvPr/>
        </p:nvSpPr>
        <p:spPr>
          <a:xfrm>
            <a:off x="720000" y="6538911"/>
            <a:ext cx="4655920" cy="319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base: 9.961 entrevistas</a:t>
            </a:r>
            <a:endParaRPr lang="pt-BR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Espaço Reservado para Conteúdo 4"/>
          <p:cNvSpPr txBox="1">
            <a:spLocks/>
          </p:cNvSpPr>
          <p:nvPr/>
        </p:nvSpPr>
        <p:spPr>
          <a:xfrm>
            <a:off x="6618291" y="6538910"/>
            <a:ext cx="4655920" cy="319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base: </a:t>
            </a:r>
            <a:r>
              <a:rPr lang="pt-BR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10.009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entrevistas</a:t>
            </a:r>
          </a:p>
        </p:txBody>
      </p:sp>
      <p:grpSp>
        <p:nvGrpSpPr>
          <p:cNvPr id="49" name="Grupo 48"/>
          <p:cNvGrpSpPr/>
          <p:nvPr/>
        </p:nvGrpSpPr>
        <p:grpSpPr>
          <a:xfrm>
            <a:off x="1166813" y="2941638"/>
            <a:ext cx="3967163" cy="2038350"/>
            <a:chOff x="1166813" y="2941638"/>
            <a:chExt cx="3967163" cy="2038350"/>
          </a:xfrm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166813" y="3230563"/>
              <a:ext cx="3967163" cy="1749425"/>
            </a:xfrm>
            <a:custGeom>
              <a:avLst/>
              <a:gdLst>
                <a:gd name="T0" fmla="*/ 0 w 2499"/>
                <a:gd name="T1" fmla="*/ 837 h 1102"/>
                <a:gd name="T2" fmla="*/ 263 w 2499"/>
                <a:gd name="T3" fmla="*/ 837 h 1102"/>
                <a:gd name="T4" fmla="*/ 263 w 2499"/>
                <a:gd name="T5" fmla="*/ 1102 h 1102"/>
                <a:gd name="T6" fmla="*/ 0 w 2499"/>
                <a:gd name="T7" fmla="*/ 1102 h 1102"/>
                <a:gd name="T8" fmla="*/ 0 w 2499"/>
                <a:gd name="T9" fmla="*/ 837 h 1102"/>
                <a:gd name="T10" fmla="*/ 447 w 2499"/>
                <a:gd name="T11" fmla="*/ 5 h 1102"/>
                <a:gd name="T12" fmla="*/ 710 w 2499"/>
                <a:gd name="T13" fmla="*/ 5 h 1102"/>
                <a:gd name="T14" fmla="*/ 710 w 2499"/>
                <a:gd name="T15" fmla="*/ 1102 h 1102"/>
                <a:gd name="T16" fmla="*/ 447 w 2499"/>
                <a:gd name="T17" fmla="*/ 1102 h 1102"/>
                <a:gd name="T18" fmla="*/ 447 w 2499"/>
                <a:gd name="T19" fmla="*/ 5 h 1102"/>
                <a:gd name="T20" fmla="*/ 895 w 2499"/>
                <a:gd name="T21" fmla="*/ 0 h 1102"/>
                <a:gd name="T22" fmla="*/ 1158 w 2499"/>
                <a:gd name="T23" fmla="*/ 0 h 1102"/>
                <a:gd name="T24" fmla="*/ 1158 w 2499"/>
                <a:gd name="T25" fmla="*/ 1102 h 1102"/>
                <a:gd name="T26" fmla="*/ 895 w 2499"/>
                <a:gd name="T27" fmla="*/ 1102 h 1102"/>
                <a:gd name="T28" fmla="*/ 895 w 2499"/>
                <a:gd name="T29" fmla="*/ 0 h 1102"/>
                <a:gd name="T30" fmla="*/ 1341 w 2499"/>
                <a:gd name="T31" fmla="*/ 352 h 1102"/>
                <a:gd name="T32" fmla="*/ 1604 w 2499"/>
                <a:gd name="T33" fmla="*/ 352 h 1102"/>
                <a:gd name="T34" fmla="*/ 1604 w 2499"/>
                <a:gd name="T35" fmla="*/ 1102 h 1102"/>
                <a:gd name="T36" fmla="*/ 1341 w 2499"/>
                <a:gd name="T37" fmla="*/ 1102 h 1102"/>
                <a:gd name="T38" fmla="*/ 1341 w 2499"/>
                <a:gd name="T39" fmla="*/ 352 h 1102"/>
                <a:gd name="T40" fmla="*/ 1789 w 2499"/>
                <a:gd name="T41" fmla="*/ 791 h 1102"/>
                <a:gd name="T42" fmla="*/ 2052 w 2499"/>
                <a:gd name="T43" fmla="*/ 791 h 1102"/>
                <a:gd name="T44" fmla="*/ 2052 w 2499"/>
                <a:gd name="T45" fmla="*/ 1102 h 1102"/>
                <a:gd name="T46" fmla="*/ 1789 w 2499"/>
                <a:gd name="T47" fmla="*/ 1102 h 1102"/>
                <a:gd name="T48" fmla="*/ 1789 w 2499"/>
                <a:gd name="T49" fmla="*/ 791 h 1102"/>
                <a:gd name="T50" fmla="*/ 2236 w 2499"/>
                <a:gd name="T51" fmla="*/ 1055 h 1102"/>
                <a:gd name="T52" fmla="*/ 2499 w 2499"/>
                <a:gd name="T53" fmla="*/ 1055 h 1102"/>
                <a:gd name="T54" fmla="*/ 2499 w 2499"/>
                <a:gd name="T55" fmla="*/ 1102 h 1102"/>
                <a:gd name="T56" fmla="*/ 2236 w 2499"/>
                <a:gd name="T57" fmla="*/ 1102 h 1102"/>
                <a:gd name="T58" fmla="*/ 2236 w 2499"/>
                <a:gd name="T59" fmla="*/ 1055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9" h="1102">
                  <a:moveTo>
                    <a:pt x="0" y="837"/>
                  </a:moveTo>
                  <a:lnTo>
                    <a:pt x="263" y="837"/>
                  </a:lnTo>
                  <a:lnTo>
                    <a:pt x="263" y="1102"/>
                  </a:lnTo>
                  <a:lnTo>
                    <a:pt x="0" y="1102"/>
                  </a:lnTo>
                  <a:lnTo>
                    <a:pt x="0" y="837"/>
                  </a:lnTo>
                  <a:close/>
                  <a:moveTo>
                    <a:pt x="447" y="5"/>
                  </a:moveTo>
                  <a:lnTo>
                    <a:pt x="710" y="5"/>
                  </a:lnTo>
                  <a:lnTo>
                    <a:pt x="710" y="1102"/>
                  </a:lnTo>
                  <a:lnTo>
                    <a:pt x="447" y="1102"/>
                  </a:lnTo>
                  <a:lnTo>
                    <a:pt x="447" y="5"/>
                  </a:lnTo>
                  <a:close/>
                  <a:moveTo>
                    <a:pt x="895" y="0"/>
                  </a:moveTo>
                  <a:lnTo>
                    <a:pt x="1158" y="0"/>
                  </a:lnTo>
                  <a:lnTo>
                    <a:pt x="1158" y="1102"/>
                  </a:lnTo>
                  <a:lnTo>
                    <a:pt x="895" y="1102"/>
                  </a:lnTo>
                  <a:lnTo>
                    <a:pt x="895" y="0"/>
                  </a:lnTo>
                  <a:close/>
                  <a:moveTo>
                    <a:pt x="1341" y="352"/>
                  </a:moveTo>
                  <a:lnTo>
                    <a:pt x="1604" y="352"/>
                  </a:lnTo>
                  <a:lnTo>
                    <a:pt x="1604" y="1102"/>
                  </a:lnTo>
                  <a:lnTo>
                    <a:pt x="1341" y="1102"/>
                  </a:lnTo>
                  <a:lnTo>
                    <a:pt x="1341" y="352"/>
                  </a:lnTo>
                  <a:close/>
                  <a:moveTo>
                    <a:pt x="1789" y="791"/>
                  </a:moveTo>
                  <a:lnTo>
                    <a:pt x="2052" y="791"/>
                  </a:lnTo>
                  <a:lnTo>
                    <a:pt x="2052" y="1102"/>
                  </a:lnTo>
                  <a:lnTo>
                    <a:pt x="1789" y="1102"/>
                  </a:lnTo>
                  <a:lnTo>
                    <a:pt x="1789" y="791"/>
                  </a:lnTo>
                  <a:close/>
                  <a:moveTo>
                    <a:pt x="2236" y="1055"/>
                  </a:moveTo>
                  <a:lnTo>
                    <a:pt x="2499" y="1055"/>
                  </a:lnTo>
                  <a:lnTo>
                    <a:pt x="2499" y="1102"/>
                  </a:lnTo>
                  <a:lnTo>
                    <a:pt x="2236" y="1102"/>
                  </a:lnTo>
                  <a:lnTo>
                    <a:pt x="2236" y="105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1255713" y="4271963"/>
              <a:ext cx="2420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7%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908175" y="2947988"/>
              <a:ext cx="3350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31%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2630488" y="2941638"/>
              <a:ext cx="3350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31%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3340100" y="3498851"/>
              <a:ext cx="3350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21%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4095750" y="4198938"/>
              <a:ext cx="2420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9%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38" name="Rectangle 13"/>
            <p:cNvSpPr>
              <a:spLocks noChangeArrowheads="1"/>
            </p:cNvSpPr>
            <p:nvPr/>
          </p:nvSpPr>
          <p:spPr bwMode="auto">
            <a:xfrm>
              <a:off x="4805363" y="4618038"/>
              <a:ext cx="2420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1020763" y="4975226"/>
            <a:ext cx="4259263" cy="608171"/>
            <a:chOff x="1020763" y="4975226"/>
            <a:chExt cx="4259263" cy="608171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020763" y="4975226"/>
              <a:ext cx="4259263" cy="7938"/>
            </a:xfrm>
            <a:prstGeom prst="rect">
              <a:avLst/>
            </a:prstGeom>
            <a:solidFill>
              <a:srgbClr val="D9D9D9"/>
            </a:solidFill>
            <a:ln w="1588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39" name="Rectangle 14"/>
            <p:cNvSpPr>
              <a:spLocks noChangeArrowheads="1"/>
            </p:cNvSpPr>
            <p:nvPr/>
          </p:nvSpPr>
          <p:spPr bwMode="auto">
            <a:xfrm>
              <a:off x="1144588" y="5103813"/>
              <a:ext cx="46487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até 24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1195388" y="5337176"/>
              <a:ext cx="3638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anos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1808163" y="5103813"/>
              <a:ext cx="5578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25 a 34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42" name="Rectangle 17"/>
            <p:cNvSpPr>
              <a:spLocks noChangeArrowheads="1"/>
            </p:cNvSpPr>
            <p:nvPr/>
          </p:nvSpPr>
          <p:spPr bwMode="auto">
            <a:xfrm>
              <a:off x="2517775" y="5103813"/>
              <a:ext cx="5578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35 a 44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43" name="Rectangle 18"/>
            <p:cNvSpPr>
              <a:spLocks noChangeArrowheads="1"/>
            </p:cNvSpPr>
            <p:nvPr/>
          </p:nvSpPr>
          <p:spPr bwMode="auto">
            <a:xfrm>
              <a:off x="3227388" y="5103813"/>
              <a:ext cx="5578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45 a 54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44" name="Rectangle 19"/>
            <p:cNvSpPr>
              <a:spLocks noChangeArrowheads="1"/>
            </p:cNvSpPr>
            <p:nvPr/>
          </p:nvSpPr>
          <p:spPr bwMode="auto">
            <a:xfrm>
              <a:off x="3938588" y="5103813"/>
              <a:ext cx="5578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55 a 64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45" name="Rectangle 20"/>
            <p:cNvSpPr>
              <a:spLocks noChangeArrowheads="1"/>
            </p:cNvSpPr>
            <p:nvPr/>
          </p:nvSpPr>
          <p:spPr bwMode="auto">
            <a:xfrm>
              <a:off x="4629150" y="5103813"/>
              <a:ext cx="59631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65 anos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46" name="Rectangle 21"/>
            <p:cNvSpPr>
              <a:spLocks noChangeArrowheads="1"/>
            </p:cNvSpPr>
            <p:nvPr/>
          </p:nvSpPr>
          <p:spPr bwMode="auto">
            <a:xfrm>
              <a:off x="4633913" y="5337176"/>
              <a:ext cx="5866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ou mais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sp>
        <p:nvSpPr>
          <p:cNvPr id="51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resultados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376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24</a:t>
            </a:fld>
            <a:endParaRPr lang="pt-BR" dirty="0"/>
          </a:p>
        </p:txBody>
      </p:sp>
      <p:sp>
        <p:nvSpPr>
          <p:cNvPr id="59" name="Espaço Reservado para Conteúdo 4"/>
          <p:cNvSpPr txBox="1">
            <a:spLocks/>
          </p:cNvSpPr>
          <p:nvPr/>
        </p:nvSpPr>
        <p:spPr>
          <a:xfrm>
            <a:off x="720000" y="1440000"/>
            <a:ext cx="7104192" cy="14849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pouco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mais de 9 em cada 10 entrevistados, praticamente a totalidade dos mesmos (92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%),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não considera que o tempo, até ser atendido pela Central 0800, tenha sido longo </a:t>
            </a:r>
            <a:endParaRPr lang="pt-BR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Espaço Reservado para Conteúdo 4"/>
          <p:cNvSpPr txBox="1">
            <a:spLocks/>
          </p:cNvSpPr>
          <p:nvPr/>
        </p:nvSpPr>
        <p:spPr>
          <a:xfrm>
            <a:off x="720000" y="3284984"/>
            <a:ext cx="3647808" cy="27363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t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resultado já sinaliza um expressivo avanço ao longo do ano, visto que ao comparar-se com o percentual apurado em 2014, observa-se uma melhoria de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% </a:t>
            </a: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(P2)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8256240" y="1548050"/>
            <a:ext cx="3402401" cy="4053550"/>
            <a:chOff x="8262979" y="1545024"/>
            <a:chExt cx="3402401" cy="4053550"/>
          </a:xfrm>
        </p:grpSpPr>
        <p:grpSp>
          <p:nvGrpSpPr>
            <p:cNvPr id="4" name="Grupo 3"/>
            <p:cNvGrpSpPr/>
            <p:nvPr/>
          </p:nvGrpSpPr>
          <p:grpSpPr>
            <a:xfrm>
              <a:off x="8542134" y="2204864"/>
              <a:ext cx="2854602" cy="3393710"/>
              <a:chOff x="8542134" y="2348880"/>
              <a:chExt cx="2854602" cy="3393710"/>
            </a:xfrm>
          </p:grpSpPr>
          <p:sp>
            <p:nvSpPr>
              <p:cNvPr id="68" name="AutoShape 216"/>
              <p:cNvSpPr>
                <a:spLocks/>
              </p:cNvSpPr>
              <p:nvPr/>
            </p:nvSpPr>
            <p:spPr bwMode="auto">
              <a:xfrm>
                <a:off x="8551934" y="2348880"/>
                <a:ext cx="241085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69" name="AutoShape 217"/>
              <p:cNvSpPr>
                <a:spLocks/>
              </p:cNvSpPr>
              <p:nvPr/>
            </p:nvSpPr>
            <p:spPr bwMode="auto">
              <a:xfrm>
                <a:off x="8841235" y="2348880"/>
                <a:ext cx="241086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70" name="AutoShape 218"/>
              <p:cNvSpPr>
                <a:spLocks/>
              </p:cNvSpPr>
              <p:nvPr/>
            </p:nvSpPr>
            <p:spPr bwMode="auto">
              <a:xfrm>
                <a:off x="9130537" y="2348880"/>
                <a:ext cx="241086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71" name="AutoShape 219"/>
              <p:cNvSpPr>
                <a:spLocks/>
              </p:cNvSpPr>
              <p:nvPr/>
            </p:nvSpPr>
            <p:spPr bwMode="auto">
              <a:xfrm>
                <a:off x="9419839" y="2348880"/>
                <a:ext cx="241085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72" name="AutoShape 220"/>
              <p:cNvSpPr>
                <a:spLocks/>
              </p:cNvSpPr>
              <p:nvPr/>
            </p:nvSpPr>
            <p:spPr bwMode="auto">
              <a:xfrm>
                <a:off x="9709140" y="2348880"/>
                <a:ext cx="241086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74" name="AutoShape 221"/>
              <p:cNvSpPr>
                <a:spLocks/>
              </p:cNvSpPr>
              <p:nvPr/>
            </p:nvSpPr>
            <p:spPr bwMode="auto">
              <a:xfrm>
                <a:off x="9998443" y="2348880"/>
                <a:ext cx="241086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75" name="AutoShape 222"/>
              <p:cNvSpPr>
                <a:spLocks/>
              </p:cNvSpPr>
              <p:nvPr/>
            </p:nvSpPr>
            <p:spPr bwMode="auto">
              <a:xfrm>
                <a:off x="10287745" y="2348880"/>
                <a:ext cx="241086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76" name="AutoShape 223"/>
              <p:cNvSpPr>
                <a:spLocks/>
              </p:cNvSpPr>
              <p:nvPr/>
            </p:nvSpPr>
            <p:spPr bwMode="auto">
              <a:xfrm>
                <a:off x="10577047" y="2348880"/>
                <a:ext cx="241085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78" name="AutoShape 224"/>
              <p:cNvSpPr>
                <a:spLocks/>
              </p:cNvSpPr>
              <p:nvPr/>
            </p:nvSpPr>
            <p:spPr bwMode="auto">
              <a:xfrm>
                <a:off x="10866347" y="2348880"/>
                <a:ext cx="241086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79" name="AutoShape 225"/>
              <p:cNvSpPr>
                <a:spLocks/>
              </p:cNvSpPr>
              <p:nvPr/>
            </p:nvSpPr>
            <p:spPr bwMode="auto">
              <a:xfrm>
                <a:off x="11155650" y="2348880"/>
                <a:ext cx="241086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80" name="AutoShape 226"/>
              <p:cNvSpPr>
                <a:spLocks/>
              </p:cNvSpPr>
              <p:nvPr/>
            </p:nvSpPr>
            <p:spPr bwMode="auto">
              <a:xfrm>
                <a:off x="8551934" y="2638181"/>
                <a:ext cx="241085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81" name="AutoShape 227"/>
              <p:cNvSpPr>
                <a:spLocks/>
              </p:cNvSpPr>
              <p:nvPr/>
            </p:nvSpPr>
            <p:spPr bwMode="auto">
              <a:xfrm>
                <a:off x="8841235" y="2638181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82" name="AutoShape 228"/>
              <p:cNvSpPr>
                <a:spLocks/>
              </p:cNvSpPr>
              <p:nvPr/>
            </p:nvSpPr>
            <p:spPr bwMode="auto">
              <a:xfrm>
                <a:off x="9130537" y="2638181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83" name="AutoShape 229"/>
              <p:cNvSpPr>
                <a:spLocks/>
              </p:cNvSpPr>
              <p:nvPr/>
            </p:nvSpPr>
            <p:spPr bwMode="auto">
              <a:xfrm>
                <a:off x="9419839" y="2638181"/>
                <a:ext cx="241085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84" name="AutoShape 230"/>
              <p:cNvSpPr>
                <a:spLocks/>
              </p:cNvSpPr>
              <p:nvPr/>
            </p:nvSpPr>
            <p:spPr bwMode="auto">
              <a:xfrm>
                <a:off x="9709140" y="2638181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85" name="AutoShape 231"/>
              <p:cNvSpPr>
                <a:spLocks/>
              </p:cNvSpPr>
              <p:nvPr/>
            </p:nvSpPr>
            <p:spPr bwMode="auto">
              <a:xfrm>
                <a:off x="9998443" y="2638181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86" name="AutoShape 232"/>
              <p:cNvSpPr>
                <a:spLocks/>
              </p:cNvSpPr>
              <p:nvPr/>
            </p:nvSpPr>
            <p:spPr bwMode="auto">
              <a:xfrm>
                <a:off x="10287745" y="2638181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87" name="AutoShape 233"/>
              <p:cNvSpPr>
                <a:spLocks/>
              </p:cNvSpPr>
              <p:nvPr/>
            </p:nvSpPr>
            <p:spPr bwMode="auto">
              <a:xfrm>
                <a:off x="10577047" y="2638181"/>
                <a:ext cx="241085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88" name="AutoShape 234"/>
              <p:cNvSpPr>
                <a:spLocks/>
              </p:cNvSpPr>
              <p:nvPr/>
            </p:nvSpPr>
            <p:spPr bwMode="auto">
              <a:xfrm>
                <a:off x="10866347" y="2638181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89" name="AutoShape 235"/>
              <p:cNvSpPr>
                <a:spLocks/>
              </p:cNvSpPr>
              <p:nvPr/>
            </p:nvSpPr>
            <p:spPr bwMode="auto">
              <a:xfrm>
                <a:off x="11155650" y="2638181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90" name="AutoShape 236"/>
              <p:cNvSpPr>
                <a:spLocks/>
              </p:cNvSpPr>
              <p:nvPr/>
            </p:nvSpPr>
            <p:spPr bwMode="auto">
              <a:xfrm>
                <a:off x="8551934" y="2927483"/>
                <a:ext cx="241085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91" name="AutoShape 237"/>
              <p:cNvSpPr>
                <a:spLocks/>
              </p:cNvSpPr>
              <p:nvPr/>
            </p:nvSpPr>
            <p:spPr bwMode="auto">
              <a:xfrm>
                <a:off x="8841235" y="2927483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92" name="AutoShape 238"/>
              <p:cNvSpPr>
                <a:spLocks/>
              </p:cNvSpPr>
              <p:nvPr/>
            </p:nvSpPr>
            <p:spPr bwMode="auto">
              <a:xfrm>
                <a:off x="9130537" y="2927483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93" name="AutoShape 239"/>
              <p:cNvSpPr>
                <a:spLocks/>
              </p:cNvSpPr>
              <p:nvPr/>
            </p:nvSpPr>
            <p:spPr bwMode="auto">
              <a:xfrm>
                <a:off x="9419839" y="2927483"/>
                <a:ext cx="241085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94" name="AutoShape 240"/>
              <p:cNvSpPr>
                <a:spLocks/>
              </p:cNvSpPr>
              <p:nvPr/>
            </p:nvSpPr>
            <p:spPr bwMode="auto">
              <a:xfrm>
                <a:off x="9709140" y="2927483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95" name="AutoShape 241"/>
              <p:cNvSpPr>
                <a:spLocks/>
              </p:cNvSpPr>
              <p:nvPr/>
            </p:nvSpPr>
            <p:spPr bwMode="auto">
              <a:xfrm>
                <a:off x="9998443" y="2927483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01" name="AutoShape 242"/>
              <p:cNvSpPr>
                <a:spLocks/>
              </p:cNvSpPr>
              <p:nvPr/>
            </p:nvSpPr>
            <p:spPr bwMode="auto">
              <a:xfrm>
                <a:off x="10287745" y="2927483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03" name="AutoShape 243"/>
              <p:cNvSpPr>
                <a:spLocks/>
              </p:cNvSpPr>
              <p:nvPr/>
            </p:nvSpPr>
            <p:spPr bwMode="auto">
              <a:xfrm>
                <a:off x="10577047" y="2927483"/>
                <a:ext cx="241085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06" name="AutoShape 244"/>
              <p:cNvSpPr>
                <a:spLocks/>
              </p:cNvSpPr>
              <p:nvPr/>
            </p:nvSpPr>
            <p:spPr bwMode="auto">
              <a:xfrm>
                <a:off x="10866347" y="2927483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07" name="AutoShape 245"/>
              <p:cNvSpPr>
                <a:spLocks/>
              </p:cNvSpPr>
              <p:nvPr/>
            </p:nvSpPr>
            <p:spPr bwMode="auto">
              <a:xfrm>
                <a:off x="11155650" y="2927483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08" name="AutoShape 246"/>
              <p:cNvSpPr>
                <a:spLocks/>
              </p:cNvSpPr>
              <p:nvPr/>
            </p:nvSpPr>
            <p:spPr bwMode="auto">
              <a:xfrm>
                <a:off x="8551934" y="3216785"/>
                <a:ext cx="241085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09" name="AutoShape 247"/>
              <p:cNvSpPr>
                <a:spLocks/>
              </p:cNvSpPr>
              <p:nvPr/>
            </p:nvSpPr>
            <p:spPr bwMode="auto">
              <a:xfrm>
                <a:off x="8841235" y="3216785"/>
                <a:ext cx="241086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15" name="AutoShape 248"/>
              <p:cNvSpPr>
                <a:spLocks/>
              </p:cNvSpPr>
              <p:nvPr/>
            </p:nvSpPr>
            <p:spPr bwMode="auto">
              <a:xfrm>
                <a:off x="9130537" y="3216785"/>
                <a:ext cx="241086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16" name="AutoShape 249"/>
              <p:cNvSpPr>
                <a:spLocks/>
              </p:cNvSpPr>
              <p:nvPr/>
            </p:nvSpPr>
            <p:spPr bwMode="auto">
              <a:xfrm>
                <a:off x="9419839" y="3216785"/>
                <a:ext cx="241085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17" name="AutoShape 250"/>
              <p:cNvSpPr>
                <a:spLocks/>
              </p:cNvSpPr>
              <p:nvPr/>
            </p:nvSpPr>
            <p:spPr bwMode="auto">
              <a:xfrm>
                <a:off x="9709140" y="3216785"/>
                <a:ext cx="241086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18" name="AutoShape 251"/>
              <p:cNvSpPr>
                <a:spLocks/>
              </p:cNvSpPr>
              <p:nvPr/>
            </p:nvSpPr>
            <p:spPr bwMode="auto">
              <a:xfrm>
                <a:off x="9998443" y="3216785"/>
                <a:ext cx="241086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19" name="AutoShape 252"/>
              <p:cNvSpPr>
                <a:spLocks/>
              </p:cNvSpPr>
              <p:nvPr/>
            </p:nvSpPr>
            <p:spPr bwMode="auto">
              <a:xfrm>
                <a:off x="10287745" y="3216785"/>
                <a:ext cx="241086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20" name="AutoShape 253"/>
              <p:cNvSpPr>
                <a:spLocks/>
              </p:cNvSpPr>
              <p:nvPr/>
            </p:nvSpPr>
            <p:spPr bwMode="auto">
              <a:xfrm>
                <a:off x="10577047" y="3216785"/>
                <a:ext cx="241085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21" name="AutoShape 254"/>
              <p:cNvSpPr>
                <a:spLocks/>
              </p:cNvSpPr>
              <p:nvPr/>
            </p:nvSpPr>
            <p:spPr bwMode="auto">
              <a:xfrm>
                <a:off x="10866347" y="3216785"/>
                <a:ext cx="241086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22" name="AutoShape 255"/>
              <p:cNvSpPr>
                <a:spLocks/>
              </p:cNvSpPr>
              <p:nvPr/>
            </p:nvSpPr>
            <p:spPr bwMode="auto">
              <a:xfrm>
                <a:off x="11155650" y="3216785"/>
                <a:ext cx="241086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23" name="AutoShape 256"/>
              <p:cNvSpPr>
                <a:spLocks/>
              </p:cNvSpPr>
              <p:nvPr/>
            </p:nvSpPr>
            <p:spPr bwMode="auto">
              <a:xfrm>
                <a:off x="8551934" y="3506086"/>
                <a:ext cx="241085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24" name="AutoShape 257"/>
              <p:cNvSpPr>
                <a:spLocks/>
              </p:cNvSpPr>
              <p:nvPr/>
            </p:nvSpPr>
            <p:spPr bwMode="auto">
              <a:xfrm>
                <a:off x="8841235" y="3506086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25" name="AutoShape 258"/>
              <p:cNvSpPr>
                <a:spLocks/>
              </p:cNvSpPr>
              <p:nvPr/>
            </p:nvSpPr>
            <p:spPr bwMode="auto">
              <a:xfrm>
                <a:off x="9130537" y="3506086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26" name="AutoShape 259"/>
              <p:cNvSpPr>
                <a:spLocks/>
              </p:cNvSpPr>
              <p:nvPr/>
            </p:nvSpPr>
            <p:spPr bwMode="auto">
              <a:xfrm>
                <a:off x="9419839" y="3506086"/>
                <a:ext cx="241085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27" name="AutoShape 260"/>
              <p:cNvSpPr>
                <a:spLocks/>
              </p:cNvSpPr>
              <p:nvPr/>
            </p:nvSpPr>
            <p:spPr bwMode="auto">
              <a:xfrm>
                <a:off x="9709140" y="3506086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28" name="AutoShape 261"/>
              <p:cNvSpPr>
                <a:spLocks/>
              </p:cNvSpPr>
              <p:nvPr/>
            </p:nvSpPr>
            <p:spPr bwMode="auto">
              <a:xfrm>
                <a:off x="9998443" y="3506086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29" name="AutoShape 262"/>
              <p:cNvSpPr>
                <a:spLocks/>
              </p:cNvSpPr>
              <p:nvPr/>
            </p:nvSpPr>
            <p:spPr bwMode="auto">
              <a:xfrm>
                <a:off x="10287745" y="3506086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30" name="AutoShape 263"/>
              <p:cNvSpPr>
                <a:spLocks/>
              </p:cNvSpPr>
              <p:nvPr/>
            </p:nvSpPr>
            <p:spPr bwMode="auto">
              <a:xfrm>
                <a:off x="10577047" y="3506086"/>
                <a:ext cx="241085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31" name="AutoShape 264"/>
              <p:cNvSpPr>
                <a:spLocks/>
              </p:cNvSpPr>
              <p:nvPr/>
            </p:nvSpPr>
            <p:spPr bwMode="auto">
              <a:xfrm>
                <a:off x="10866347" y="3506086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32" name="AutoShape 265"/>
              <p:cNvSpPr>
                <a:spLocks/>
              </p:cNvSpPr>
              <p:nvPr/>
            </p:nvSpPr>
            <p:spPr bwMode="auto">
              <a:xfrm>
                <a:off x="11155650" y="3506086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33" name="AutoShape 266"/>
              <p:cNvSpPr>
                <a:spLocks/>
              </p:cNvSpPr>
              <p:nvPr/>
            </p:nvSpPr>
            <p:spPr bwMode="auto">
              <a:xfrm>
                <a:off x="8551934" y="3795388"/>
                <a:ext cx="241085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34" name="AutoShape 267"/>
              <p:cNvSpPr>
                <a:spLocks/>
              </p:cNvSpPr>
              <p:nvPr/>
            </p:nvSpPr>
            <p:spPr bwMode="auto">
              <a:xfrm>
                <a:off x="8841235" y="3795388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35" name="AutoShape 268"/>
              <p:cNvSpPr>
                <a:spLocks/>
              </p:cNvSpPr>
              <p:nvPr/>
            </p:nvSpPr>
            <p:spPr bwMode="auto">
              <a:xfrm>
                <a:off x="9130537" y="3795388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36" name="AutoShape 269"/>
              <p:cNvSpPr>
                <a:spLocks/>
              </p:cNvSpPr>
              <p:nvPr/>
            </p:nvSpPr>
            <p:spPr bwMode="auto">
              <a:xfrm>
                <a:off x="9419839" y="3795388"/>
                <a:ext cx="241085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37" name="AutoShape 270"/>
              <p:cNvSpPr>
                <a:spLocks/>
              </p:cNvSpPr>
              <p:nvPr/>
            </p:nvSpPr>
            <p:spPr bwMode="auto">
              <a:xfrm>
                <a:off x="9709140" y="3795388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38" name="AutoShape 271"/>
              <p:cNvSpPr>
                <a:spLocks/>
              </p:cNvSpPr>
              <p:nvPr/>
            </p:nvSpPr>
            <p:spPr bwMode="auto">
              <a:xfrm>
                <a:off x="9998443" y="3795388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42" name="AutoShape 272"/>
              <p:cNvSpPr>
                <a:spLocks/>
              </p:cNvSpPr>
              <p:nvPr/>
            </p:nvSpPr>
            <p:spPr bwMode="auto">
              <a:xfrm>
                <a:off x="10287745" y="3795388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44" name="AutoShape 273"/>
              <p:cNvSpPr>
                <a:spLocks/>
              </p:cNvSpPr>
              <p:nvPr/>
            </p:nvSpPr>
            <p:spPr bwMode="auto">
              <a:xfrm>
                <a:off x="10577047" y="3795388"/>
                <a:ext cx="241085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45" name="AutoShape 274"/>
              <p:cNvSpPr>
                <a:spLocks/>
              </p:cNvSpPr>
              <p:nvPr/>
            </p:nvSpPr>
            <p:spPr bwMode="auto">
              <a:xfrm>
                <a:off x="10866347" y="3795388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46" name="AutoShape 275"/>
              <p:cNvSpPr>
                <a:spLocks/>
              </p:cNvSpPr>
              <p:nvPr/>
            </p:nvSpPr>
            <p:spPr bwMode="auto">
              <a:xfrm>
                <a:off x="11155650" y="3795388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48" name="AutoShape 276"/>
              <p:cNvSpPr>
                <a:spLocks/>
              </p:cNvSpPr>
              <p:nvPr/>
            </p:nvSpPr>
            <p:spPr bwMode="auto">
              <a:xfrm>
                <a:off x="8551934" y="4084690"/>
                <a:ext cx="241085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49" name="AutoShape 277"/>
              <p:cNvSpPr>
                <a:spLocks/>
              </p:cNvSpPr>
              <p:nvPr/>
            </p:nvSpPr>
            <p:spPr bwMode="auto">
              <a:xfrm>
                <a:off x="8841235" y="4084690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50" name="AutoShape 278"/>
              <p:cNvSpPr>
                <a:spLocks/>
              </p:cNvSpPr>
              <p:nvPr/>
            </p:nvSpPr>
            <p:spPr bwMode="auto">
              <a:xfrm>
                <a:off x="9130537" y="4084690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51" name="AutoShape 279"/>
              <p:cNvSpPr>
                <a:spLocks/>
              </p:cNvSpPr>
              <p:nvPr/>
            </p:nvSpPr>
            <p:spPr bwMode="auto">
              <a:xfrm>
                <a:off x="9419839" y="4084690"/>
                <a:ext cx="241085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52" name="AutoShape 280"/>
              <p:cNvSpPr>
                <a:spLocks/>
              </p:cNvSpPr>
              <p:nvPr/>
            </p:nvSpPr>
            <p:spPr bwMode="auto">
              <a:xfrm>
                <a:off x="9709140" y="4084690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53" name="AutoShape 281"/>
              <p:cNvSpPr>
                <a:spLocks/>
              </p:cNvSpPr>
              <p:nvPr/>
            </p:nvSpPr>
            <p:spPr bwMode="auto">
              <a:xfrm>
                <a:off x="9998443" y="4084690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54" name="AutoShape 282"/>
              <p:cNvSpPr>
                <a:spLocks/>
              </p:cNvSpPr>
              <p:nvPr/>
            </p:nvSpPr>
            <p:spPr bwMode="auto">
              <a:xfrm>
                <a:off x="10287745" y="4084690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55" name="AutoShape 283"/>
              <p:cNvSpPr>
                <a:spLocks/>
              </p:cNvSpPr>
              <p:nvPr/>
            </p:nvSpPr>
            <p:spPr bwMode="auto">
              <a:xfrm>
                <a:off x="10577047" y="4084690"/>
                <a:ext cx="241085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56" name="AutoShape 284"/>
              <p:cNvSpPr>
                <a:spLocks/>
              </p:cNvSpPr>
              <p:nvPr/>
            </p:nvSpPr>
            <p:spPr bwMode="auto">
              <a:xfrm>
                <a:off x="10866347" y="4084690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57" name="AutoShape 285"/>
              <p:cNvSpPr>
                <a:spLocks/>
              </p:cNvSpPr>
              <p:nvPr/>
            </p:nvSpPr>
            <p:spPr bwMode="auto">
              <a:xfrm>
                <a:off x="11155650" y="4084690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58" name="AutoShape 286"/>
              <p:cNvSpPr>
                <a:spLocks/>
              </p:cNvSpPr>
              <p:nvPr/>
            </p:nvSpPr>
            <p:spPr bwMode="auto">
              <a:xfrm>
                <a:off x="8551934" y="4373992"/>
                <a:ext cx="241085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59" name="AutoShape 287"/>
              <p:cNvSpPr>
                <a:spLocks/>
              </p:cNvSpPr>
              <p:nvPr/>
            </p:nvSpPr>
            <p:spPr bwMode="auto">
              <a:xfrm>
                <a:off x="8841235" y="4373992"/>
                <a:ext cx="241086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60" name="AutoShape 288"/>
              <p:cNvSpPr>
                <a:spLocks/>
              </p:cNvSpPr>
              <p:nvPr/>
            </p:nvSpPr>
            <p:spPr bwMode="auto">
              <a:xfrm>
                <a:off x="9130537" y="4373992"/>
                <a:ext cx="241086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61" name="AutoShape 289"/>
              <p:cNvSpPr>
                <a:spLocks/>
              </p:cNvSpPr>
              <p:nvPr/>
            </p:nvSpPr>
            <p:spPr bwMode="auto">
              <a:xfrm>
                <a:off x="9419839" y="4373992"/>
                <a:ext cx="241085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62" name="AutoShape 290"/>
              <p:cNvSpPr>
                <a:spLocks/>
              </p:cNvSpPr>
              <p:nvPr/>
            </p:nvSpPr>
            <p:spPr bwMode="auto">
              <a:xfrm>
                <a:off x="9709140" y="4373992"/>
                <a:ext cx="241086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63" name="AutoShape 291"/>
              <p:cNvSpPr>
                <a:spLocks/>
              </p:cNvSpPr>
              <p:nvPr/>
            </p:nvSpPr>
            <p:spPr bwMode="auto">
              <a:xfrm>
                <a:off x="9998443" y="4373992"/>
                <a:ext cx="241086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64" name="AutoShape 292"/>
              <p:cNvSpPr>
                <a:spLocks/>
              </p:cNvSpPr>
              <p:nvPr/>
            </p:nvSpPr>
            <p:spPr bwMode="auto">
              <a:xfrm>
                <a:off x="10287745" y="4373992"/>
                <a:ext cx="241086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65" name="AutoShape 293"/>
              <p:cNvSpPr>
                <a:spLocks/>
              </p:cNvSpPr>
              <p:nvPr/>
            </p:nvSpPr>
            <p:spPr bwMode="auto">
              <a:xfrm>
                <a:off x="10577047" y="4373992"/>
                <a:ext cx="241085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66" name="AutoShape 294"/>
              <p:cNvSpPr>
                <a:spLocks/>
              </p:cNvSpPr>
              <p:nvPr/>
            </p:nvSpPr>
            <p:spPr bwMode="auto">
              <a:xfrm>
                <a:off x="10866347" y="4373992"/>
                <a:ext cx="241086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67" name="AutoShape 295"/>
              <p:cNvSpPr>
                <a:spLocks/>
              </p:cNvSpPr>
              <p:nvPr/>
            </p:nvSpPr>
            <p:spPr bwMode="auto">
              <a:xfrm>
                <a:off x="11155650" y="4373992"/>
                <a:ext cx="241086" cy="2410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68" name="AutoShape 296"/>
              <p:cNvSpPr>
                <a:spLocks/>
              </p:cNvSpPr>
              <p:nvPr/>
            </p:nvSpPr>
            <p:spPr bwMode="auto">
              <a:xfrm>
                <a:off x="8551934" y="4663292"/>
                <a:ext cx="241085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69" name="AutoShape 297"/>
              <p:cNvSpPr>
                <a:spLocks/>
              </p:cNvSpPr>
              <p:nvPr/>
            </p:nvSpPr>
            <p:spPr bwMode="auto">
              <a:xfrm>
                <a:off x="8841235" y="4663292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70" name="AutoShape 298"/>
              <p:cNvSpPr>
                <a:spLocks/>
              </p:cNvSpPr>
              <p:nvPr/>
            </p:nvSpPr>
            <p:spPr bwMode="auto">
              <a:xfrm>
                <a:off x="9130537" y="4663292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71" name="AutoShape 299"/>
              <p:cNvSpPr>
                <a:spLocks/>
              </p:cNvSpPr>
              <p:nvPr/>
            </p:nvSpPr>
            <p:spPr bwMode="auto">
              <a:xfrm>
                <a:off x="9419839" y="4663292"/>
                <a:ext cx="241085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72" name="AutoShape 300"/>
              <p:cNvSpPr>
                <a:spLocks/>
              </p:cNvSpPr>
              <p:nvPr/>
            </p:nvSpPr>
            <p:spPr bwMode="auto">
              <a:xfrm>
                <a:off x="9709140" y="4663292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73" name="AutoShape 301"/>
              <p:cNvSpPr>
                <a:spLocks/>
              </p:cNvSpPr>
              <p:nvPr/>
            </p:nvSpPr>
            <p:spPr bwMode="auto">
              <a:xfrm>
                <a:off x="9998443" y="4663292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74" name="AutoShape 302"/>
              <p:cNvSpPr>
                <a:spLocks/>
              </p:cNvSpPr>
              <p:nvPr/>
            </p:nvSpPr>
            <p:spPr bwMode="auto">
              <a:xfrm>
                <a:off x="10287745" y="4663292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75" name="AutoShape 303"/>
              <p:cNvSpPr>
                <a:spLocks/>
              </p:cNvSpPr>
              <p:nvPr/>
            </p:nvSpPr>
            <p:spPr bwMode="auto">
              <a:xfrm>
                <a:off x="10577047" y="4663292"/>
                <a:ext cx="241085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76" name="AutoShape 304"/>
              <p:cNvSpPr>
                <a:spLocks/>
              </p:cNvSpPr>
              <p:nvPr/>
            </p:nvSpPr>
            <p:spPr bwMode="auto">
              <a:xfrm>
                <a:off x="10866347" y="4663292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77" name="AutoShape 305"/>
              <p:cNvSpPr>
                <a:spLocks/>
              </p:cNvSpPr>
              <p:nvPr/>
            </p:nvSpPr>
            <p:spPr bwMode="auto">
              <a:xfrm>
                <a:off x="11155650" y="4663292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78" name="AutoShape 306"/>
              <p:cNvSpPr>
                <a:spLocks/>
              </p:cNvSpPr>
              <p:nvPr/>
            </p:nvSpPr>
            <p:spPr bwMode="auto">
              <a:xfrm>
                <a:off x="8551934" y="4952595"/>
                <a:ext cx="241085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79" name="AutoShape 307"/>
              <p:cNvSpPr>
                <a:spLocks/>
              </p:cNvSpPr>
              <p:nvPr/>
            </p:nvSpPr>
            <p:spPr bwMode="auto">
              <a:xfrm>
                <a:off x="8841235" y="4952595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80" name="AutoShape 308"/>
              <p:cNvSpPr>
                <a:spLocks/>
              </p:cNvSpPr>
              <p:nvPr/>
            </p:nvSpPr>
            <p:spPr bwMode="auto">
              <a:xfrm>
                <a:off x="9130537" y="4952595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81" name="AutoShape 309"/>
              <p:cNvSpPr>
                <a:spLocks/>
              </p:cNvSpPr>
              <p:nvPr/>
            </p:nvSpPr>
            <p:spPr bwMode="auto">
              <a:xfrm>
                <a:off x="9419839" y="4952595"/>
                <a:ext cx="241085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82" name="AutoShape 310"/>
              <p:cNvSpPr>
                <a:spLocks/>
              </p:cNvSpPr>
              <p:nvPr/>
            </p:nvSpPr>
            <p:spPr bwMode="auto">
              <a:xfrm>
                <a:off x="9709140" y="4952595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83" name="AutoShape 311"/>
              <p:cNvSpPr>
                <a:spLocks/>
              </p:cNvSpPr>
              <p:nvPr/>
            </p:nvSpPr>
            <p:spPr bwMode="auto">
              <a:xfrm>
                <a:off x="9998443" y="4952595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84" name="AutoShape 312"/>
              <p:cNvSpPr>
                <a:spLocks/>
              </p:cNvSpPr>
              <p:nvPr/>
            </p:nvSpPr>
            <p:spPr bwMode="auto">
              <a:xfrm>
                <a:off x="10287745" y="4952595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85" name="AutoShape 313"/>
              <p:cNvSpPr>
                <a:spLocks/>
              </p:cNvSpPr>
              <p:nvPr/>
            </p:nvSpPr>
            <p:spPr bwMode="auto">
              <a:xfrm>
                <a:off x="10577047" y="4952595"/>
                <a:ext cx="241085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86" name="AutoShape 314"/>
              <p:cNvSpPr>
                <a:spLocks/>
              </p:cNvSpPr>
              <p:nvPr/>
            </p:nvSpPr>
            <p:spPr bwMode="auto">
              <a:xfrm>
                <a:off x="10866347" y="4952595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87" name="AutoShape 315"/>
              <p:cNvSpPr>
                <a:spLocks/>
              </p:cNvSpPr>
              <p:nvPr/>
            </p:nvSpPr>
            <p:spPr bwMode="auto">
              <a:xfrm>
                <a:off x="11155650" y="4952595"/>
                <a:ext cx="241086" cy="2410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endParaRPr lang="pt-BR" altLang="pt-BR" sz="30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66" name="AutoShape 316"/>
              <p:cNvSpPr>
                <a:spLocks/>
              </p:cNvSpPr>
              <p:nvPr/>
            </p:nvSpPr>
            <p:spPr bwMode="auto">
              <a:xfrm>
                <a:off x="8542134" y="5255452"/>
                <a:ext cx="2844800" cy="47085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r>
                  <a:rPr lang="pt-BR" altLang="pt-BR" sz="2800" b="1" dirty="0" smtClean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92% </a:t>
                </a:r>
                <a:endParaRPr lang="pt-BR" altLang="pt-BR" dirty="0">
                  <a:solidFill>
                    <a:srgbClr val="00206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06" name="AutoShape 316"/>
              <p:cNvSpPr>
                <a:spLocks/>
              </p:cNvSpPr>
              <p:nvPr/>
            </p:nvSpPr>
            <p:spPr bwMode="auto">
              <a:xfrm>
                <a:off x="9251080" y="5271731"/>
                <a:ext cx="2135854" cy="47085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>
                <a:lvl1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1pPr>
                <a:lvl2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2pPr>
                <a:lvl3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3pPr>
                <a:lvl4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4pPr>
                <a:lvl5pPr defTabSz="457200"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858583"/>
                    </a:solidFill>
                    <a:latin typeface="Avenir" charset="0"/>
                    <a:ea typeface="Avenir" charset="0"/>
                    <a:cs typeface="Avenir" charset="0"/>
                    <a:sym typeface="Avenir" charset="0"/>
                  </a:defRPr>
                </a:lvl9pPr>
              </a:lstStyle>
              <a:p>
                <a:r>
                  <a:rPr lang="pt-BR" altLang="pt-BR" sz="1000" b="1" dirty="0" smtClean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afirmaram que o tempo para ser atendido pela Central de Relacionamento não foi longo</a:t>
                </a:r>
                <a:endParaRPr lang="pt-BR" altLang="pt-BR" sz="1000" dirty="0">
                  <a:solidFill>
                    <a:srgbClr val="002060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407" name="Espaço Reservado para Conteúdo 4"/>
            <p:cNvSpPr txBox="1">
              <a:spLocks/>
            </p:cNvSpPr>
            <p:nvPr/>
          </p:nvSpPr>
          <p:spPr>
            <a:xfrm>
              <a:off x="8262979" y="1545024"/>
              <a:ext cx="3402401" cy="54208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pt-BR" sz="14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percepção do tempo de espera até ser atendido pela Central  de Relacionamento Sebrae 0800</a:t>
              </a:r>
              <a:endParaRPr lang="pt-BR" sz="1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08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3" name="Line 150"/>
          <p:cNvSpPr>
            <a:spLocks noChangeShapeType="1"/>
          </p:cNvSpPr>
          <p:nvPr/>
        </p:nvSpPr>
        <p:spPr bwMode="auto">
          <a:xfrm flipV="1">
            <a:off x="5006636" y="3327526"/>
            <a:ext cx="2313499" cy="533522"/>
          </a:xfrm>
          <a:prstGeom prst="line">
            <a:avLst/>
          </a:prstGeom>
          <a:noFill/>
          <a:ln w="63500" cap="flat" cmpd="sng">
            <a:solidFill>
              <a:srgbClr val="D6D6D6"/>
            </a:solidFill>
            <a:prstDash val="solid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pt-BR"/>
            </a:defPPr>
            <a:lvl1pPr algn="ctr" defTabSz="1460500" rtl="0" fontAlgn="base" hangingPunct="0">
              <a:spcBef>
                <a:spcPct val="0"/>
              </a:spcBef>
              <a:spcAft>
                <a:spcPct val="0"/>
              </a:spcAft>
              <a:defRPr sz="10400" kern="1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42900" algn="ctr" defTabSz="1460500" rtl="0" fontAlgn="base" hangingPunct="0">
              <a:spcBef>
                <a:spcPct val="0"/>
              </a:spcBef>
              <a:spcAft>
                <a:spcPct val="0"/>
              </a:spcAft>
              <a:defRPr sz="10400" kern="1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685800" algn="ctr" defTabSz="1460500" rtl="0" fontAlgn="base" hangingPunct="0">
              <a:spcBef>
                <a:spcPct val="0"/>
              </a:spcBef>
              <a:spcAft>
                <a:spcPct val="0"/>
              </a:spcAft>
              <a:defRPr sz="10400" kern="1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028700" algn="ctr" defTabSz="1460500" rtl="0" fontAlgn="base" hangingPunct="0">
              <a:spcBef>
                <a:spcPct val="0"/>
              </a:spcBef>
              <a:spcAft>
                <a:spcPct val="0"/>
              </a:spcAft>
              <a:defRPr sz="10400" kern="1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1371600" algn="ctr" defTabSz="1460500" rtl="0" fontAlgn="base" hangingPunct="0">
              <a:spcBef>
                <a:spcPct val="0"/>
              </a:spcBef>
              <a:spcAft>
                <a:spcPct val="0"/>
              </a:spcAft>
              <a:defRPr sz="10400" kern="1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286000" algn="l" defTabSz="914400" rtl="0" eaLnBrk="1" latinLnBrk="0" hangingPunct="1">
              <a:defRPr sz="10400" kern="1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743200" algn="l" defTabSz="914400" rtl="0" eaLnBrk="1" latinLnBrk="0" hangingPunct="1">
              <a:defRPr sz="10400" kern="1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200400" algn="l" defTabSz="914400" rtl="0" eaLnBrk="1" latinLnBrk="0" hangingPunct="1">
              <a:defRPr sz="10400" kern="1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657600" algn="l" defTabSz="914400" rtl="0" eaLnBrk="1" latinLnBrk="0" hangingPunct="1">
              <a:defRPr sz="10400" kern="1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pt-BR" altLang="pt-BR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5074646" y="3949520"/>
            <a:ext cx="960832" cy="2184141"/>
            <a:chOff x="5074646" y="3949520"/>
            <a:chExt cx="960832" cy="2184141"/>
          </a:xfrm>
        </p:grpSpPr>
        <p:sp>
          <p:nvSpPr>
            <p:cNvPr id="413" name="AutoShape 136"/>
            <p:cNvSpPr>
              <a:spLocks/>
            </p:cNvSpPr>
            <p:nvPr/>
          </p:nvSpPr>
          <p:spPr bwMode="auto">
            <a:xfrm>
              <a:off x="5074646" y="5444939"/>
              <a:ext cx="956563" cy="688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>
              <a:defPPr>
                <a:defRPr lang="pt-BR"/>
              </a:defPPr>
              <a:lvl1pPr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429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6858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0287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13716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2860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7432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2004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6576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ts val="1400"/>
                </a:spcBef>
              </a:pPr>
              <a:r>
                <a:rPr lang="pt-BR" altLang="pt-BR" sz="1800" dirty="0" smtClean="0">
                  <a:solidFill>
                    <a:srgbClr val="002060"/>
                  </a:solidFill>
                  <a:latin typeface="Arial Narrow" panose="020B0606020202030204" pitchFamily="34" charset="0"/>
                  <a:ea typeface="Gill Sans Light" charset="0"/>
                  <a:cs typeface="Gill Sans Light" charset="0"/>
                  <a:sym typeface="Gill Sans Light" charset="0"/>
                </a:rPr>
                <a:t>2014*</a:t>
              </a:r>
              <a:endParaRPr lang="pt-BR" altLang="pt-BR" sz="18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15" name="Line 138"/>
            <p:cNvSpPr>
              <a:spLocks noChangeShapeType="1"/>
            </p:cNvSpPr>
            <p:nvPr/>
          </p:nvSpPr>
          <p:spPr bwMode="auto">
            <a:xfrm>
              <a:off x="5077871" y="5526251"/>
              <a:ext cx="952587" cy="128"/>
            </a:xfrm>
            <a:prstGeom prst="line">
              <a:avLst/>
            </a:prstGeom>
            <a:noFill/>
            <a:ln w="6350" cap="flat" cmpd="sng">
              <a:solidFill>
                <a:srgbClr val="00206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defPPr>
                <a:defRPr lang="pt-BR"/>
              </a:defPPr>
              <a:lvl1pPr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429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6858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0287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13716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2860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7432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2004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6576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/>
              <a:endParaRPr lang="pt-BR" altLang="pt-BR" sz="12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424" name="Group 151"/>
            <p:cNvGrpSpPr>
              <a:grpSpLocks/>
            </p:cNvGrpSpPr>
            <p:nvPr/>
          </p:nvGrpSpPr>
          <p:grpSpPr bwMode="auto">
            <a:xfrm>
              <a:off x="5074785" y="3949520"/>
              <a:ext cx="960693" cy="1453526"/>
              <a:chOff x="-1104023" y="2059905"/>
              <a:chExt cx="960606" cy="1453404"/>
            </a:xfrm>
          </p:grpSpPr>
          <p:sp>
            <p:nvSpPr>
              <p:cNvPr id="428" name="AutoShape 152"/>
              <p:cNvSpPr>
                <a:spLocks/>
              </p:cNvSpPr>
              <p:nvPr/>
            </p:nvSpPr>
            <p:spPr bwMode="auto">
              <a:xfrm>
                <a:off x="-1104023" y="2059905"/>
                <a:ext cx="956478" cy="28609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0800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defPPr>
                  <a:defRPr lang="pt-BR"/>
                </a:defPPr>
                <a:lvl1pPr algn="ctr" defTabSz="1460500" rtl="0" fontAlgn="base" hangingPunct="0">
                  <a:spcBef>
                    <a:spcPct val="0"/>
                  </a:spcBef>
                  <a:spcAft>
                    <a:spcPct val="0"/>
                  </a:spcAft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marL="342900" algn="ctr" defTabSz="1460500" rtl="0" fontAlgn="base" hangingPunct="0">
                  <a:spcBef>
                    <a:spcPct val="0"/>
                  </a:spcBef>
                  <a:spcAft>
                    <a:spcPct val="0"/>
                  </a:spcAft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marL="685800" algn="ctr" defTabSz="1460500" rtl="0" fontAlgn="base" hangingPunct="0">
                  <a:spcBef>
                    <a:spcPct val="0"/>
                  </a:spcBef>
                  <a:spcAft>
                    <a:spcPct val="0"/>
                  </a:spcAft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marL="1028700" algn="ctr" defTabSz="1460500" rtl="0" fontAlgn="base" hangingPunct="0">
                  <a:spcBef>
                    <a:spcPct val="0"/>
                  </a:spcBef>
                  <a:spcAft>
                    <a:spcPct val="0"/>
                  </a:spcAft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marL="1371600" algn="ctr" defTabSz="1460500" rtl="0" fontAlgn="base" hangingPunct="0">
                  <a:spcBef>
                    <a:spcPct val="0"/>
                  </a:spcBef>
                  <a:spcAft>
                    <a:spcPct val="0"/>
                  </a:spcAft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2286000" algn="l" defTabSz="914400" rtl="0" eaLnBrk="1" latinLnBrk="0" hangingPunct="1"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743200" algn="l" defTabSz="914400" rtl="0" eaLnBrk="1" latinLnBrk="0" hangingPunct="1"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3200400" algn="l" defTabSz="914400" rtl="0" eaLnBrk="1" latinLnBrk="0" hangingPunct="1"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657600" algn="l" defTabSz="914400" rtl="0" eaLnBrk="1" latinLnBrk="0" hangingPunct="1"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pt-BR" altLang="pt-BR" sz="10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29" name="AutoShape 153"/>
              <p:cNvSpPr>
                <a:spLocks/>
              </p:cNvSpPr>
              <p:nvPr/>
            </p:nvSpPr>
            <p:spPr bwMode="auto">
              <a:xfrm>
                <a:off x="-1094732" y="2372956"/>
                <a:ext cx="951315" cy="11403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defPPr>
                  <a:defRPr lang="pt-BR"/>
                </a:defPPr>
                <a:lvl1pPr algn="ctr" defTabSz="1460500" rtl="0" fontAlgn="base" hangingPunct="0">
                  <a:spcBef>
                    <a:spcPct val="0"/>
                  </a:spcBef>
                  <a:spcAft>
                    <a:spcPct val="0"/>
                  </a:spcAft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marL="342900" algn="ctr" defTabSz="1460500" rtl="0" fontAlgn="base" hangingPunct="0">
                  <a:spcBef>
                    <a:spcPct val="0"/>
                  </a:spcBef>
                  <a:spcAft>
                    <a:spcPct val="0"/>
                  </a:spcAft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marL="685800" algn="ctr" defTabSz="1460500" rtl="0" fontAlgn="base" hangingPunct="0">
                  <a:spcBef>
                    <a:spcPct val="0"/>
                  </a:spcBef>
                  <a:spcAft>
                    <a:spcPct val="0"/>
                  </a:spcAft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marL="1028700" algn="ctr" defTabSz="1460500" rtl="0" fontAlgn="base" hangingPunct="0">
                  <a:spcBef>
                    <a:spcPct val="0"/>
                  </a:spcBef>
                  <a:spcAft>
                    <a:spcPct val="0"/>
                  </a:spcAft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marL="1371600" algn="ctr" defTabSz="1460500" rtl="0" fontAlgn="base" hangingPunct="0">
                  <a:spcBef>
                    <a:spcPct val="0"/>
                  </a:spcBef>
                  <a:spcAft>
                    <a:spcPct val="0"/>
                  </a:spcAft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2286000" algn="l" defTabSz="914400" rtl="0" eaLnBrk="1" latinLnBrk="0" hangingPunct="1"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743200" algn="l" defTabSz="914400" rtl="0" eaLnBrk="1" latinLnBrk="0" hangingPunct="1"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3200400" algn="l" defTabSz="914400" rtl="0" eaLnBrk="1" latinLnBrk="0" hangingPunct="1"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657600" algn="l" defTabSz="914400" rtl="0" eaLnBrk="1" latinLnBrk="0" hangingPunct="1"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pt-BR" altLang="pt-BR" sz="10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434" name="AutoShape 136"/>
            <p:cNvSpPr>
              <a:spLocks/>
            </p:cNvSpPr>
            <p:nvPr/>
          </p:nvSpPr>
          <p:spPr bwMode="auto">
            <a:xfrm>
              <a:off x="5074647" y="4519276"/>
              <a:ext cx="955812" cy="688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>
              <a:defPPr>
                <a:defRPr lang="pt-BR"/>
              </a:defPPr>
              <a:lvl1pPr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429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6858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0287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13716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2860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7432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2004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6576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ts val="1400"/>
                </a:spcBef>
              </a:pPr>
              <a:r>
                <a:rPr lang="pt-BR" altLang="pt-BR" sz="1800" b="1" dirty="0" smtClean="0">
                  <a:solidFill>
                    <a:srgbClr val="002060"/>
                  </a:solidFill>
                  <a:latin typeface="Arial Narrow" panose="020B0606020202030204" pitchFamily="34" charset="0"/>
                  <a:ea typeface="Gill Sans Light" charset="0"/>
                  <a:cs typeface="Gill Sans Light" charset="0"/>
                  <a:sym typeface="Gill Sans Light" charset="0"/>
                </a:rPr>
                <a:t>86%</a:t>
              </a:r>
              <a:endParaRPr lang="pt-BR" altLang="pt-BR" sz="1800" b="1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6549747" y="3646934"/>
            <a:ext cx="956567" cy="2489388"/>
            <a:chOff x="6549747" y="3646934"/>
            <a:chExt cx="956567" cy="2489388"/>
          </a:xfrm>
        </p:grpSpPr>
        <p:sp>
          <p:nvSpPr>
            <p:cNvPr id="414" name="AutoShape 137"/>
            <p:cNvSpPr>
              <a:spLocks/>
            </p:cNvSpPr>
            <p:nvPr/>
          </p:nvSpPr>
          <p:spPr bwMode="auto">
            <a:xfrm>
              <a:off x="6550683" y="5450463"/>
              <a:ext cx="952587" cy="68585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>
              <a:defPPr>
                <a:defRPr lang="pt-BR"/>
              </a:defPPr>
              <a:lvl1pPr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429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6858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0287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13716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2860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7432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2004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6576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ts val="1400"/>
                </a:spcBef>
              </a:pPr>
              <a:r>
                <a:rPr lang="pt-BR" altLang="pt-BR" sz="1800" dirty="0" smtClean="0">
                  <a:solidFill>
                    <a:srgbClr val="002060"/>
                  </a:solidFill>
                  <a:latin typeface="Arial Narrow" panose="020B0606020202030204" pitchFamily="34" charset="0"/>
                  <a:ea typeface="Gill Sans Light" charset="0"/>
                  <a:cs typeface="Gill Sans Light" charset="0"/>
                  <a:sym typeface="Gill Sans Light" charset="0"/>
                </a:rPr>
                <a:t>2015*</a:t>
              </a:r>
              <a:endParaRPr lang="pt-BR" altLang="pt-BR" sz="18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18" name="Line 141"/>
            <p:cNvSpPr>
              <a:spLocks noChangeShapeType="1"/>
            </p:cNvSpPr>
            <p:nvPr/>
          </p:nvSpPr>
          <p:spPr bwMode="auto">
            <a:xfrm>
              <a:off x="6551205" y="5526251"/>
              <a:ext cx="952587" cy="128"/>
            </a:xfrm>
            <a:prstGeom prst="line">
              <a:avLst/>
            </a:prstGeom>
            <a:noFill/>
            <a:ln w="6350" cap="flat" cmpd="sng">
              <a:solidFill>
                <a:srgbClr val="00206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defPPr>
                <a:defRPr lang="pt-BR"/>
              </a:defPPr>
              <a:lvl1pPr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429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6858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0287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13716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2860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7432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2004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6576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/>
              <a:endParaRPr lang="pt-BR" altLang="pt-BR" sz="12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421" name="Group 144"/>
            <p:cNvGrpSpPr>
              <a:grpSpLocks/>
            </p:cNvGrpSpPr>
            <p:nvPr/>
          </p:nvGrpSpPr>
          <p:grpSpPr bwMode="auto">
            <a:xfrm>
              <a:off x="6549747" y="3646934"/>
              <a:ext cx="956567" cy="1756117"/>
              <a:chOff x="-1104023" y="2396027"/>
              <a:chExt cx="956480" cy="1755968"/>
            </a:xfrm>
          </p:grpSpPr>
          <p:sp>
            <p:nvSpPr>
              <p:cNvPr id="432" name="AutoShape 145"/>
              <p:cNvSpPr>
                <a:spLocks/>
              </p:cNvSpPr>
              <p:nvPr/>
            </p:nvSpPr>
            <p:spPr bwMode="auto">
              <a:xfrm>
                <a:off x="-1104023" y="2726553"/>
                <a:ext cx="951315" cy="142544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defPPr>
                  <a:defRPr lang="pt-BR"/>
                </a:defPPr>
                <a:lvl1pPr algn="ctr" defTabSz="1460500" rtl="0" fontAlgn="base" hangingPunct="0">
                  <a:spcBef>
                    <a:spcPct val="0"/>
                  </a:spcBef>
                  <a:spcAft>
                    <a:spcPct val="0"/>
                  </a:spcAft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marL="342900" algn="ctr" defTabSz="1460500" rtl="0" fontAlgn="base" hangingPunct="0">
                  <a:spcBef>
                    <a:spcPct val="0"/>
                  </a:spcBef>
                  <a:spcAft>
                    <a:spcPct val="0"/>
                  </a:spcAft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marL="685800" algn="ctr" defTabSz="1460500" rtl="0" fontAlgn="base" hangingPunct="0">
                  <a:spcBef>
                    <a:spcPct val="0"/>
                  </a:spcBef>
                  <a:spcAft>
                    <a:spcPct val="0"/>
                  </a:spcAft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marL="1028700" algn="ctr" defTabSz="1460500" rtl="0" fontAlgn="base" hangingPunct="0">
                  <a:spcBef>
                    <a:spcPct val="0"/>
                  </a:spcBef>
                  <a:spcAft>
                    <a:spcPct val="0"/>
                  </a:spcAft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marL="1371600" algn="ctr" defTabSz="1460500" rtl="0" fontAlgn="base" hangingPunct="0">
                  <a:spcBef>
                    <a:spcPct val="0"/>
                  </a:spcBef>
                  <a:spcAft>
                    <a:spcPct val="0"/>
                  </a:spcAft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2286000" algn="l" defTabSz="914400" rtl="0" eaLnBrk="1" latinLnBrk="0" hangingPunct="1"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743200" algn="l" defTabSz="914400" rtl="0" eaLnBrk="1" latinLnBrk="0" hangingPunct="1"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3200400" algn="l" defTabSz="914400" rtl="0" eaLnBrk="1" latinLnBrk="0" hangingPunct="1"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657600" algn="l" defTabSz="914400" rtl="0" eaLnBrk="1" latinLnBrk="0" hangingPunct="1"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pt-BR" altLang="pt-BR" sz="10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33" name="AutoShape 146"/>
              <p:cNvSpPr>
                <a:spLocks/>
              </p:cNvSpPr>
              <p:nvPr/>
            </p:nvSpPr>
            <p:spPr bwMode="auto">
              <a:xfrm>
                <a:off x="-1104022" y="2396027"/>
                <a:ext cx="956479" cy="28609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0800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defPPr>
                  <a:defRPr lang="pt-BR"/>
                </a:defPPr>
                <a:lvl1pPr algn="ctr" defTabSz="1460500" rtl="0" fontAlgn="base" hangingPunct="0">
                  <a:spcBef>
                    <a:spcPct val="0"/>
                  </a:spcBef>
                  <a:spcAft>
                    <a:spcPct val="0"/>
                  </a:spcAft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marL="342900" algn="ctr" defTabSz="1460500" rtl="0" fontAlgn="base" hangingPunct="0">
                  <a:spcBef>
                    <a:spcPct val="0"/>
                  </a:spcBef>
                  <a:spcAft>
                    <a:spcPct val="0"/>
                  </a:spcAft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marL="685800" algn="ctr" defTabSz="1460500" rtl="0" fontAlgn="base" hangingPunct="0">
                  <a:spcBef>
                    <a:spcPct val="0"/>
                  </a:spcBef>
                  <a:spcAft>
                    <a:spcPct val="0"/>
                  </a:spcAft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marL="1028700" algn="ctr" defTabSz="1460500" rtl="0" fontAlgn="base" hangingPunct="0">
                  <a:spcBef>
                    <a:spcPct val="0"/>
                  </a:spcBef>
                  <a:spcAft>
                    <a:spcPct val="0"/>
                  </a:spcAft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marL="1371600" algn="ctr" defTabSz="1460500" rtl="0" fontAlgn="base" hangingPunct="0">
                  <a:spcBef>
                    <a:spcPct val="0"/>
                  </a:spcBef>
                  <a:spcAft>
                    <a:spcPct val="0"/>
                  </a:spcAft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2286000" algn="l" defTabSz="914400" rtl="0" eaLnBrk="1" latinLnBrk="0" hangingPunct="1"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743200" algn="l" defTabSz="914400" rtl="0" eaLnBrk="1" latinLnBrk="0" hangingPunct="1"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3200400" algn="l" defTabSz="914400" rtl="0" eaLnBrk="1" latinLnBrk="0" hangingPunct="1"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657600" algn="l" defTabSz="914400" rtl="0" eaLnBrk="1" latinLnBrk="0" hangingPunct="1">
                  <a:defRPr sz="10400" kern="12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pt-BR" altLang="pt-BR" sz="10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435" name="AutoShape 136"/>
            <p:cNvSpPr>
              <a:spLocks/>
            </p:cNvSpPr>
            <p:nvPr/>
          </p:nvSpPr>
          <p:spPr bwMode="auto">
            <a:xfrm>
              <a:off x="6551204" y="4077072"/>
              <a:ext cx="932655" cy="688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>
              <a:defPPr>
                <a:defRPr lang="pt-BR"/>
              </a:defPPr>
              <a:lvl1pPr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429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6858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0287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1371600" algn="ctr" defTabSz="1460500" rtl="0" fontAlgn="base" hangingPunct="0">
                <a:spcBef>
                  <a:spcPct val="0"/>
                </a:spcBef>
                <a:spcAft>
                  <a:spcPct val="0"/>
                </a:spcAft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2860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7432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2004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657600" algn="l" defTabSz="914400" rtl="0" eaLnBrk="1" latinLnBrk="0" hangingPunct="1">
                <a:defRPr sz="10400" kern="1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ts val="1400"/>
                </a:spcBef>
              </a:pPr>
              <a:r>
                <a:rPr lang="pt-BR" altLang="pt-BR" sz="1800" b="1" dirty="0" smtClean="0">
                  <a:solidFill>
                    <a:srgbClr val="002060"/>
                  </a:solidFill>
                  <a:latin typeface="Arial Narrow" panose="020B0606020202030204" pitchFamily="34" charset="0"/>
                  <a:ea typeface="Gill Sans Light" charset="0"/>
                  <a:cs typeface="Gill Sans Light" charset="0"/>
                  <a:sym typeface="Gill Sans Light" charset="0"/>
                </a:rPr>
                <a:t>92%</a:t>
              </a:r>
              <a:endParaRPr lang="pt-BR" altLang="pt-BR" sz="1800" b="1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36" name="AutoShape 316"/>
          <p:cNvSpPr>
            <a:spLocks/>
          </p:cNvSpPr>
          <p:nvPr/>
        </p:nvSpPr>
        <p:spPr bwMode="auto">
          <a:xfrm>
            <a:off x="9254143" y="5130741"/>
            <a:ext cx="2135854" cy="4708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57200">
              <a:defRPr sz="2000">
                <a:solidFill>
                  <a:srgbClr val="858583"/>
                </a:solidFill>
                <a:latin typeface="Avenir" charset="0"/>
                <a:ea typeface="Avenir" charset="0"/>
                <a:cs typeface="Avenir" charset="0"/>
                <a:sym typeface="Avenir" charset="0"/>
              </a:defRPr>
            </a:lvl1pPr>
            <a:lvl2pPr defTabSz="457200">
              <a:defRPr sz="2000">
                <a:solidFill>
                  <a:srgbClr val="858583"/>
                </a:solidFill>
                <a:latin typeface="Avenir" charset="0"/>
                <a:ea typeface="Avenir" charset="0"/>
                <a:cs typeface="Avenir" charset="0"/>
                <a:sym typeface="Avenir" charset="0"/>
              </a:defRPr>
            </a:lvl2pPr>
            <a:lvl3pPr defTabSz="457200">
              <a:defRPr sz="2000">
                <a:solidFill>
                  <a:srgbClr val="858583"/>
                </a:solidFill>
                <a:latin typeface="Avenir" charset="0"/>
                <a:ea typeface="Avenir" charset="0"/>
                <a:cs typeface="Avenir" charset="0"/>
                <a:sym typeface="Avenir" charset="0"/>
              </a:defRPr>
            </a:lvl3pPr>
            <a:lvl4pPr defTabSz="457200">
              <a:defRPr sz="2000">
                <a:solidFill>
                  <a:srgbClr val="858583"/>
                </a:solidFill>
                <a:latin typeface="Avenir" charset="0"/>
                <a:ea typeface="Avenir" charset="0"/>
                <a:cs typeface="Avenir" charset="0"/>
                <a:sym typeface="Avenir" charset="0"/>
              </a:defRPr>
            </a:lvl4pPr>
            <a:lvl5pPr defTabSz="457200">
              <a:defRPr sz="2000">
                <a:solidFill>
                  <a:srgbClr val="858583"/>
                </a:solidFill>
                <a:latin typeface="Avenir" charset="0"/>
                <a:ea typeface="Avenir" charset="0"/>
                <a:cs typeface="Avenir" charset="0"/>
                <a:sym typeface="Avenir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58583"/>
                </a:solidFill>
                <a:latin typeface="Avenir" charset="0"/>
                <a:ea typeface="Avenir" charset="0"/>
                <a:cs typeface="Avenir" charset="0"/>
                <a:sym typeface="Avenir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58583"/>
                </a:solidFill>
                <a:latin typeface="Avenir" charset="0"/>
                <a:ea typeface="Avenir" charset="0"/>
                <a:cs typeface="Avenir" charset="0"/>
                <a:sym typeface="Avenir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58583"/>
                </a:solidFill>
                <a:latin typeface="Avenir" charset="0"/>
                <a:ea typeface="Avenir" charset="0"/>
                <a:cs typeface="Avenir" charset="0"/>
                <a:sym typeface="Avenir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58583"/>
                </a:solidFill>
                <a:latin typeface="Avenir" charset="0"/>
                <a:ea typeface="Avenir" charset="0"/>
                <a:cs typeface="Avenir" charset="0"/>
                <a:sym typeface="Avenir" charset="0"/>
              </a:defRPr>
            </a:lvl9pPr>
          </a:lstStyle>
          <a:p>
            <a:r>
              <a:rPr lang="pt-BR" altLang="pt-BR" sz="1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afirmaram que o tempo para ser atendido pela Central de Relacionamento não foi longo</a:t>
            </a:r>
            <a:endParaRPr lang="pt-BR" altLang="pt-BR" sz="1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37" name="AutoShape 137"/>
          <p:cNvSpPr>
            <a:spLocks/>
          </p:cNvSpPr>
          <p:nvPr/>
        </p:nvSpPr>
        <p:spPr bwMode="auto">
          <a:xfrm>
            <a:off x="5735317" y="3278598"/>
            <a:ext cx="952587" cy="6858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defPPr>
              <a:defRPr lang="pt-BR"/>
            </a:defPPr>
            <a:lvl1pPr algn="ctr" defTabSz="1460500" rtl="0" fontAlgn="base" hangingPunct="0">
              <a:spcBef>
                <a:spcPct val="0"/>
              </a:spcBef>
              <a:spcAft>
                <a:spcPct val="0"/>
              </a:spcAft>
              <a:defRPr sz="10400" kern="1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42900" algn="ctr" defTabSz="1460500" rtl="0" fontAlgn="base" hangingPunct="0">
              <a:spcBef>
                <a:spcPct val="0"/>
              </a:spcBef>
              <a:spcAft>
                <a:spcPct val="0"/>
              </a:spcAft>
              <a:defRPr sz="10400" kern="1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685800" algn="ctr" defTabSz="1460500" rtl="0" fontAlgn="base" hangingPunct="0">
              <a:spcBef>
                <a:spcPct val="0"/>
              </a:spcBef>
              <a:spcAft>
                <a:spcPct val="0"/>
              </a:spcAft>
              <a:defRPr sz="10400" kern="1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028700" algn="ctr" defTabSz="1460500" rtl="0" fontAlgn="base" hangingPunct="0">
              <a:spcBef>
                <a:spcPct val="0"/>
              </a:spcBef>
              <a:spcAft>
                <a:spcPct val="0"/>
              </a:spcAft>
              <a:defRPr sz="10400" kern="1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1371600" algn="ctr" defTabSz="1460500" rtl="0" fontAlgn="base" hangingPunct="0">
              <a:spcBef>
                <a:spcPct val="0"/>
              </a:spcBef>
              <a:spcAft>
                <a:spcPct val="0"/>
              </a:spcAft>
              <a:defRPr sz="10400" kern="1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286000" algn="l" defTabSz="914400" rtl="0" eaLnBrk="1" latinLnBrk="0" hangingPunct="1">
              <a:defRPr sz="10400" kern="1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743200" algn="l" defTabSz="914400" rtl="0" eaLnBrk="1" latinLnBrk="0" hangingPunct="1">
              <a:defRPr sz="10400" kern="1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200400" algn="l" defTabSz="914400" rtl="0" eaLnBrk="1" latinLnBrk="0" hangingPunct="1">
              <a:defRPr sz="10400" kern="1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657600" algn="l" defTabSz="914400" rtl="0" eaLnBrk="1" latinLnBrk="0" hangingPunct="1">
              <a:defRPr sz="10400" kern="1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>
              <a:lnSpc>
                <a:spcPct val="80000"/>
              </a:lnSpc>
              <a:spcBef>
                <a:spcPts val="1400"/>
              </a:spcBef>
            </a:pPr>
            <a:r>
              <a:rPr lang="pt-BR" altLang="pt-BR" sz="3600" b="1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  <a:sym typeface="Gill Sans Light" charset="0"/>
              </a:rPr>
              <a:t>6%</a:t>
            </a:r>
            <a:endParaRPr lang="pt-BR" altLang="pt-BR" sz="3600" b="1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9" name="CaixaDeTexto 138"/>
          <p:cNvSpPr txBox="1"/>
          <p:nvPr/>
        </p:nvSpPr>
        <p:spPr>
          <a:xfrm>
            <a:off x="7257694" y="6486040"/>
            <a:ext cx="3432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* desconsideradas as entrevistas com ‘não sabe’ &amp; ‘sem resposta’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40" name="Grupo 139"/>
          <p:cNvGrpSpPr/>
          <p:nvPr/>
        </p:nvGrpSpPr>
        <p:grpSpPr>
          <a:xfrm>
            <a:off x="335360" y="6029832"/>
            <a:ext cx="1800200" cy="567520"/>
            <a:chOff x="395536" y="548680"/>
            <a:chExt cx="1800200" cy="567520"/>
          </a:xfrm>
        </p:grpSpPr>
        <p:pic>
          <p:nvPicPr>
            <p:cNvPr id="141" name="Picture 5"/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48680"/>
              <a:ext cx="435099" cy="56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" name="Retângulo 142"/>
            <p:cNvSpPr/>
            <p:nvPr/>
          </p:nvSpPr>
          <p:spPr>
            <a:xfrm>
              <a:off x="830635" y="548680"/>
              <a:ext cx="1365101" cy="5675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 dirty="0">
                  <a:solidFill>
                    <a:srgbClr val="002060"/>
                  </a:solidFill>
                </a:rPr>
                <a:t>Clique no *  para ver as informações</a:t>
              </a:r>
            </a:p>
          </p:txBody>
        </p:sp>
      </p:grpSp>
      <p:sp>
        <p:nvSpPr>
          <p:cNvPr id="147" name="CaixaDeTexto 146"/>
          <p:cNvSpPr txBox="1"/>
          <p:nvPr/>
        </p:nvSpPr>
        <p:spPr>
          <a:xfrm>
            <a:off x="7257694" y="6474241"/>
            <a:ext cx="3432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* desconsideradas as entrevistas com ‘não sabe’ &amp; ‘sem resposta’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95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2864 0.1303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32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0" grpId="0"/>
      <p:bldP spid="423" grpId="0" animBg="1"/>
      <p:bldP spid="436" grpId="0"/>
      <p:bldP spid="436" grpId="1"/>
      <p:bldP spid="437" grpId="0"/>
      <p:bldP spid="139" grpId="0"/>
      <p:bldP spid="139" grpId="1"/>
      <p:bldP spid="147" grpId="0"/>
      <p:bldP spid="14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59" name="Espaço Reservado para Conteúdo 4"/>
          <p:cNvSpPr txBox="1">
            <a:spLocks/>
          </p:cNvSpPr>
          <p:nvPr/>
        </p:nvSpPr>
        <p:spPr>
          <a:xfrm>
            <a:off x="720000" y="1439999"/>
            <a:ext cx="2927728" cy="40596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a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pesar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dos resultados serem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similares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em termos percentuais,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 percepção positiva quanto ao tempo de espera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apresenta uma leve tendência de crescimento em função da idade do respondente, crescendo apenas 1% a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~ cada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6 anos </a:t>
            </a: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(P2)</a:t>
            </a:r>
          </a:p>
        </p:txBody>
      </p:sp>
      <p:sp>
        <p:nvSpPr>
          <p:cNvPr id="408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reeform 7"/>
          <p:cNvSpPr>
            <a:spLocks/>
          </p:cNvSpPr>
          <p:nvPr/>
        </p:nvSpPr>
        <p:spPr bwMode="auto">
          <a:xfrm>
            <a:off x="5090339" y="2565797"/>
            <a:ext cx="5997575" cy="2641600"/>
          </a:xfrm>
          <a:custGeom>
            <a:avLst/>
            <a:gdLst>
              <a:gd name="T0" fmla="*/ 0 w 3778"/>
              <a:gd name="T1" fmla="*/ 1029 h 1664"/>
              <a:gd name="T2" fmla="*/ 756 w 3778"/>
              <a:gd name="T3" fmla="*/ 904 h 1664"/>
              <a:gd name="T4" fmla="*/ 1511 w 3778"/>
              <a:gd name="T5" fmla="*/ 756 h 1664"/>
              <a:gd name="T6" fmla="*/ 2267 w 3778"/>
              <a:gd name="T7" fmla="*/ 657 h 1664"/>
              <a:gd name="T8" fmla="*/ 3023 w 3778"/>
              <a:gd name="T9" fmla="*/ 680 h 1664"/>
              <a:gd name="T10" fmla="*/ 3778 w 3778"/>
              <a:gd name="T11" fmla="*/ 0 h 1664"/>
              <a:gd name="T12" fmla="*/ 3778 w 3778"/>
              <a:gd name="T13" fmla="*/ 1664 h 1664"/>
              <a:gd name="T14" fmla="*/ 3023 w 3778"/>
              <a:gd name="T15" fmla="*/ 1664 h 1664"/>
              <a:gd name="T16" fmla="*/ 2267 w 3778"/>
              <a:gd name="T17" fmla="*/ 1664 h 1664"/>
              <a:gd name="T18" fmla="*/ 1511 w 3778"/>
              <a:gd name="T19" fmla="*/ 1664 h 1664"/>
              <a:gd name="T20" fmla="*/ 756 w 3778"/>
              <a:gd name="T21" fmla="*/ 1664 h 1664"/>
              <a:gd name="T22" fmla="*/ 0 w 3778"/>
              <a:gd name="T23" fmla="*/ 1664 h 1664"/>
              <a:gd name="T24" fmla="*/ 0 w 3778"/>
              <a:gd name="T25" fmla="*/ 1029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78" h="1664">
                <a:moveTo>
                  <a:pt x="0" y="1029"/>
                </a:moveTo>
                <a:lnTo>
                  <a:pt x="756" y="904"/>
                </a:lnTo>
                <a:lnTo>
                  <a:pt x="1511" y="756"/>
                </a:lnTo>
                <a:lnTo>
                  <a:pt x="2267" y="657"/>
                </a:lnTo>
                <a:lnTo>
                  <a:pt x="3023" y="680"/>
                </a:lnTo>
                <a:lnTo>
                  <a:pt x="3778" y="0"/>
                </a:lnTo>
                <a:lnTo>
                  <a:pt x="3778" y="1664"/>
                </a:lnTo>
                <a:lnTo>
                  <a:pt x="3023" y="1664"/>
                </a:lnTo>
                <a:lnTo>
                  <a:pt x="2267" y="1664"/>
                </a:lnTo>
                <a:lnTo>
                  <a:pt x="1511" y="1664"/>
                </a:lnTo>
                <a:lnTo>
                  <a:pt x="756" y="1664"/>
                </a:lnTo>
                <a:lnTo>
                  <a:pt x="0" y="1664"/>
                </a:lnTo>
                <a:lnTo>
                  <a:pt x="0" y="1029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30" name="Grupo 29"/>
          <p:cNvGrpSpPr/>
          <p:nvPr/>
        </p:nvGrpSpPr>
        <p:grpSpPr>
          <a:xfrm>
            <a:off x="4655840" y="2146697"/>
            <a:ext cx="6696744" cy="3802583"/>
            <a:chOff x="4655840" y="2146697"/>
            <a:chExt cx="6696744" cy="3802583"/>
          </a:xfrm>
        </p:grpSpPr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090339" y="2276872"/>
              <a:ext cx="5997575" cy="2446337"/>
            </a:xfrm>
            <a:custGeom>
              <a:avLst/>
              <a:gdLst>
                <a:gd name="T0" fmla="*/ 0 w 3778"/>
                <a:gd name="T1" fmla="*/ 1536 h 1541"/>
                <a:gd name="T2" fmla="*/ 3778 w 3778"/>
                <a:gd name="T3" fmla="*/ 1536 h 1541"/>
                <a:gd name="T4" fmla="*/ 3778 w 3778"/>
                <a:gd name="T5" fmla="*/ 1541 h 1541"/>
                <a:gd name="T6" fmla="*/ 0 w 3778"/>
                <a:gd name="T7" fmla="*/ 1541 h 1541"/>
                <a:gd name="T8" fmla="*/ 0 w 3778"/>
                <a:gd name="T9" fmla="*/ 1536 h 1541"/>
                <a:gd name="T10" fmla="*/ 0 w 3778"/>
                <a:gd name="T11" fmla="*/ 1228 h 1541"/>
                <a:gd name="T12" fmla="*/ 3778 w 3778"/>
                <a:gd name="T13" fmla="*/ 1228 h 1541"/>
                <a:gd name="T14" fmla="*/ 3778 w 3778"/>
                <a:gd name="T15" fmla="*/ 1234 h 1541"/>
                <a:gd name="T16" fmla="*/ 0 w 3778"/>
                <a:gd name="T17" fmla="*/ 1234 h 1541"/>
                <a:gd name="T18" fmla="*/ 0 w 3778"/>
                <a:gd name="T19" fmla="*/ 1228 h 1541"/>
                <a:gd name="T20" fmla="*/ 0 w 3778"/>
                <a:gd name="T21" fmla="*/ 921 h 1541"/>
                <a:gd name="T22" fmla="*/ 3778 w 3778"/>
                <a:gd name="T23" fmla="*/ 921 h 1541"/>
                <a:gd name="T24" fmla="*/ 3778 w 3778"/>
                <a:gd name="T25" fmla="*/ 927 h 1541"/>
                <a:gd name="T26" fmla="*/ 0 w 3778"/>
                <a:gd name="T27" fmla="*/ 927 h 1541"/>
                <a:gd name="T28" fmla="*/ 0 w 3778"/>
                <a:gd name="T29" fmla="*/ 921 h 1541"/>
                <a:gd name="T30" fmla="*/ 0 w 3778"/>
                <a:gd name="T31" fmla="*/ 614 h 1541"/>
                <a:gd name="T32" fmla="*/ 3778 w 3778"/>
                <a:gd name="T33" fmla="*/ 614 h 1541"/>
                <a:gd name="T34" fmla="*/ 3778 w 3778"/>
                <a:gd name="T35" fmla="*/ 620 h 1541"/>
                <a:gd name="T36" fmla="*/ 0 w 3778"/>
                <a:gd name="T37" fmla="*/ 620 h 1541"/>
                <a:gd name="T38" fmla="*/ 0 w 3778"/>
                <a:gd name="T39" fmla="*/ 614 h 1541"/>
                <a:gd name="T40" fmla="*/ 0 w 3778"/>
                <a:gd name="T41" fmla="*/ 307 h 1541"/>
                <a:gd name="T42" fmla="*/ 3778 w 3778"/>
                <a:gd name="T43" fmla="*/ 307 h 1541"/>
                <a:gd name="T44" fmla="*/ 3778 w 3778"/>
                <a:gd name="T45" fmla="*/ 313 h 1541"/>
                <a:gd name="T46" fmla="*/ 0 w 3778"/>
                <a:gd name="T47" fmla="*/ 313 h 1541"/>
                <a:gd name="T48" fmla="*/ 0 w 3778"/>
                <a:gd name="T49" fmla="*/ 307 h 1541"/>
                <a:gd name="T50" fmla="*/ 0 w 3778"/>
                <a:gd name="T51" fmla="*/ 0 h 1541"/>
                <a:gd name="T52" fmla="*/ 3778 w 3778"/>
                <a:gd name="T53" fmla="*/ 0 h 1541"/>
                <a:gd name="T54" fmla="*/ 3778 w 3778"/>
                <a:gd name="T55" fmla="*/ 5 h 1541"/>
                <a:gd name="T56" fmla="*/ 0 w 3778"/>
                <a:gd name="T57" fmla="*/ 5 h 1541"/>
                <a:gd name="T58" fmla="*/ 0 w 3778"/>
                <a:gd name="T59" fmla="*/ 0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78" h="1541">
                  <a:moveTo>
                    <a:pt x="0" y="1536"/>
                  </a:moveTo>
                  <a:lnTo>
                    <a:pt x="3778" y="1536"/>
                  </a:lnTo>
                  <a:lnTo>
                    <a:pt x="3778" y="1541"/>
                  </a:lnTo>
                  <a:lnTo>
                    <a:pt x="0" y="1541"/>
                  </a:lnTo>
                  <a:lnTo>
                    <a:pt x="0" y="1536"/>
                  </a:lnTo>
                  <a:close/>
                  <a:moveTo>
                    <a:pt x="0" y="1228"/>
                  </a:moveTo>
                  <a:lnTo>
                    <a:pt x="3778" y="1228"/>
                  </a:lnTo>
                  <a:lnTo>
                    <a:pt x="3778" y="1234"/>
                  </a:lnTo>
                  <a:lnTo>
                    <a:pt x="0" y="1234"/>
                  </a:lnTo>
                  <a:lnTo>
                    <a:pt x="0" y="1228"/>
                  </a:lnTo>
                  <a:close/>
                  <a:moveTo>
                    <a:pt x="0" y="921"/>
                  </a:moveTo>
                  <a:lnTo>
                    <a:pt x="3778" y="921"/>
                  </a:lnTo>
                  <a:lnTo>
                    <a:pt x="3778" y="927"/>
                  </a:lnTo>
                  <a:lnTo>
                    <a:pt x="0" y="927"/>
                  </a:lnTo>
                  <a:lnTo>
                    <a:pt x="0" y="921"/>
                  </a:lnTo>
                  <a:close/>
                  <a:moveTo>
                    <a:pt x="0" y="614"/>
                  </a:moveTo>
                  <a:lnTo>
                    <a:pt x="3778" y="614"/>
                  </a:lnTo>
                  <a:lnTo>
                    <a:pt x="3778" y="620"/>
                  </a:lnTo>
                  <a:lnTo>
                    <a:pt x="0" y="620"/>
                  </a:lnTo>
                  <a:lnTo>
                    <a:pt x="0" y="614"/>
                  </a:lnTo>
                  <a:close/>
                  <a:moveTo>
                    <a:pt x="0" y="307"/>
                  </a:moveTo>
                  <a:lnTo>
                    <a:pt x="3778" y="307"/>
                  </a:lnTo>
                  <a:lnTo>
                    <a:pt x="3778" y="313"/>
                  </a:lnTo>
                  <a:lnTo>
                    <a:pt x="0" y="313"/>
                  </a:lnTo>
                  <a:lnTo>
                    <a:pt x="0" y="307"/>
                  </a:lnTo>
                  <a:close/>
                  <a:moveTo>
                    <a:pt x="0" y="0"/>
                  </a:moveTo>
                  <a:lnTo>
                    <a:pt x="3778" y="0"/>
                  </a:lnTo>
                  <a:lnTo>
                    <a:pt x="377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1588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5090339" y="5202634"/>
              <a:ext cx="5997575" cy="9525"/>
            </a:xfrm>
            <a:prstGeom prst="rect">
              <a:avLst/>
            </a:prstGeom>
            <a:solidFill>
              <a:srgbClr val="D9D9D9"/>
            </a:solidFill>
            <a:ln w="1588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085576" y="5207397"/>
              <a:ext cx="6007100" cy="69850"/>
            </a:xfrm>
            <a:custGeom>
              <a:avLst/>
              <a:gdLst>
                <a:gd name="T0" fmla="*/ 6 w 3784"/>
                <a:gd name="T1" fmla="*/ 0 h 44"/>
                <a:gd name="T2" fmla="*/ 6 w 3784"/>
                <a:gd name="T3" fmla="*/ 44 h 44"/>
                <a:gd name="T4" fmla="*/ 0 w 3784"/>
                <a:gd name="T5" fmla="*/ 44 h 44"/>
                <a:gd name="T6" fmla="*/ 0 w 3784"/>
                <a:gd name="T7" fmla="*/ 0 h 44"/>
                <a:gd name="T8" fmla="*/ 6 w 3784"/>
                <a:gd name="T9" fmla="*/ 0 h 44"/>
                <a:gd name="T10" fmla="*/ 762 w 3784"/>
                <a:gd name="T11" fmla="*/ 0 h 44"/>
                <a:gd name="T12" fmla="*/ 762 w 3784"/>
                <a:gd name="T13" fmla="*/ 44 h 44"/>
                <a:gd name="T14" fmla="*/ 756 w 3784"/>
                <a:gd name="T15" fmla="*/ 44 h 44"/>
                <a:gd name="T16" fmla="*/ 756 w 3784"/>
                <a:gd name="T17" fmla="*/ 0 h 44"/>
                <a:gd name="T18" fmla="*/ 762 w 3784"/>
                <a:gd name="T19" fmla="*/ 0 h 44"/>
                <a:gd name="T20" fmla="*/ 1517 w 3784"/>
                <a:gd name="T21" fmla="*/ 0 h 44"/>
                <a:gd name="T22" fmla="*/ 1517 w 3784"/>
                <a:gd name="T23" fmla="*/ 44 h 44"/>
                <a:gd name="T24" fmla="*/ 1512 w 3784"/>
                <a:gd name="T25" fmla="*/ 44 h 44"/>
                <a:gd name="T26" fmla="*/ 1512 w 3784"/>
                <a:gd name="T27" fmla="*/ 0 h 44"/>
                <a:gd name="T28" fmla="*/ 1517 w 3784"/>
                <a:gd name="T29" fmla="*/ 0 h 44"/>
                <a:gd name="T30" fmla="*/ 2273 w 3784"/>
                <a:gd name="T31" fmla="*/ 0 h 44"/>
                <a:gd name="T32" fmla="*/ 2273 w 3784"/>
                <a:gd name="T33" fmla="*/ 44 h 44"/>
                <a:gd name="T34" fmla="*/ 2267 w 3784"/>
                <a:gd name="T35" fmla="*/ 44 h 44"/>
                <a:gd name="T36" fmla="*/ 2267 w 3784"/>
                <a:gd name="T37" fmla="*/ 0 h 44"/>
                <a:gd name="T38" fmla="*/ 2273 w 3784"/>
                <a:gd name="T39" fmla="*/ 0 h 44"/>
                <a:gd name="T40" fmla="*/ 3029 w 3784"/>
                <a:gd name="T41" fmla="*/ 0 h 44"/>
                <a:gd name="T42" fmla="*/ 3029 w 3784"/>
                <a:gd name="T43" fmla="*/ 44 h 44"/>
                <a:gd name="T44" fmla="*/ 3023 w 3784"/>
                <a:gd name="T45" fmla="*/ 44 h 44"/>
                <a:gd name="T46" fmla="*/ 3023 w 3784"/>
                <a:gd name="T47" fmla="*/ 0 h 44"/>
                <a:gd name="T48" fmla="*/ 3029 w 3784"/>
                <a:gd name="T49" fmla="*/ 0 h 44"/>
                <a:gd name="T50" fmla="*/ 3784 w 3784"/>
                <a:gd name="T51" fmla="*/ 0 h 44"/>
                <a:gd name="T52" fmla="*/ 3784 w 3784"/>
                <a:gd name="T53" fmla="*/ 44 h 44"/>
                <a:gd name="T54" fmla="*/ 3779 w 3784"/>
                <a:gd name="T55" fmla="*/ 44 h 44"/>
                <a:gd name="T56" fmla="*/ 3779 w 3784"/>
                <a:gd name="T57" fmla="*/ 0 h 44"/>
                <a:gd name="T58" fmla="*/ 3784 w 3784"/>
                <a:gd name="T5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84" h="44">
                  <a:moveTo>
                    <a:pt x="6" y="0"/>
                  </a:moveTo>
                  <a:lnTo>
                    <a:pt x="6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762" y="0"/>
                  </a:moveTo>
                  <a:lnTo>
                    <a:pt x="762" y="44"/>
                  </a:lnTo>
                  <a:lnTo>
                    <a:pt x="756" y="44"/>
                  </a:lnTo>
                  <a:lnTo>
                    <a:pt x="756" y="0"/>
                  </a:lnTo>
                  <a:lnTo>
                    <a:pt x="762" y="0"/>
                  </a:lnTo>
                  <a:close/>
                  <a:moveTo>
                    <a:pt x="1517" y="0"/>
                  </a:moveTo>
                  <a:lnTo>
                    <a:pt x="1517" y="44"/>
                  </a:lnTo>
                  <a:lnTo>
                    <a:pt x="1512" y="44"/>
                  </a:lnTo>
                  <a:lnTo>
                    <a:pt x="1512" y="0"/>
                  </a:lnTo>
                  <a:lnTo>
                    <a:pt x="1517" y="0"/>
                  </a:lnTo>
                  <a:close/>
                  <a:moveTo>
                    <a:pt x="2273" y="0"/>
                  </a:moveTo>
                  <a:lnTo>
                    <a:pt x="2273" y="44"/>
                  </a:lnTo>
                  <a:lnTo>
                    <a:pt x="2267" y="44"/>
                  </a:lnTo>
                  <a:lnTo>
                    <a:pt x="2267" y="0"/>
                  </a:lnTo>
                  <a:lnTo>
                    <a:pt x="2273" y="0"/>
                  </a:lnTo>
                  <a:close/>
                  <a:moveTo>
                    <a:pt x="3029" y="0"/>
                  </a:moveTo>
                  <a:lnTo>
                    <a:pt x="3029" y="44"/>
                  </a:lnTo>
                  <a:lnTo>
                    <a:pt x="3023" y="44"/>
                  </a:lnTo>
                  <a:lnTo>
                    <a:pt x="3023" y="0"/>
                  </a:lnTo>
                  <a:lnTo>
                    <a:pt x="3029" y="0"/>
                  </a:lnTo>
                  <a:close/>
                  <a:moveTo>
                    <a:pt x="3784" y="0"/>
                  </a:moveTo>
                  <a:lnTo>
                    <a:pt x="3784" y="44"/>
                  </a:lnTo>
                  <a:lnTo>
                    <a:pt x="3779" y="44"/>
                  </a:lnTo>
                  <a:lnTo>
                    <a:pt x="3779" y="0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D9D9D9"/>
            </a:solidFill>
            <a:ln w="1588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4655840" y="4096147"/>
              <a:ext cx="3350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90%</a:t>
              </a:r>
              <a:endParaRPr kumimoji="0" lang="pt-BR" alt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4655840" y="3610372"/>
              <a:ext cx="3350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92%</a:t>
              </a:r>
              <a:endParaRPr kumimoji="0" lang="pt-BR" alt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655840" y="3119834"/>
              <a:ext cx="3350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94%</a:t>
              </a:r>
              <a:endParaRPr kumimoji="0" lang="pt-BR" alt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655840" y="2632472"/>
              <a:ext cx="3350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96%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655840" y="2146697"/>
              <a:ext cx="3350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98%</a:t>
              </a:r>
              <a:endParaRPr kumimoji="0" lang="pt-BR" alt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4866037" y="5351859"/>
              <a:ext cx="58189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até 24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anos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5977751" y="5351859"/>
              <a:ext cx="68768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25 a 34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anos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7177901" y="5351859"/>
              <a:ext cx="63478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35 a 44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anos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8376464" y="5351859"/>
              <a:ext cx="63478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45 a 54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anos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9549626" y="5351859"/>
              <a:ext cx="63478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55 a 64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anos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10609634" y="5351859"/>
              <a:ext cx="72936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65 anos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ou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10876334" y="5633368"/>
              <a:ext cx="476250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mais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8" name="Espaço Reservado para Conteúdo 4"/>
          <p:cNvSpPr txBox="1">
            <a:spLocks/>
          </p:cNvSpPr>
          <p:nvPr/>
        </p:nvSpPr>
        <p:spPr>
          <a:xfrm>
            <a:off x="4655840" y="1625838"/>
            <a:ext cx="6502740" cy="31646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percepção positiva </a:t>
            </a:r>
            <a:r>
              <a: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quanto ao tempo de espera para atendimento na Central 0800</a:t>
            </a:r>
            <a:endParaRPr lang="pt-BR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64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26</a:t>
            </a:fld>
            <a:endParaRPr lang="pt-BR" dirty="0"/>
          </a:p>
        </p:txBody>
      </p:sp>
      <p:sp>
        <p:nvSpPr>
          <p:cNvPr id="59" name="Espaço Reservado para Conteúdo 4"/>
          <p:cNvSpPr txBox="1">
            <a:spLocks/>
          </p:cNvSpPr>
          <p:nvPr/>
        </p:nvSpPr>
        <p:spPr>
          <a:xfrm>
            <a:off x="720000" y="1439999"/>
            <a:ext cx="7824272" cy="13409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nos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resultados por estados destacam-se o AC, SC e SP, com os melhores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percentuais, e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no outro extremo, mas ainda assim com resultados expressivos PA,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MG, AP e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DF  </a:t>
            </a: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(P2)</a:t>
            </a:r>
          </a:p>
        </p:txBody>
      </p:sp>
      <p:sp>
        <p:nvSpPr>
          <p:cNvPr id="31" name="Espaço Reservado para Conteúdo 4"/>
          <p:cNvSpPr txBox="1">
            <a:spLocks/>
          </p:cNvSpPr>
          <p:nvPr/>
        </p:nvSpPr>
        <p:spPr>
          <a:xfrm>
            <a:off x="8544272" y="1700808"/>
            <a:ext cx="3103240" cy="74633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percepção do tempo de espera até ser atendido pela Central  de Relacionamento Sebrae 0800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7305531"/>
              </p:ext>
            </p:extLst>
          </p:nvPr>
        </p:nvGraphicFramePr>
        <p:xfrm>
          <a:off x="183069" y="2752098"/>
          <a:ext cx="11850462" cy="383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360000" y="5562000"/>
            <a:ext cx="6849144" cy="3684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t-BR" sz="1200" dirty="0" smtClean="0">
                <a:latin typeface="Arial Narrow" panose="020B0606020202030204" pitchFamily="34" charset="0"/>
              </a:rPr>
              <a:t>2%</a:t>
            </a:r>
            <a:endParaRPr lang="pt-BR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92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Graphic spid="6" grpId="0" uiExpand="1">
        <p:bldSub>
          <a:bldChart bld="series"/>
        </p:bldSub>
      </p:bldGraphic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27</a:t>
            </a:fld>
            <a:endParaRPr lang="pt-BR" dirty="0"/>
          </a:p>
        </p:txBody>
      </p:sp>
      <p:sp>
        <p:nvSpPr>
          <p:cNvPr id="59" name="Espaço Reservado para Conteúdo 4"/>
          <p:cNvSpPr txBox="1">
            <a:spLocks/>
          </p:cNvSpPr>
          <p:nvPr/>
        </p:nvSpPr>
        <p:spPr>
          <a:xfrm>
            <a:off x="720000" y="1439999"/>
            <a:ext cx="5880056" cy="17729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tempo máximo considerado adequado pelos entrevistados para a espera até o atendimento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na Central,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correspondeu na média a pouco menos de quatro minutos (3,7 minutos) </a:t>
            </a: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(P3)</a:t>
            </a:r>
          </a:p>
        </p:txBody>
      </p:sp>
      <p:sp>
        <p:nvSpPr>
          <p:cNvPr id="408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112" y="2649962"/>
            <a:ext cx="2467917" cy="753152"/>
          </a:xfrm>
          <a:prstGeom prst="roundRect">
            <a:avLst/>
          </a:prstGeom>
        </p:spPr>
      </p:pic>
      <p:sp>
        <p:nvSpPr>
          <p:cNvPr id="29" name="Espaço Reservado para Conteúdo 4"/>
          <p:cNvSpPr txBox="1">
            <a:spLocks/>
          </p:cNvSpPr>
          <p:nvPr/>
        </p:nvSpPr>
        <p:spPr>
          <a:xfrm>
            <a:off x="7248128" y="1743851"/>
            <a:ext cx="3838444" cy="39229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tempo </a:t>
            </a: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máximo </a:t>
            </a: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 espera </a:t>
            </a: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até ser atendido no </a:t>
            </a: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0800</a:t>
            </a:r>
            <a:endParaRPr lang="pt-BR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Espaço Reservado para Conteúdo 4"/>
          <p:cNvSpPr txBox="1">
            <a:spLocks/>
          </p:cNvSpPr>
          <p:nvPr/>
        </p:nvSpPr>
        <p:spPr>
          <a:xfrm>
            <a:off x="720000" y="3188299"/>
            <a:ext cx="5454848" cy="23042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tal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período de tolerância, no entanto, variaria em função da faixa etária desse usuário do serviço, apresentando diminuição até os 54 anos e voltando a crescer a partir de então </a:t>
            </a:r>
            <a:endParaRPr lang="pt-BR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0" name="Gráfico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46344173"/>
              </p:ext>
            </p:extLst>
          </p:nvPr>
        </p:nvGraphicFramePr>
        <p:xfrm>
          <a:off x="5807968" y="3357590"/>
          <a:ext cx="60293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8" name="Conector reto 7"/>
          <p:cNvCxnSpPr/>
          <p:nvPr/>
        </p:nvCxnSpPr>
        <p:spPr>
          <a:xfrm>
            <a:off x="6600056" y="4729189"/>
            <a:ext cx="4392000" cy="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1086572" y="4652245"/>
            <a:ext cx="28533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 Narrow" panose="020B0606020202030204" pitchFamily="34" charset="0"/>
              </a:rPr>
              <a:t>média</a:t>
            </a:r>
            <a:endParaRPr kumimoji="0" lang="pt-BR" altLang="pt-BR" sz="105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42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9" grpId="0" animBg="1"/>
      <p:bldP spid="31" grpId="0"/>
      <p:bldGraphic spid="60" grpId="0" uiExpand="1">
        <p:bldSub>
          <a:bldChart bld="series"/>
        </p:bldSub>
      </p:bldGraphic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28</a:t>
            </a:fld>
            <a:endParaRPr lang="pt-BR" dirty="0"/>
          </a:p>
        </p:txBody>
      </p:sp>
      <p:sp>
        <p:nvSpPr>
          <p:cNvPr id="59" name="Espaço Reservado para Conteúdo 4"/>
          <p:cNvSpPr txBox="1">
            <a:spLocks/>
          </p:cNvSpPr>
          <p:nvPr/>
        </p:nvSpPr>
        <p:spPr>
          <a:xfrm>
            <a:off x="720000" y="1439999"/>
            <a:ext cx="2783712" cy="45812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o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período de tolerância variaria também em função do grau de instrução desse usuário do serviço, onde a ‘tolerância’ diminuiria quanto maior a quantidade de anos de estudo </a:t>
            </a: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(P3)</a:t>
            </a:r>
          </a:p>
        </p:txBody>
      </p:sp>
      <p:sp>
        <p:nvSpPr>
          <p:cNvPr id="408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Espaço Reservado para Conteúdo 4"/>
          <p:cNvSpPr txBox="1">
            <a:spLocks/>
          </p:cNvSpPr>
          <p:nvPr/>
        </p:nvSpPr>
        <p:spPr>
          <a:xfrm>
            <a:off x="4871864" y="1628801"/>
            <a:ext cx="5760640" cy="36003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tempo máximo de espera até ser atendido no 0800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60224775"/>
              </p:ext>
            </p:extLst>
          </p:nvPr>
        </p:nvGraphicFramePr>
        <p:xfrm>
          <a:off x="3132528" y="2039459"/>
          <a:ext cx="9291639" cy="365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Conector reto 10"/>
          <p:cNvCxnSpPr/>
          <p:nvPr/>
        </p:nvCxnSpPr>
        <p:spPr>
          <a:xfrm>
            <a:off x="4007768" y="3573016"/>
            <a:ext cx="7884000" cy="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1606433" y="3623636"/>
            <a:ext cx="28533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 Narrow" panose="020B0606020202030204" pitchFamily="34" charset="0"/>
              </a:rPr>
              <a:t>média</a:t>
            </a:r>
            <a:endParaRPr kumimoji="0" lang="pt-BR" altLang="pt-BR" sz="105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77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9" grpId="0" animBg="1"/>
      <p:bldGraphic spid="10" grpId="0" uiExpand="1">
        <p:bldSub>
          <a:bldChart bld="series"/>
        </p:bldSub>
      </p:bldGraphic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29</a:t>
            </a:fld>
            <a:endParaRPr lang="pt-BR"/>
          </a:p>
        </p:txBody>
      </p:sp>
      <p:graphicFrame>
        <p:nvGraphicFramePr>
          <p:cNvPr id="127" name="Gráfico 1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51840819"/>
              </p:ext>
            </p:extLst>
          </p:nvPr>
        </p:nvGraphicFramePr>
        <p:xfrm>
          <a:off x="636588" y="1450368"/>
          <a:ext cx="11459865" cy="522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720000" y="1439999"/>
            <a:ext cx="6744152" cy="26370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a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diferenças estado a estado, com relação a essa tolerância quanto a espera até o atendimento no 0800, são bastante expressivas, com os seguintes destaques </a:t>
            </a: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(P3)</a:t>
            </a:r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7680176" y="1628800"/>
            <a:ext cx="2952328" cy="576063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tempo máximo de espera até ser atendido no 0800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6600056" y="3911327"/>
            <a:ext cx="0" cy="2880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6457388" y="3657934"/>
            <a:ext cx="28533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 Narrow" panose="020B0606020202030204" pitchFamily="34" charset="0"/>
              </a:rPr>
              <a:t>média</a:t>
            </a:r>
            <a:endParaRPr kumimoji="0" lang="pt-BR" altLang="pt-BR" sz="105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74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"/>
                                        <p:tgtEl>
                                          <p:spTgt spid="12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"/>
                                        <p:tgtEl>
                                          <p:spTgt spid="12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"/>
                                        <p:tgtEl>
                                          <p:spTgt spid="127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"/>
                                        <p:tgtEl>
                                          <p:spTgt spid="127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"/>
                                        <p:tgtEl>
                                          <p:spTgt spid="127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5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"/>
                                        <p:tgtEl>
                                          <p:spTgt spid="127">
                                            <p:graphicEl>
                                              <a:chart seriesIdx="5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6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50"/>
                                        <p:tgtEl>
                                          <p:spTgt spid="127">
                                            <p:graphicEl>
                                              <a:chart seriesIdx="6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7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50"/>
                                        <p:tgtEl>
                                          <p:spTgt spid="127">
                                            <p:graphicEl>
                                              <a:chart seriesIdx="7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8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"/>
                                        <p:tgtEl>
                                          <p:spTgt spid="127">
                                            <p:graphicEl>
                                              <a:chart seriesIdx="8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9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50"/>
                                        <p:tgtEl>
                                          <p:spTgt spid="127">
                                            <p:graphicEl>
                                              <a:chart seriesIdx="9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1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50"/>
                                        <p:tgtEl>
                                          <p:spTgt spid="127">
                                            <p:graphicEl>
                                              <a:chart seriesIdx="1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5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1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50"/>
                                        <p:tgtEl>
                                          <p:spTgt spid="127">
                                            <p:graphicEl>
                                              <a:chart seriesIdx="1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1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50"/>
                                        <p:tgtEl>
                                          <p:spTgt spid="127">
                                            <p:graphicEl>
                                              <a:chart seriesIdx="1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5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1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50"/>
                                        <p:tgtEl>
                                          <p:spTgt spid="127">
                                            <p:graphicEl>
                                              <a:chart seriesIdx="1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1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50"/>
                                        <p:tgtEl>
                                          <p:spTgt spid="127">
                                            <p:graphicEl>
                                              <a:chart seriesIdx="14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15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50"/>
                                        <p:tgtEl>
                                          <p:spTgt spid="127">
                                            <p:graphicEl>
                                              <a:chart seriesIdx="15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16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50"/>
                                        <p:tgtEl>
                                          <p:spTgt spid="127">
                                            <p:graphicEl>
                                              <a:chart seriesIdx="16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5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17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50"/>
                                        <p:tgtEl>
                                          <p:spTgt spid="127">
                                            <p:graphicEl>
                                              <a:chart seriesIdx="17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2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18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50"/>
                                        <p:tgtEl>
                                          <p:spTgt spid="127">
                                            <p:graphicEl>
                                              <a:chart seriesIdx="18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35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19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50"/>
                                        <p:tgtEl>
                                          <p:spTgt spid="127">
                                            <p:graphicEl>
                                              <a:chart seriesIdx="19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2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50"/>
                                        <p:tgtEl>
                                          <p:spTgt spid="127">
                                            <p:graphicEl>
                                              <a:chart seriesIdx="2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65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2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50"/>
                                        <p:tgtEl>
                                          <p:spTgt spid="127">
                                            <p:graphicEl>
                                              <a:chart seriesIdx="2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8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2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50"/>
                                        <p:tgtEl>
                                          <p:spTgt spid="127">
                                            <p:graphicEl>
                                              <a:chart seriesIdx="2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95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2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50"/>
                                        <p:tgtEl>
                                          <p:spTgt spid="127">
                                            <p:graphicEl>
                                              <a:chart seriesIdx="2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1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2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50"/>
                                        <p:tgtEl>
                                          <p:spTgt spid="127">
                                            <p:graphicEl>
                                              <a:chart seriesIdx="24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7" grpId="0" uiExpand="1">
        <p:bldSub>
          <a:bldChart bld="seriesEl"/>
        </p:bldSub>
      </p:bldGraphic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767408" y="1196975"/>
            <a:ext cx="11117262" cy="494146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pesquisa junto à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 pessoas que entraram em contato com a Central de Relacionamento do Sebrae entre janeiro e julho de 2015</a:t>
            </a:r>
            <a:endParaRPr lang="pt-BR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utilizada a metodologia quantitativa</a:t>
            </a:r>
          </a:p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10.009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entrevistas realizadas via CATI (telefone)</a:t>
            </a:r>
          </a:p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aplicação de um questionário específico a uma amostra por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solução</a:t>
            </a:r>
            <a:endParaRPr lang="pt-BR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entrevistas respondidas por telefone entre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07/08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e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09/10/2015</a:t>
            </a:r>
            <a:endParaRPr lang="pt-BR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o estudo obedeceu aos códigos de ética da: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ABEP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da </a:t>
            </a:r>
            <a:r>
              <a:rPr lang="pt-BR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Esomar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e à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norma ABNT NBR ISO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20.252</a:t>
            </a:r>
          </a:p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a margem de erro para os resultados gerais é de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+/-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1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c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onforme solicitação do Sebrae, nos resultados apresentados foram desconsideradas as alternativas “não sabe” e “sem resposta”</a:t>
            </a:r>
          </a:p>
          <a:p>
            <a:pPr>
              <a:lnSpc>
                <a:spcPct val="150000"/>
              </a:lnSpc>
            </a:pPr>
            <a:endParaRPr lang="pt-BR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t-BR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metodologia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30</a:t>
            </a:fld>
            <a:endParaRPr lang="pt-BR" dirty="0"/>
          </a:p>
        </p:txBody>
      </p:sp>
      <p:sp>
        <p:nvSpPr>
          <p:cNvPr id="59" name="Espaço Reservado para Conteúdo 4"/>
          <p:cNvSpPr txBox="1">
            <a:spLocks/>
          </p:cNvSpPr>
          <p:nvPr/>
        </p:nvSpPr>
        <p:spPr>
          <a:xfrm>
            <a:off x="720000" y="1439999"/>
            <a:ext cx="4439896" cy="23490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t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odos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os atributos avaliados com relação ao atendimento alcançaram notas bem elevadas e muito homogêneas entre si, além de praticamente não oscilarem em função das diferentes idades ou dos graus de escolaridade </a:t>
            </a: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(P4)</a:t>
            </a:r>
          </a:p>
        </p:txBody>
      </p:sp>
      <p:sp>
        <p:nvSpPr>
          <p:cNvPr id="408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Espaço Reservado para Conteúdo 4"/>
          <p:cNvSpPr txBox="1">
            <a:spLocks/>
          </p:cNvSpPr>
          <p:nvPr/>
        </p:nvSpPr>
        <p:spPr>
          <a:xfrm>
            <a:off x="5735960" y="1628801"/>
            <a:ext cx="6120680" cy="28803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satisfação </a:t>
            </a: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com o atendente do 0800 </a:t>
            </a: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quanto ao(à)</a:t>
            </a:r>
            <a:endParaRPr lang="pt-BR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Espaço Reservado para Conteúdo 4"/>
          <p:cNvSpPr txBox="1">
            <a:spLocks/>
          </p:cNvSpPr>
          <p:nvPr/>
        </p:nvSpPr>
        <p:spPr>
          <a:xfrm>
            <a:off x="720000" y="3976233"/>
            <a:ext cx="4079856" cy="26211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c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omparando-se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os resultados de 2015 com o ano anterior, observa-se praticamente uma estabilização das notas, tanto que a média dos atributos se mostra idêntica nos dois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períodos (8,9) </a:t>
            </a:r>
            <a:endParaRPr lang="pt-BR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6216651" y="2613025"/>
            <a:ext cx="5626100" cy="2022475"/>
          </a:xfrm>
          <a:custGeom>
            <a:avLst/>
            <a:gdLst>
              <a:gd name="T0" fmla="*/ 0 w 3544"/>
              <a:gd name="T1" fmla="*/ 0 h 1274"/>
              <a:gd name="T2" fmla="*/ 418 w 3544"/>
              <a:gd name="T3" fmla="*/ 0 h 1274"/>
              <a:gd name="T4" fmla="*/ 418 w 3544"/>
              <a:gd name="T5" fmla="*/ 1274 h 1274"/>
              <a:gd name="T6" fmla="*/ 0 w 3544"/>
              <a:gd name="T7" fmla="*/ 1274 h 1274"/>
              <a:gd name="T8" fmla="*/ 0 w 3544"/>
              <a:gd name="T9" fmla="*/ 0 h 1274"/>
              <a:gd name="T10" fmla="*/ 1041 w 3544"/>
              <a:gd name="T11" fmla="*/ 14 h 1274"/>
              <a:gd name="T12" fmla="*/ 1460 w 3544"/>
              <a:gd name="T13" fmla="*/ 14 h 1274"/>
              <a:gd name="T14" fmla="*/ 1460 w 3544"/>
              <a:gd name="T15" fmla="*/ 1274 h 1274"/>
              <a:gd name="T16" fmla="*/ 1041 w 3544"/>
              <a:gd name="T17" fmla="*/ 1274 h 1274"/>
              <a:gd name="T18" fmla="*/ 1041 w 3544"/>
              <a:gd name="T19" fmla="*/ 14 h 1274"/>
              <a:gd name="T20" fmla="*/ 2083 w 3544"/>
              <a:gd name="T21" fmla="*/ 0 h 1274"/>
              <a:gd name="T22" fmla="*/ 2502 w 3544"/>
              <a:gd name="T23" fmla="*/ 0 h 1274"/>
              <a:gd name="T24" fmla="*/ 2502 w 3544"/>
              <a:gd name="T25" fmla="*/ 1274 h 1274"/>
              <a:gd name="T26" fmla="*/ 2083 w 3544"/>
              <a:gd name="T27" fmla="*/ 1274 h 1274"/>
              <a:gd name="T28" fmla="*/ 2083 w 3544"/>
              <a:gd name="T29" fmla="*/ 0 h 1274"/>
              <a:gd name="T30" fmla="*/ 3126 w 3544"/>
              <a:gd name="T31" fmla="*/ 14 h 1274"/>
              <a:gd name="T32" fmla="*/ 3544 w 3544"/>
              <a:gd name="T33" fmla="*/ 14 h 1274"/>
              <a:gd name="T34" fmla="*/ 3544 w 3544"/>
              <a:gd name="T35" fmla="*/ 1274 h 1274"/>
              <a:gd name="T36" fmla="*/ 3126 w 3544"/>
              <a:gd name="T37" fmla="*/ 1274 h 1274"/>
              <a:gd name="T38" fmla="*/ 3126 w 3544"/>
              <a:gd name="T39" fmla="*/ 14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44" h="1274">
                <a:moveTo>
                  <a:pt x="0" y="0"/>
                </a:moveTo>
                <a:lnTo>
                  <a:pt x="418" y="0"/>
                </a:lnTo>
                <a:lnTo>
                  <a:pt x="418" y="1274"/>
                </a:lnTo>
                <a:lnTo>
                  <a:pt x="0" y="1274"/>
                </a:lnTo>
                <a:lnTo>
                  <a:pt x="0" y="0"/>
                </a:lnTo>
                <a:close/>
                <a:moveTo>
                  <a:pt x="1041" y="14"/>
                </a:moveTo>
                <a:lnTo>
                  <a:pt x="1460" y="14"/>
                </a:lnTo>
                <a:lnTo>
                  <a:pt x="1460" y="1274"/>
                </a:lnTo>
                <a:lnTo>
                  <a:pt x="1041" y="1274"/>
                </a:lnTo>
                <a:lnTo>
                  <a:pt x="1041" y="14"/>
                </a:lnTo>
                <a:close/>
                <a:moveTo>
                  <a:pt x="2083" y="0"/>
                </a:moveTo>
                <a:lnTo>
                  <a:pt x="2502" y="0"/>
                </a:lnTo>
                <a:lnTo>
                  <a:pt x="2502" y="1274"/>
                </a:lnTo>
                <a:lnTo>
                  <a:pt x="2083" y="1274"/>
                </a:lnTo>
                <a:lnTo>
                  <a:pt x="2083" y="0"/>
                </a:lnTo>
                <a:close/>
                <a:moveTo>
                  <a:pt x="3126" y="14"/>
                </a:moveTo>
                <a:lnTo>
                  <a:pt x="3544" y="14"/>
                </a:lnTo>
                <a:lnTo>
                  <a:pt x="3544" y="1274"/>
                </a:lnTo>
                <a:lnTo>
                  <a:pt x="3126" y="1274"/>
                </a:lnTo>
                <a:lnTo>
                  <a:pt x="3126" y="14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36" name="Grupo 35"/>
          <p:cNvGrpSpPr/>
          <p:nvPr/>
        </p:nvGrpSpPr>
        <p:grpSpPr>
          <a:xfrm>
            <a:off x="5967413" y="2279650"/>
            <a:ext cx="5265738" cy="368301"/>
            <a:chOff x="5967413" y="2279650"/>
            <a:chExt cx="5265738" cy="368301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5967413" y="2279650"/>
              <a:ext cx="3032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9,1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7621588" y="2347913"/>
              <a:ext cx="3032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8,8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9275763" y="2347913"/>
              <a:ext cx="3032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8,8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0929938" y="2370138"/>
              <a:ext cx="3032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8,7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6432551" y="2325688"/>
            <a:ext cx="5265738" cy="300038"/>
            <a:chOff x="6432551" y="2325688"/>
            <a:chExt cx="5265738" cy="300038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6432551" y="2325688"/>
              <a:ext cx="3032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8,9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8086726" y="2347913"/>
              <a:ext cx="3032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8,8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9740901" y="2325688"/>
              <a:ext cx="3032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8,9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1395076" y="2347913"/>
              <a:ext cx="3032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8,8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5749926" y="2568575"/>
            <a:ext cx="5627688" cy="3509963"/>
            <a:chOff x="5749926" y="2568575"/>
            <a:chExt cx="5627688" cy="3509963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749926" y="2568575"/>
              <a:ext cx="5627688" cy="2066925"/>
            </a:xfrm>
            <a:custGeom>
              <a:avLst/>
              <a:gdLst>
                <a:gd name="T0" fmla="*/ 0 w 3545"/>
                <a:gd name="T1" fmla="*/ 0 h 1302"/>
                <a:gd name="T2" fmla="*/ 419 w 3545"/>
                <a:gd name="T3" fmla="*/ 0 h 1302"/>
                <a:gd name="T4" fmla="*/ 419 w 3545"/>
                <a:gd name="T5" fmla="*/ 1302 h 1302"/>
                <a:gd name="T6" fmla="*/ 0 w 3545"/>
                <a:gd name="T7" fmla="*/ 1302 h 1302"/>
                <a:gd name="T8" fmla="*/ 0 w 3545"/>
                <a:gd name="T9" fmla="*/ 0 h 1302"/>
                <a:gd name="T10" fmla="*/ 1043 w 3545"/>
                <a:gd name="T11" fmla="*/ 42 h 1302"/>
                <a:gd name="T12" fmla="*/ 1461 w 3545"/>
                <a:gd name="T13" fmla="*/ 42 h 1302"/>
                <a:gd name="T14" fmla="*/ 1461 w 3545"/>
                <a:gd name="T15" fmla="*/ 1302 h 1302"/>
                <a:gd name="T16" fmla="*/ 1043 w 3545"/>
                <a:gd name="T17" fmla="*/ 1302 h 1302"/>
                <a:gd name="T18" fmla="*/ 1043 w 3545"/>
                <a:gd name="T19" fmla="*/ 42 h 1302"/>
                <a:gd name="T20" fmla="*/ 2084 w 3545"/>
                <a:gd name="T21" fmla="*/ 42 h 1302"/>
                <a:gd name="T22" fmla="*/ 2503 w 3545"/>
                <a:gd name="T23" fmla="*/ 42 h 1302"/>
                <a:gd name="T24" fmla="*/ 2503 w 3545"/>
                <a:gd name="T25" fmla="*/ 1302 h 1302"/>
                <a:gd name="T26" fmla="*/ 2084 w 3545"/>
                <a:gd name="T27" fmla="*/ 1302 h 1302"/>
                <a:gd name="T28" fmla="*/ 2084 w 3545"/>
                <a:gd name="T29" fmla="*/ 42 h 1302"/>
                <a:gd name="T30" fmla="*/ 3127 w 3545"/>
                <a:gd name="T31" fmla="*/ 56 h 1302"/>
                <a:gd name="T32" fmla="*/ 3545 w 3545"/>
                <a:gd name="T33" fmla="*/ 56 h 1302"/>
                <a:gd name="T34" fmla="*/ 3545 w 3545"/>
                <a:gd name="T35" fmla="*/ 1302 h 1302"/>
                <a:gd name="T36" fmla="*/ 3127 w 3545"/>
                <a:gd name="T37" fmla="*/ 1302 h 1302"/>
                <a:gd name="T38" fmla="*/ 3127 w 3545"/>
                <a:gd name="T39" fmla="*/ 56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45" h="1302">
                  <a:moveTo>
                    <a:pt x="0" y="0"/>
                  </a:moveTo>
                  <a:lnTo>
                    <a:pt x="419" y="0"/>
                  </a:lnTo>
                  <a:lnTo>
                    <a:pt x="419" y="1302"/>
                  </a:lnTo>
                  <a:lnTo>
                    <a:pt x="0" y="1302"/>
                  </a:lnTo>
                  <a:lnTo>
                    <a:pt x="0" y="0"/>
                  </a:lnTo>
                  <a:close/>
                  <a:moveTo>
                    <a:pt x="1043" y="42"/>
                  </a:moveTo>
                  <a:lnTo>
                    <a:pt x="1461" y="42"/>
                  </a:lnTo>
                  <a:lnTo>
                    <a:pt x="1461" y="1302"/>
                  </a:lnTo>
                  <a:lnTo>
                    <a:pt x="1043" y="1302"/>
                  </a:lnTo>
                  <a:lnTo>
                    <a:pt x="1043" y="42"/>
                  </a:lnTo>
                  <a:close/>
                  <a:moveTo>
                    <a:pt x="2084" y="42"/>
                  </a:moveTo>
                  <a:lnTo>
                    <a:pt x="2503" y="42"/>
                  </a:lnTo>
                  <a:lnTo>
                    <a:pt x="2503" y="1302"/>
                  </a:lnTo>
                  <a:lnTo>
                    <a:pt x="2084" y="1302"/>
                  </a:lnTo>
                  <a:lnTo>
                    <a:pt x="2084" y="42"/>
                  </a:lnTo>
                  <a:close/>
                  <a:moveTo>
                    <a:pt x="3127" y="56"/>
                  </a:moveTo>
                  <a:lnTo>
                    <a:pt x="3545" y="56"/>
                  </a:lnTo>
                  <a:lnTo>
                    <a:pt x="3545" y="1302"/>
                  </a:lnTo>
                  <a:lnTo>
                    <a:pt x="3127" y="1302"/>
                  </a:lnTo>
                  <a:lnTo>
                    <a:pt x="3127" y="56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8242301" y="5873750"/>
              <a:ext cx="103188" cy="103188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8393113" y="5800725"/>
              <a:ext cx="4413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2014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5487988" y="4630738"/>
            <a:ext cx="6616700" cy="1447800"/>
            <a:chOff x="5487988" y="4630738"/>
            <a:chExt cx="6616700" cy="1447800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5487988" y="4630738"/>
              <a:ext cx="6616700" cy="9525"/>
            </a:xfrm>
            <a:prstGeom prst="rect">
              <a:avLst/>
            </a:prstGeom>
            <a:solidFill>
              <a:srgbClr val="D9D9D9"/>
            </a:solidFill>
            <a:ln w="1588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5867401" y="4760913"/>
              <a:ext cx="965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cordialidade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7536160" y="4760913"/>
              <a:ext cx="78386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presteza e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 agilidade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9120336" y="4760913"/>
              <a:ext cx="8752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clareza na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 informação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0912476" y="4760913"/>
              <a:ext cx="8001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domínio 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10602913" y="4994275"/>
              <a:ext cx="14192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conhecimento dos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10625138" y="5227638"/>
              <a:ext cx="13779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produtos/serviços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11010901" y="5457825"/>
              <a:ext cx="6080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Sebrae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8896351" y="5873750"/>
              <a:ext cx="104775" cy="103188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9047163" y="5800725"/>
              <a:ext cx="4429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2015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9095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9" grpId="0" animBg="1"/>
      <p:bldP spid="11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31</a:t>
            </a:fld>
            <a:endParaRPr lang="pt-BR" dirty="0"/>
          </a:p>
        </p:txBody>
      </p:sp>
      <p:sp>
        <p:nvSpPr>
          <p:cNvPr id="59" name="Espaço Reservado para Conteúdo 4"/>
          <p:cNvSpPr txBox="1">
            <a:spLocks/>
          </p:cNvSpPr>
          <p:nvPr/>
        </p:nvSpPr>
        <p:spPr>
          <a:xfrm>
            <a:off x="720001" y="1439999"/>
            <a:ext cx="2783711" cy="45812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a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avaliações dos atributos se apresentam bastante suscetíveis à percepção inicial com relação ao tempo até ser atendido pela Central de Relacionamento 0800, mas de qualquer maneira todas as notas foram acima de ‘7’ </a:t>
            </a: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(P4)</a:t>
            </a:r>
          </a:p>
        </p:txBody>
      </p:sp>
      <p:sp>
        <p:nvSpPr>
          <p:cNvPr id="408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6100607"/>
              </p:ext>
            </p:extLst>
          </p:nvPr>
        </p:nvGraphicFramePr>
        <p:xfrm>
          <a:off x="4333223" y="2456088"/>
          <a:ext cx="7325419" cy="156553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120299"/>
                <a:gridCol w="1221861"/>
                <a:gridCol w="1624357"/>
                <a:gridCol w="1358902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atributo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percepção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negativa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600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indefinição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percepção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positiva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cordialidade</a:t>
                      </a:r>
                      <a:endParaRPr lang="pt-B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7,6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7,8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presteza e agilidade</a:t>
                      </a:r>
                      <a:endParaRPr lang="pt-B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7,1</a:t>
                      </a:r>
                      <a:endParaRPr lang="pt-B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7,9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clareza na informação</a:t>
                      </a:r>
                      <a:endParaRPr lang="pt-B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7,3</a:t>
                      </a:r>
                      <a:endParaRPr lang="pt-B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8,2</a:t>
                      </a:r>
                      <a:endParaRPr lang="pt-B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2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domínio e conhecimento 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7,3</a:t>
                      </a:r>
                      <a:endParaRPr lang="pt-B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8,1</a:t>
                      </a:r>
                      <a:endParaRPr lang="pt-B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cxnSp>
        <p:nvCxnSpPr>
          <p:cNvPr id="5" name="Conector de seta reta 4"/>
          <p:cNvCxnSpPr/>
          <p:nvPr/>
        </p:nvCxnSpPr>
        <p:spPr>
          <a:xfrm flipV="1">
            <a:off x="7464152" y="2960144"/>
            <a:ext cx="3888432" cy="21602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 flipV="1">
            <a:off x="7464152" y="3251333"/>
            <a:ext cx="3888432" cy="21602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V="1">
            <a:off x="7464152" y="3515205"/>
            <a:ext cx="3888432" cy="21602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 flipV="1">
            <a:off x="7464152" y="3789040"/>
            <a:ext cx="3888432" cy="21602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Conteúdo 4"/>
          <p:cNvSpPr txBox="1">
            <a:spLocks/>
          </p:cNvSpPr>
          <p:nvPr/>
        </p:nvSpPr>
        <p:spPr>
          <a:xfrm>
            <a:off x="7550701" y="1675333"/>
            <a:ext cx="3873891" cy="60153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percepção do tempo de espera </a:t>
            </a:r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até ser atendido pela Central  de Relacionamento Sebrae 0800</a:t>
            </a:r>
          </a:p>
        </p:txBody>
      </p:sp>
    </p:spTree>
    <p:extLst>
      <p:ext uri="{BB962C8B-B14F-4D97-AF65-F5344CB8AC3E}">
        <p14:creationId xmlns:p14="http://schemas.microsoft.com/office/powerpoint/2010/main" xmlns="" val="177920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036B-36F0-4BAF-96E7-858660EE60D2}" type="slidenum">
              <a:rPr lang="pt-BR" smtClean="0"/>
              <a:pPr/>
              <a:t>32</a:t>
            </a:fld>
            <a:endParaRPr lang="pt-BR" dirty="0"/>
          </a:p>
        </p:txBody>
      </p:sp>
      <p:sp>
        <p:nvSpPr>
          <p:cNvPr id="59" name="Espaço Reservado para Conteúdo 4"/>
          <p:cNvSpPr txBox="1">
            <a:spLocks/>
          </p:cNvSpPr>
          <p:nvPr/>
        </p:nvSpPr>
        <p:spPr>
          <a:xfrm>
            <a:off x="720001" y="1439999"/>
            <a:ext cx="3863831" cy="26370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analisando-se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os resultados por estado, observa-se serem destaques positivos tanto o ES como o AC, e no outro extremo, sugerindo mais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cuidado,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o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DF e MG  </a:t>
            </a: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(P4)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3120495"/>
              </p:ext>
            </p:extLst>
          </p:nvPr>
        </p:nvGraphicFramePr>
        <p:xfrm>
          <a:off x="9192346" y="260648"/>
          <a:ext cx="1440158" cy="655740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87530"/>
                <a:gridCol w="852628"/>
              </a:tblGrid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UF</a:t>
                      </a: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média</a:t>
                      </a:r>
                    </a:p>
                  </a:txBody>
                  <a:tcPr marL="8368" marR="8368" marT="8368" marB="0" anchor="b"/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8,6</a:t>
                      </a: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0887198"/>
              </p:ext>
            </p:extLst>
          </p:nvPr>
        </p:nvGraphicFramePr>
        <p:xfrm>
          <a:off x="10724972" y="260648"/>
          <a:ext cx="1440160" cy="655740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720080"/>
                <a:gridCol w="720080"/>
              </a:tblGrid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UF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média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AC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ES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AL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RJ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AM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SP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SE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SC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BA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RO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PB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RS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TO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GO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CE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MS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PR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RR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MG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PI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8,6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AP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8,6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DF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8,6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MA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8,6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5856681"/>
              </p:ext>
            </p:extLst>
          </p:nvPr>
        </p:nvGraphicFramePr>
        <p:xfrm>
          <a:off x="7608168" y="265149"/>
          <a:ext cx="1440158" cy="655740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87530"/>
                <a:gridCol w="852628"/>
              </a:tblGrid>
              <a:tr h="2448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UF</a:t>
                      </a:r>
                    </a:p>
                  </a:txBody>
                  <a:tcPr marL="8368" marR="8368" marT="836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média</a:t>
                      </a:r>
                    </a:p>
                  </a:txBody>
                  <a:tcPr marL="8368" marR="8368" marT="8368" marB="0" anchor="ctr"/>
                </a:tc>
              </a:tr>
              <a:tr h="2448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ES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RS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SP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AM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AL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AC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PB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SC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RJ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PR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RO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SE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GO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CE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PI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TO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AP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RR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ctr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8252588"/>
              </p:ext>
            </p:extLst>
          </p:nvPr>
        </p:nvGraphicFramePr>
        <p:xfrm>
          <a:off x="6023992" y="260648"/>
          <a:ext cx="1440158" cy="655740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87530"/>
                <a:gridCol w="852628"/>
              </a:tblGrid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UF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média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AC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RR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ES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AL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AM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MA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RS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PE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TO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BA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PB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SE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PI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PA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AP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PR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GO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RO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  <a:alpha val="69804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MS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SC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DF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  <a:tr h="2448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MG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69804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023992" y="-11767"/>
            <a:ext cx="1440158" cy="27241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cordialidade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7608170" y="-11767"/>
            <a:ext cx="1440158" cy="27241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600" dirty="0">
                <a:solidFill>
                  <a:schemeClr val="bg1"/>
                </a:solidFill>
                <a:latin typeface="Arial Narrow" panose="020B0606020202030204" pitchFamily="34" charset="0"/>
              </a:rPr>
              <a:t>p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resteza/ agilidade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9192346" y="-11767"/>
            <a:ext cx="1440158" cy="27241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clareza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10704512" y="-11767"/>
            <a:ext cx="1440158" cy="27241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domínio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015656" y="516666"/>
            <a:ext cx="6156474" cy="1760206"/>
            <a:chOff x="6015656" y="516666"/>
            <a:chExt cx="6156474" cy="1760206"/>
          </a:xfrm>
        </p:grpSpPr>
        <p:sp>
          <p:nvSpPr>
            <p:cNvPr id="7" name="Retângulo 6"/>
            <p:cNvSpPr/>
            <p:nvPr/>
          </p:nvSpPr>
          <p:spPr>
            <a:xfrm>
              <a:off x="6015656" y="516666"/>
              <a:ext cx="1448492" cy="248037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7615432" y="2028835"/>
              <a:ext cx="1432894" cy="248037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9192344" y="533063"/>
              <a:ext cx="1432894" cy="248037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10752432" y="533063"/>
              <a:ext cx="1419698" cy="248037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6015656" y="533062"/>
            <a:ext cx="6156474" cy="1000130"/>
            <a:chOff x="6015656" y="533062"/>
            <a:chExt cx="6156474" cy="1000130"/>
          </a:xfrm>
        </p:grpSpPr>
        <p:sp>
          <p:nvSpPr>
            <p:cNvPr id="32" name="Retângulo 31"/>
            <p:cNvSpPr/>
            <p:nvPr/>
          </p:nvSpPr>
          <p:spPr>
            <a:xfrm>
              <a:off x="6015656" y="1037118"/>
              <a:ext cx="1448492" cy="24803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7604001" y="533062"/>
              <a:ext cx="1444325" cy="24803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9192345" y="1285155"/>
              <a:ext cx="1432894" cy="24803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0752432" y="789081"/>
              <a:ext cx="1419698" cy="24803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6023992" y="4797152"/>
            <a:ext cx="6120678" cy="1786885"/>
            <a:chOff x="6023992" y="4797152"/>
            <a:chExt cx="6120678" cy="1786885"/>
          </a:xfrm>
        </p:grpSpPr>
        <p:sp>
          <p:nvSpPr>
            <p:cNvPr id="37" name="Retângulo 36"/>
            <p:cNvSpPr/>
            <p:nvPr/>
          </p:nvSpPr>
          <p:spPr>
            <a:xfrm>
              <a:off x="6023992" y="6336000"/>
              <a:ext cx="1448492" cy="2480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7603302" y="4797152"/>
              <a:ext cx="1445024" cy="2480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9210970" y="6335999"/>
              <a:ext cx="1414268" cy="2480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/>
            <p:cNvSpPr/>
            <p:nvPr/>
          </p:nvSpPr>
          <p:spPr>
            <a:xfrm>
              <a:off x="10730402" y="6319974"/>
              <a:ext cx="1414268" cy="2480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6010879" y="5313102"/>
            <a:ext cx="6135628" cy="1490636"/>
            <a:chOff x="6010879" y="5313102"/>
            <a:chExt cx="6135628" cy="1490636"/>
          </a:xfrm>
        </p:grpSpPr>
        <p:sp>
          <p:nvSpPr>
            <p:cNvPr id="44" name="Retângulo 43"/>
            <p:cNvSpPr/>
            <p:nvPr/>
          </p:nvSpPr>
          <p:spPr>
            <a:xfrm>
              <a:off x="6010879" y="6550925"/>
              <a:ext cx="1454446" cy="25281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7593880" y="5313102"/>
              <a:ext cx="1454446" cy="25281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9210969" y="6552121"/>
              <a:ext cx="1422709" cy="25161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/>
            <p:cNvSpPr/>
            <p:nvPr/>
          </p:nvSpPr>
          <p:spPr>
            <a:xfrm>
              <a:off x="10723798" y="5559529"/>
              <a:ext cx="1422709" cy="25161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139695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7" grpId="0" animBg="1"/>
      <p:bldP spid="24" grpId="0" animBg="1"/>
      <p:bldP spid="25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33</a:t>
            </a:fld>
            <a:endParaRPr lang="pt-BR" dirty="0"/>
          </a:p>
        </p:txBody>
      </p:sp>
      <p:sp>
        <p:nvSpPr>
          <p:cNvPr id="59" name="Espaço Reservado para Conteúdo 4"/>
          <p:cNvSpPr txBox="1">
            <a:spLocks/>
          </p:cNvSpPr>
          <p:nvPr/>
        </p:nvSpPr>
        <p:spPr>
          <a:xfrm>
            <a:off x="719999" y="1439999"/>
            <a:ext cx="2465549" cy="51573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as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motivações desses entrevistados para entrar em contato com a Central de Relacionamento 0800 praticamente se restringiram a duas demandas específicas, sendo todas as demais apenas marginais </a:t>
            </a:r>
            <a:r>
              <a:rPr lang="pt-BR" sz="1000" dirty="0">
                <a:solidFill>
                  <a:srgbClr val="002060"/>
                </a:solidFill>
                <a:latin typeface="Arial Narrow" panose="020B0606020202030204" pitchFamily="34" charset="0"/>
              </a:rPr>
              <a:t>(P5)</a:t>
            </a:r>
          </a:p>
        </p:txBody>
      </p:sp>
      <p:sp>
        <p:nvSpPr>
          <p:cNvPr id="408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Espaço Reservado para Conteúdo 4"/>
          <p:cNvSpPr txBox="1">
            <a:spLocks/>
          </p:cNvSpPr>
          <p:nvPr/>
        </p:nvSpPr>
        <p:spPr>
          <a:xfrm>
            <a:off x="5087888" y="1797128"/>
            <a:ext cx="6192687" cy="40773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motivações para o contato </a:t>
            </a: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com a Central de Relacionamento (0800</a:t>
            </a: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  <a:endParaRPr lang="pt-BR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8788654" y="2561183"/>
            <a:ext cx="9525" cy="2740025"/>
          </a:xfrm>
          <a:prstGeom prst="rect">
            <a:avLst/>
          </a:pr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4707192" y="2619921"/>
            <a:ext cx="7111678" cy="226556"/>
            <a:chOff x="2346326" y="2757488"/>
            <a:chExt cx="7111678" cy="226556"/>
          </a:xfrm>
        </p:grpSpPr>
        <p:sp>
          <p:nvSpPr>
            <p:cNvPr id="39" name="Rectangle 6"/>
            <p:cNvSpPr>
              <a:spLocks noChangeArrowheads="1"/>
            </p:cNvSpPr>
            <p:nvPr/>
          </p:nvSpPr>
          <p:spPr bwMode="auto">
            <a:xfrm>
              <a:off x="6432551" y="2762250"/>
              <a:ext cx="2651125" cy="2159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6427788" y="2757488"/>
              <a:ext cx="2660650" cy="225425"/>
            </a:xfrm>
            <a:custGeom>
              <a:avLst/>
              <a:gdLst>
                <a:gd name="T0" fmla="*/ 0 w 6984"/>
                <a:gd name="T1" fmla="*/ 12 h 588"/>
                <a:gd name="T2" fmla="*/ 12 w 6984"/>
                <a:gd name="T3" fmla="*/ 0 h 588"/>
                <a:gd name="T4" fmla="*/ 6972 w 6984"/>
                <a:gd name="T5" fmla="*/ 0 h 588"/>
                <a:gd name="T6" fmla="*/ 6984 w 6984"/>
                <a:gd name="T7" fmla="*/ 12 h 588"/>
                <a:gd name="T8" fmla="*/ 6984 w 6984"/>
                <a:gd name="T9" fmla="*/ 576 h 588"/>
                <a:gd name="T10" fmla="*/ 6972 w 6984"/>
                <a:gd name="T11" fmla="*/ 588 h 588"/>
                <a:gd name="T12" fmla="*/ 12 w 6984"/>
                <a:gd name="T13" fmla="*/ 588 h 588"/>
                <a:gd name="T14" fmla="*/ 0 w 6984"/>
                <a:gd name="T15" fmla="*/ 576 h 588"/>
                <a:gd name="T16" fmla="*/ 0 w 6984"/>
                <a:gd name="T17" fmla="*/ 12 h 588"/>
                <a:gd name="T18" fmla="*/ 24 w 6984"/>
                <a:gd name="T19" fmla="*/ 576 h 588"/>
                <a:gd name="T20" fmla="*/ 12 w 6984"/>
                <a:gd name="T21" fmla="*/ 564 h 588"/>
                <a:gd name="T22" fmla="*/ 6972 w 6984"/>
                <a:gd name="T23" fmla="*/ 564 h 588"/>
                <a:gd name="T24" fmla="*/ 6960 w 6984"/>
                <a:gd name="T25" fmla="*/ 576 h 588"/>
                <a:gd name="T26" fmla="*/ 6960 w 6984"/>
                <a:gd name="T27" fmla="*/ 12 h 588"/>
                <a:gd name="T28" fmla="*/ 6972 w 6984"/>
                <a:gd name="T29" fmla="*/ 24 h 588"/>
                <a:gd name="T30" fmla="*/ 12 w 6984"/>
                <a:gd name="T31" fmla="*/ 24 h 588"/>
                <a:gd name="T32" fmla="*/ 24 w 6984"/>
                <a:gd name="T33" fmla="*/ 12 h 588"/>
                <a:gd name="T34" fmla="*/ 24 w 6984"/>
                <a:gd name="T35" fmla="*/ 576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84" h="588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6972" y="0"/>
                  </a:lnTo>
                  <a:cubicBezTo>
                    <a:pt x="6979" y="0"/>
                    <a:pt x="6984" y="6"/>
                    <a:pt x="6984" y="12"/>
                  </a:cubicBezTo>
                  <a:lnTo>
                    <a:pt x="6984" y="576"/>
                  </a:lnTo>
                  <a:cubicBezTo>
                    <a:pt x="6984" y="583"/>
                    <a:pt x="6979" y="588"/>
                    <a:pt x="6972" y="588"/>
                  </a:cubicBezTo>
                  <a:lnTo>
                    <a:pt x="12" y="588"/>
                  </a:lnTo>
                  <a:cubicBezTo>
                    <a:pt x="6" y="588"/>
                    <a:pt x="0" y="583"/>
                    <a:pt x="0" y="576"/>
                  </a:cubicBezTo>
                  <a:lnTo>
                    <a:pt x="0" y="12"/>
                  </a:lnTo>
                  <a:close/>
                  <a:moveTo>
                    <a:pt x="24" y="576"/>
                  </a:moveTo>
                  <a:lnTo>
                    <a:pt x="12" y="564"/>
                  </a:lnTo>
                  <a:lnTo>
                    <a:pt x="6972" y="564"/>
                  </a:lnTo>
                  <a:lnTo>
                    <a:pt x="6960" y="576"/>
                  </a:lnTo>
                  <a:lnTo>
                    <a:pt x="6960" y="12"/>
                  </a:lnTo>
                  <a:lnTo>
                    <a:pt x="6972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576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41" name="Rectangle 23"/>
            <p:cNvSpPr>
              <a:spLocks noChangeArrowheads="1"/>
            </p:cNvSpPr>
            <p:nvPr/>
          </p:nvSpPr>
          <p:spPr bwMode="auto">
            <a:xfrm>
              <a:off x="9163051" y="2768600"/>
              <a:ext cx="29495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73%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42" name="Rectangle 31"/>
            <p:cNvSpPr>
              <a:spLocks noChangeArrowheads="1"/>
            </p:cNvSpPr>
            <p:nvPr/>
          </p:nvSpPr>
          <p:spPr bwMode="auto">
            <a:xfrm>
              <a:off x="2346326" y="2762250"/>
              <a:ext cx="39770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conhecer/tirar dúvidas sobre os produtos/serviços do Sebrae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6653467" y="2962821"/>
            <a:ext cx="3457253" cy="228144"/>
            <a:chOff x="4292601" y="3100388"/>
            <a:chExt cx="3457253" cy="228144"/>
          </a:xfrm>
        </p:grpSpPr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6432551" y="3103563"/>
              <a:ext cx="944563" cy="21748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6427788" y="3100388"/>
              <a:ext cx="954088" cy="225425"/>
            </a:xfrm>
            <a:custGeom>
              <a:avLst/>
              <a:gdLst>
                <a:gd name="T0" fmla="*/ 0 w 5008"/>
                <a:gd name="T1" fmla="*/ 24 h 1184"/>
                <a:gd name="T2" fmla="*/ 24 w 5008"/>
                <a:gd name="T3" fmla="*/ 0 h 1184"/>
                <a:gd name="T4" fmla="*/ 4984 w 5008"/>
                <a:gd name="T5" fmla="*/ 0 h 1184"/>
                <a:gd name="T6" fmla="*/ 5008 w 5008"/>
                <a:gd name="T7" fmla="*/ 24 h 1184"/>
                <a:gd name="T8" fmla="*/ 5008 w 5008"/>
                <a:gd name="T9" fmla="*/ 1160 h 1184"/>
                <a:gd name="T10" fmla="*/ 4984 w 5008"/>
                <a:gd name="T11" fmla="*/ 1184 h 1184"/>
                <a:gd name="T12" fmla="*/ 24 w 5008"/>
                <a:gd name="T13" fmla="*/ 1184 h 1184"/>
                <a:gd name="T14" fmla="*/ 0 w 5008"/>
                <a:gd name="T15" fmla="*/ 1160 h 1184"/>
                <a:gd name="T16" fmla="*/ 0 w 5008"/>
                <a:gd name="T17" fmla="*/ 24 h 1184"/>
                <a:gd name="T18" fmla="*/ 48 w 5008"/>
                <a:gd name="T19" fmla="*/ 1160 h 1184"/>
                <a:gd name="T20" fmla="*/ 24 w 5008"/>
                <a:gd name="T21" fmla="*/ 1136 h 1184"/>
                <a:gd name="T22" fmla="*/ 4984 w 5008"/>
                <a:gd name="T23" fmla="*/ 1136 h 1184"/>
                <a:gd name="T24" fmla="*/ 4960 w 5008"/>
                <a:gd name="T25" fmla="*/ 1160 h 1184"/>
                <a:gd name="T26" fmla="*/ 4960 w 5008"/>
                <a:gd name="T27" fmla="*/ 24 h 1184"/>
                <a:gd name="T28" fmla="*/ 4984 w 5008"/>
                <a:gd name="T29" fmla="*/ 48 h 1184"/>
                <a:gd name="T30" fmla="*/ 24 w 5008"/>
                <a:gd name="T31" fmla="*/ 48 h 1184"/>
                <a:gd name="T32" fmla="*/ 48 w 5008"/>
                <a:gd name="T33" fmla="*/ 24 h 1184"/>
                <a:gd name="T34" fmla="*/ 48 w 5008"/>
                <a:gd name="T35" fmla="*/ 1160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08" h="1184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4984" y="0"/>
                  </a:lnTo>
                  <a:cubicBezTo>
                    <a:pt x="4998" y="0"/>
                    <a:pt x="5008" y="11"/>
                    <a:pt x="5008" y="24"/>
                  </a:cubicBezTo>
                  <a:lnTo>
                    <a:pt x="5008" y="1160"/>
                  </a:lnTo>
                  <a:cubicBezTo>
                    <a:pt x="5008" y="1174"/>
                    <a:pt x="4998" y="1184"/>
                    <a:pt x="4984" y="1184"/>
                  </a:cubicBezTo>
                  <a:lnTo>
                    <a:pt x="24" y="1184"/>
                  </a:lnTo>
                  <a:cubicBezTo>
                    <a:pt x="11" y="1184"/>
                    <a:pt x="0" y="1174"/>
                    <a:pt x="0" y="1160"/>
                  </a:cubicBezTo>
                  <a:lnTo>
                    <a:pt x="0" y="24"/>
                  </a:lnTo>
                  <a:close/>
                  <a:moveTo>
                    <a:pt x="48" y="1160"/>
                  </a:moveTo>
                  <a:lnTo>
                    <a:pt x="24" y="1136"/>
                  </a:lnTo>
                  <a:lnTo>
                    <a:pt x="4984" y="1136"/>
                  </a:lnTo>
                  <a:lnTo>
                    <a:pt x="4960" y="1160"/>
                  </a:lnTo>
                  <a:lnTo>
                    <a:pt x="4960" y="24"/>
                  </a:lnTo>
                  <a:lnTo>
                    <a:pt x="4984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160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46" name="Rectangle 24"/>
            <p:cNvSpPr>
              <a:spLocks noChangeArrowheads="1"/>
            </p:cNvSpPr>
            <p:nvPr/>
          </p:nvSpPr>
          <p:spPr bwMode="auto">
            <a:xfrm>
              <a:off x="7454901" y="3113088"/>
              <a:ext cx="29495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26%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47" name="Rectangle 32"/>
            <p:cNvSpPr>
              <a:spLocks noChangeArrowheads="1"/>
            </p:cNvSpPr>
            <p:nvPr/>
          </p:nvSpPr>
          <p:spPr bwMode="auto">
            <a:xfrm>
              <a:off x="4292601" y="3106738"/>
              <a:ext cx="200856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tirar dúvidas sobre leis/normas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4043617" y="3305721"/>
            <a:ext cx="5107462" cy="224969"/>
            <a:chOff x="1682751" y="3443288"/>
            <a:chExt cx="5107462" cy="224969"/>
          </a:xfrm>
        </p:grpSpPr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6432551" y="3446463"/>
              <a:ext cx="68263" cy="2159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50" name="Freeform 11"/>
            <p:cNvSpPr>
              <a:spLocks noEditPoints="1"/>
            </p:cNvSpPr>
            <p:nvPr/>
          </p:nvSpPr>
          <p:spPr bwMode="auto">
            <a:xfrm>
              <a:off x="6427788" y="3443288"/>
              <a:ext cx="77788" cy="223838"/>
            </a:xfrm>
            <a:custGeom>
              <a:avLst/>
              <a:gdLst>
                <a:gd name="T0" fmla="*/ 0 w 408"/>
                <a:gd name="T1" fmla="*/ 24 h 1176"/>
                <a:gd name="T2" fmla="*/ 24 w 408"/>
                <a:gd name="T3" fmla="*/ 0 h 1176"/>
                <a:gd name="T4" fmla="*/ 384 w 408"/>
                <a:gd name="T5" fmla="*/ 0 h 1176"/>
                <a:gd name="T6" fmla="*/ 408 w 408"/>
                <a:gd name="T7" fmla="*/ 24 h 1176"/>
                <a:gd name="T8" fmla="*/ 408 w 408"/>
                <a:gd name="T9" fmla="*/ 1152 h 1176"/>
                <a:gd name="T10" fmla="*/ 384 w 408"/>
                <a:gd name="T11" fmla="*/ 1176 h 1176"/>
                <a:gd name="T12" fmla="*/ 24 w 408"/>
                <a:gd name="T13" fmla="*/ 1176 h 1176"/>
                <a:gd name="T14" fmla="*/ 0 w 408"/>
                <a:gd name="T15" fmla="*/ 1152 h 1176"/>
                <a:gd name="T16" fmla="*/ 0 w 408"/>
                <a:gd name="T17" fmla="*/ 24 h 1176"/>
                <a:gd name="T18" fmla="*/ 48 w 408"/>
                <a:gd name="T19" fmla="*/ 1152 h 1176"/>
                <a:gd name="T20" fmla="*/ 24 w 408"/>
                <a:gd name="T21" fmla="*/ 1128 h 1176"/>
                <a:gd name="T22" fmla="*/ 384 w 408"/>
                <a:gd name="T23" fmla="*/ 1128 h 1176"/>
                <a:gd name="T24" fmla="*/ 360 w 408"/>
                <a:gd name="T25" fmla="*/ 1152 h 1176"/>
                <a:gd name="T26" fmla="*/ 360 w 408"/>
                <a:gd name="T27" fmla="*/ 24 h 1176"/>
                <a:gd name="T28" fmla="*/ 384 w 408"/>
                <a:gd name="T29" fmla="*/ 48 h 1176"/>
                <a:gd name="T30" fmla="*/ 24 w 408"/>
                <a:gd name="T31" fmla="*/ 48 h 1176"/>
                <a:gd name="T32" fmla="*/ 48 w 408"/>
                <a:gd name="T33" fmla="*/ 24 h 1176"/>
                <a:gd name="T34" fmla="*/ 48 w 408"/>
                <a:gd name="T35" fmla="*/ 1152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8" h="117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384" y="0"/>
                  </a:lnTo>
                  <a:cubicBezTo>
                    <a:pt x="398" y="0"/>
                    <a:pt x="408" y="11"/>
                    <a:pt x="408" y="24"/>
                  </a:cubicBezTo>
                  <a:lnTo>
                    <a:pt x="408" y="1152"/>
                  </a:lnTo>
                  <a:cubicBezTo>
                    <a:pt x="408" y="1166"/>
                    <a:pt x="398" y="1176"/>
                    <a:pt x="384" y="1176"/>
                  </a:cubicBezTo>
                  <a:lnTo>
                    <a:pt x="24" y="1176"/>
                  </a:lnTo>
                  <a:cubicBezTo>
                    <a:pt x="11" y="1176"/>
                    <a:pt x="0" y="1166"/>
                    <a:pt x="0" y="1152"/>
                  </a:cubicBezTo>
                  <a:lnTo>
                    <a:pt x="0" y="24"/>
                  </a:lnTo>
                  <a:close/>
                  <a:moveTo>
                    <a:pt x="48" y="1152"/>
                  </a:moveTo>
                  <a:lnTo>
                    <a:pt x="24" y="1128"/>
                  </a:lnTo>
                  <a:lnTo>
                    <a:pt x="384" y="1128"/>
                  </a:lnTo>
                  <a:lnTo>
                    <a:pt x="360" y="1152"/>
                  </a:lnTo>
                  <a:lnTo>
                    <a:pt x="360" y="24"/>
                  </a:lnTo>
                  <a:lnTo>
                    <a:pt x="384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152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51" name="Rectangle 25"/>
            <p:cNvSpPr>
              <a:spLocks noChangeArrowheads="1"/>
            </p:cNvSpPr>
            <p:nvPr/>
          </p:nvSpPr>
          <p:spPr bwMode="auto">
            <a:xfrm>
              <a:off x="6577013" y="3452813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52" name="Rectangle 33"/>
            <p:cNvSpPr>
              <a:spLocks noChangeArrowheads="1"/>
            </p:cNvSpPr>
            <p:nvPr/>
          </p:nvSpPr>
          <p:spPr bwMode="auto">
            <a:xfrm>
              <a:off x="1682751" y="3449638"/>
              <a:ext cx="46503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abrir empresa / dúvidas sobre empreendedorismo / melhorar o negócio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3880104" y="3648621"/>
            <a:ext cx="5270975" cy="224969"/>
            <a:chOff x="1519238" y="3786188"/>
            <a:chExt cx="5270975" cy="224969"/>
          </a:xfrm>
        </p:grpSpPr>
        <p:sp>
          <p:nvSpPr>
            <p:cNvPr id="54" name="Rectangle 12"/>
            <p:cNvSpPr>
              <a:spLocks noChangeArrowheads="1"/>
            </p:cNvSpPr>
            <p:nvPr/>
          </p:nvSpPr>
          <p:spPr bwMode="auto">
            <a:xfrm>
              <a:off x="6432551" y="3790950"/>
              <a:ext cx="66675" cy="2143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55" name="Freeform 13"/>
            <p:cNvSpPr>
              <a:spLocks noEditPoints="1"/>
            </p:cNvSpPr>
            <p:nvPr/>
          </p:nvSpPr>
          <p:spPr bwMode="auto">
            <a:xfrm>
              <a:off x="6427788" y="3786188"/>
              <a:ext cx="76200" cy="223838"/>
            </a:xfrm>
            <a:custGeom>
              <a:avLst/>
              <a:gdLst>
                <a:gd name="T0" fmla="*/ 0 w 400"/>
                <a:gd name="T1" fmla="*/ 24 h 1176"/>
                <a:gd name="T2" fmla="*/ 24 w 400"/>
                <a:gd name="T3" fmla="*/ 0 h 1176"/>
                <a:gd name="T4" fmla="*/ 376 w 400"/>
                <a:gd name="T5" fmla="*/ 0 h 1176"/>
                <a:gd name="T6" fmla="*/ 400 w 400"/>
                <a:gd name="T7" fmla="*/ 24 h 1176"/>
                <a:gd name="T8" fmla="*/ 400 w 400"/>
                <a:gd name="T9" fmla="*/ 1152 h 1176"/>
                <a:gd name="T10" fmla="*/ 376 w 400"/>
                <a:gd name="T11" fmla="*/ 1176 h 1176"/>
                <a:gd name="T12" fmla="*/ 24 w 400"/>
                <a:gd name="T13" fmla="*/ 1176 h 1176"/>
                <a:gd name="T14" fmla="*/ 0 w 400"/>
                <a:gd name="T15" fmla="*/ 1152 h 1176"/>
                <a:gd name="T16" fmla="*/ 0 w 400"/>
                <a:gd name="T17" fmla="*/ 24 h 1176"/>
                <a:gd name="T18" fmla="*/ 48 w 400"/>
                <a:gd name="T19" fmla="*/ 1152 h 1176"/>
                <a:gd name="T20" fmla="*/ 24 w 400"/>
                <a:gd name="T21" fmla="*/ 1128 h 1176"/>
                <a:gd name="T22" fmla="*/ 376 w 400"/>
                <a:gd name="T23" fmla="*/ 1128 h 1176"/>
                <a:gd name="T24" fmla="*/ 352 w 400"/>
                <a:gd name="T25" fmla="*/ 1152 h 1176"/>
                <a:gd name="T26" fmla="*/ 352 w 400"/>
                <a:gd name="T27" fmla="*/ 24 h 1176"/>
                <a:gd name="T28" fmla="*/ 376 w 400"/>
                <a:gd name="T29" fmla="*/ 48 h 1176"/>
                <a:gd name="T30" fmla="*/ 24 w 400"/>
                <a:gd name="T31" fmla="*/ 48 h 1176"/>
                <a:gd name="T32" fmla="*/ 48 w 400"/>
                <a:gd name="T33" fmla="*/ 24 h 1176"/>
                <a:gd name="T34" fmla="*/ 48 w 400"/>
                <a:gd name="T35" fmla="*/ 1152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117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376" y="0"/>
                  </a:lnTo>
                  <a:cubicBezTo>
                    <a:pt x="390" y="0"/>
                    <a:pt x="400" y="11"/>
                    <a:pt x="400" y="24"/>
                  </a:cubicBezTo>
                  <a:lnTo>
                    <a:pt x="400" y="1152"/>
                  </a:lnTo>
                  <a:cubicBezTo>
                    <a:pt x="400" y="1166"/>
                    <a:pt x="390" y="1176"/>
                    <a:pt x="376" y="1176"/>
                  </a:cubicBezTo>
                  <a:lnTo>
                    <a:pt x="24" y="1176"/>
                  </a:lnTo>
                  <a:cubicBezTo>
                    <a:pt x="11" y="1176"/>
                    <a:pt x="0" y="1166"/>
                    <a:pt x="0" y="1152"/>
                  </a:cubicBezTo>
                  <a:lnTo>
                    <a:pt x="0" y="24"/>
                  </a:lnTo>
                  <a:close/>
                  <a:moveTo>
                    <a:pt x="48" y="1152"/>
                  </a:moveTo>
                  <a:lnTo>
                    <a:pt x="24" y="1128"/>
                  </a:lnTo>
                  <a:lnTo>
                    <a:pt x="376" y="1128"/>
                  </a:lnTo>
                  <a:lnTo>
                    <a:pt x="352" y="1152"/>
                  </a:lnTo>
                  <a:lnTo>
                    <a:pt x="352" y="24"/>
                  </a:lnTo>
                  <a:lnTo>
                    <a:pt x="376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152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6577013" y="3795713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57" name="Rectangle 34"/>
            <p:cNvSpPr>
              <a:spLocks noChangeArrowheads="1"/>
            </p:cNvSpPr>
            <p:nvPr/>
          </p:nvSpPr>
          <p:spPr bwMode="auto">
            <a:xfrm>
              <a:off x="1519238" y="3789363"/>
              <a:ext cx="48106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saber como e onde eu poderia ser atendido presencialmente pelo Sebrae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5356479" y="3989933"/>
            <a:ext cx="3785075" cy="228144"/>
            <a:chOff x="2995613" y="4127500"/>
            <a:chExt cx="3785075" cy="228144"/>
          </a:xfrm>
        </p:grpSpPr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6432551" y="4132263"/>
              <a:ext cx="57150" cy="2159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61" name="Freeform 15"/>
            <p:cNvSpPr>
              <a:spLocks noEditPoints="1"/>
            </p:cNvSpPr>
            <p:nvPr/>
          </p:nvSpPr>
          <p:spPr bwMode="auto">
            <a:xfrm>
              <a:off x="6427788" y="4127500"/>
              <a:ext cx="66675" cy="225425"/>
            </a:xfrm>
            <a:custGeom>
              <a:avLst/>
              <a:gdLst>
                <a:gd name="T0" fmla="*/ 0 w 352"/>
                <a:gd name="T1" fmla="*/ 24 h 1184"/>
                <a:gd name="T2" fmla="*/ 24 w 352"/>
                <a:gd name="T3" fmla="*/ 0 h 1184"/>
                <a:gd name="T4" fmla="*/ 328 w 352"/>
                <a:gd name="T5" fmla="*/ 0 h 1184"/>
                <a:gd name="T6" fmla="*/ 352 w 352"/>
                <a:gd name="T7" fmla="*/ 24 h 1184"/>
                <a:gd name="T8" fmla="*/ 352 w 352"/>
                <a:gd name="T9" fmla="*/ 1160 h 1184"/>
                <a:gd name="T10" fmla="*/ 328 w 352"/>
                <a:gd name="T11" fmla="*/ 1184 h 1184"/>
                <a:gd name="T12" fmla="*/ 24 w 352"/>
                <a:gd name="T13" fmla="*/ 1184 h 1184"/>
                <a:gd name="T14" fmla="*/ 0 w 352"/>
                <a:gd name="T15" fmla="*/ 1160 h 1184"/>
                <a:gd name="T16" fmla="*/ 0 w 352"/>
                <a:gd name="T17" fmla="*/ 24 h 1184"/>
                <a:gd name="T18" fmla="*/ 48 w 352"/>
                <a:gd name="T19" fmla="*/ 1160 h 1184"/>
                <a:gd name="T20" fmla="*/ 24 w 352"/>
                <a:gd name="T21" fmla="*/ 1136 h 1184"/>
                <a:gd name="T22" fmla="*/ 328 w 352"/>
                <a:gd name="T23" fmla="*/ 1136 h 1184"/>
                <a:gd name="T24" fmla="*/ 304 w 352"/>
                <a:gd name="T25" fmla="*/ 1160 h 1184"/>
                <a:gd name="T26" fmla="*/ 304 w 352"/>
                <a:gd name="T27" fmla="*/ 24 h 1184"/>
                <a:gd name="T28" fmla="*/ 328 w 352"/>
                <a:gd name="T29" fmla="*/ 48 h 1184"/>
                <a:gd name="T30" fmla="*/ 24 w 352"/>
                <a:gd name="T31" fmla="*/ 48 h 1184"/>
                <a:gd name="T32" fmla="*/ 48 w 352"/>
                <a:gd name="T33" fmla="*/ 24 h 1184"/>
                <a:gd name="T34" fmla="*/ 48 w 352"/>
                <a:gd name="T35" fmla="*/ 1160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2" h="1184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328" y="0"/>
                  </a:lnTo>
                  <a:cubicBezTo>
                    <a:pt x="342" y="0"/>
                    <a:pt x="352" y="11"/>
                    <a:pt x="352" y="24"/>
                  </a:cubicBezTo>
                  <a:lnTo>
                    <a:pt x="352" y="1160"/>
                  </a:lnTo>
                  <a:cubicBezTo>
                    <a:pt x="352" y="1174"/>
                    <a:pt x="342" y="1184"/>
                    <a:pt x="328" y="1184"/>
                  </a:cubicBezTo>
                  <a:lnTo>
                    <a:pt x="24" y="1184"/>
                  </a:lnTo>
                  <a:cubicBezTo>
                    <a:pt x="11" y="1184"/>
                    <a:pt x="0" y="1174"/>
                    <a:pt x="0" y="1160"/>
                  </a:cubicBezTo>
                  <a:lnTo>
                    <a:pt x="0" y="24"/>
                  </a:lnTo>
                  <a:close/>
                  <a:moveTo>
                    <a:pt x="48" y="1160"/>
                  </a:moveTo>
                  <a:lnTo>
                    <a:pt x="24" y="1136"/>
                  </a:lnTo>
                  <a:lnTo>
                    <a:pt x="328" y="1136"/>
                  </a:lnTo>
                  <a:lnTo>
                    <a:pt x="304" y="1160"/>
                  </a:lnTo>
                  <a:lnTo>
                    <a:pt x="304" y="24"/>
                  </a:lnTo>
                  <a:lnTo>
                    <a:pt x="328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160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6567488" y="4140200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63" name="Rectangle 35"/>
            <p:cNvSpPr>
              <a:spLocks noChangeArrowheads="1"/>
            </p:cNvSpPr>
            <p:nvPr/>
          </p:nvSpPr>
          <p:spPr bwMode="auto">
            <a:xfrm>
              <a:off x="2995613" y="4132263"/>
              <a:ext cx="33230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informações sobre boleto / cobrança / pagamentos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6726492" y="4332833"/>
            <a:ext cx="2415062" cy="228144"/>
            <a:chOff x="4365626" y="4470400"/>
            <a:chExt cx="2415062" cy="228144"/>
          </a:xfrm>
        </p:grpSpPr>
        <p:sp>
          <p:nvSpPr>
            <p:cNvPr id="65" name="Rectangle 16"/>
            <p:cNvSpPr>
              <a:spLocks noChangeArrowheads="1"/>
            </p:cNvSpPr>
            <p:nvPr/>
          </p:nvSpPr>
          <p:spPr bwMode="auto">
            <a:xfrm>
              <a:off x="6432551" y="4475163"/>
              <a:ext cx="57150" cy="2143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66" name="Freeform 17"/>
            <p:cNvSpPr>
              <a:spLocks noEditPoints="1"/>
            </p:cNvSpPr>
            <p:nvPr/>
          </p:nvSpPr>
          <p:spPr bwMode="auto">
            <a:xfrm>
              <a:off x="6427788" y="4470400"/>
              <a:ext cx="66675" cy="223838"/>
            </a:xfrm>
            <a:custGeom>
              <a:avLst/>
              <a:gdLst>
                <a:gd name="T0" fmla="*/ 0 w 352"/>
                <a:gd name="T1" fmla="*/ 24 h 1176"/>
                <a:gd name="T2" fmla="*/ 24 w 352"/>
                <a:gd name="T3" fmla="*/ 0 h 1176"/>
                <a:gd name="T4" fmla="*/ 328 w 352"/>
                <a:gd name="T5" fmla="*/ 0 h 1176"/>
                <a:gd name="T6" fmla="*/ 352 w 352"/>
                <a:gd name="T7" fmla="*/ 24 h 1176"/>
                <a:gd name="T8" fmla="*/ 352 w 352"/>
                <a:gd name="T9" fmla="*/ 1152 h 1176"/>
                <a:gd name="T10" fmla="*/ 328 w 352"/>
                <a:gd name="T11" fmla="*/ 1176 h 1176"/>
                <a:gd name="T12" fmla="*/ 24 w 352"/>
                <a:gd name="T13" fmla="*/ 1176 h 1176"/>
                <a:gd name="T14" fmla="*/ 0 w 352"/>
                <a:gd name="T15" fmla="*/ 1152 h 1176"/>
                <a:gd name="T16" fmla="*/ 0 w 352"/>
                <a:gd name="T17" fmla="*/ 24 h 1176"/>
                <a:gd name="T18" fmla="*/ 48 w 352"/>
                <a:gd name="T19" fmla="*/ 1152 h 1176"/>
                <a:gd name="T20" fmla="*/ 24 w 352"/>
                <a:gd name="T21" fmla="*/ 1128 h 1176"/>
                <a:gd name="T22" fmla="*/ 328 w 352"/>
                <a:gd name="T23" fmla="*/ 1128 h 1176"/>
                <a:gd name="T24" fmla="*/ 304 w 352"/>
                <a:gd name="T25" fmla="*/ 1152 h 1176"/>
                <a:gd name="T26" fmla="*/ 304 w 352"/>
                <a:gd name="T27" fmla="*/ 24 h 1176"/>
                <a:gd name="T28" fmla="*/ 328 w 352"/>
                <a:gd name="T29" fmla="*/ 48 h 1176"/>
                <a:gd name="T30" fmla="*/ 24 w 352"/>
                <a:gd name="T31" fmla="*/ 48 h 1176"/>
                <a:gd name="T32" fmla="*/ 48 w 352"/>
                <a:gd name="T33" fmla="*/ 24 h 1176"/>
                <a:gd name="T34" fmla="*/ 48 w 352"/>
                <a:gd name="T35" fmla="*/ 1152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2" h="117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328" y="0"/>
                  </a:lnTo>
                  <a:cubicBezTo>
                    <a:pt x="342" y="0"/>
                    <a:pt x="352" y="11"/>
                    <a:pt x="352" y="24"/>
                  </a:cubicBezTo>
                  <a:lnTo>
                    <a:pt x="352" y="1152"/>
                  </a:lnTo>
                  <a:cubicBezTo>
                    <a:pt x="352" y="1166"/>
                    <a:pt x="342" y="1176"/>
                    <a:pt x="328" y="1176"/>
                  </a:cubicBezTo>
                  <a:lnTo>
                    <a:pt x="24" y="1176"/>
                  </a:lnTo>
                  <a:cubicBezTo>
                    <a:pt x="11" y="1176"/>
                    <a:pt x="0" y="1166"/>
                    <a:pt x="0" y="1152"/>
                  </a:cubicBezTo>
                  <a:lnTo>
                    <a:pt x="0" y="24"/>
                  </a:lnTo>
                  <a:close/>
                  <a:moveTo>
                    <a:pt x="48" y="1152"/>
                  </a:moveTo>
                  <a:lnTo>
                    <a:pt x="24" y="1128"/>
                  </a:lnTo>
                  <a:lnTo>
                    <a:pt x="328" y="1128"/>
                  </a:lnTo>
                  <a:lnTo>
                    <a:pt x="304" y="1152"/>
                  </a:lnTo>
                  <a:lnTo>
                    <a:pt x="304" y="24"/>
                  </a:lnTo>
                  <a:lnTo>
                    <a:pt x="328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152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67" name="Rectangle 28"/>
            <p:cNvSpPr>
              <a:spLocks noChangeArrowheads="1"/>
            </p:cNvSpPr>
            <p:nvPr/>
          </p:nvSpPr>
          <p:spPr bwMode="auto">
            <a:xfrm>
              <a:off x="6567488" y="4483100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68" name="Rectangle 36"/>
            <p:cNvSpPr>
              <a:spLocks noChangeArrowheads="1"/>
            </p:cNvSpPr>
            <p:nvPr/>
          </p:nvSpPr>
          <p:spPr bwMode="auto">
            <a:xfrm>
              <a:off x="4365626" y="4476750"/>
              <a:ext cx="193803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abrir / tirar dúvidas sobre MEI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7909179" y="4675733"/>
            <a:ext cx="1278413" cy="224969"/>
            <a:chOff x="5548313" y="4813300"/>
            <a:chExt cx="1278413" cy="224969"/>
          </a:xfrm>
        </p:grpSpPr>
        <p:sp>
          <p:nvSpPr>
            <p:cNvPr id="70" name="Rectangle 18"/>
            <p:cNvSpPr>
              <a:spLocks noChangeArrowheads="1"/>
            </p:cNvSpPr>
            <p:nvPr/>
          </p:nvSpPr>
          <p:spPr bwMode="auto">
            <a:xfrm>
              <a:off x="6432551" y="4818063"/>
              <a:ext cx="104775" cy="2143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71" name="Freeform 19"/>
            <p:cNvSpPr>
              <a:spLocks noEditPoints="1"/>
            </p:cNvSpPr>
            <p:nvPr/>
          </p:nvSpPr>
          <p:spPr bwMode="auto">
            <a:xfrm>
              <a:off x="6427788" y="4813300"/>
              <a:ext cx="114300" cy="223838"/>
            </a:xfrm>
            <a:custGeom>
              <a:avLst/>
              <a:gdLst>
                <a:gd name="T0" fmla="*/ 0 w 600"/>
                <a:gd name="T1" fmla="*/ 24 h 1176"/>
                <a:gd name="T2" fmla="*/ 24 w 600"/>
                <a:gd name="T3" fmla="*/ 0 h 1176"/>
                <a:gd name="T4" fmla="*/ 576 w 600"/>
                <a:gd name="T5" fmla="*/ 0 h 1176"/>
                <a:gd name="T6" fmla="*/ 600 w 600"/>
                <a:gd name="T7" fmla="*/ 24 h 1176"/>
                <a:gd name="T8" fmla="*/ 600 w 600"/>
                <a:gd name="T9" fmla="*/ 1152 h 1176"/>
                <a:gd name="T10" fmla="*/ 576 w 600"/>
                <a:gd name="T11" fmla="*/ 1176 h 1176"/>
                <a:gd name="T12" fmla="*/ 24 w 600"/>
                <a:gd name="T13" fmla="*/ 1176 h 1176"/>
                <a:gd name="T14" fmla="*/ 0 w 600"/>
                <a:gd name="T15" fmla="*/ 1152 h 1176"/>
                <a:gd name="T16" fmla="*/ 0 w 600"/>
                <a:gd name="T17" fmla="*/ 24 h 1176"/>
                <a:gd name="T18" fmla="*/ 48 w 600"/>
                <a:gd name="T19" fmla="*/ 1152 h 1176"/>
                <a:gd name="T20" fmla="*/ 24 w 600"/>
                <a:gd name="T21" fmla="*/ 1128 h 1176"/>
                <a:gd name="T22" fmla="*/ 576 w 600"/>
                <a:gd name="T23" fmla="*/ 1128 h 1176"/>
                <a:gd name="T24" fmla="*/ 552 w 600"/>
                <a:gd name="T25" fmla="*/ 1152 h 1176"/>
                <a:gd name="T26" fmla="*/ 552 w 600"/>
                <a:gd name="T27" fmla="*/ 24 h 1176"/>
                <a:gd name="T28" fmla="*/ 576 w 600"/>
                <a:gd name="T29" fmla="*/ 48 h 1176"/>
                <a:gd name="T30" fmla="*/ 24 w 600"/>
                <a:gd name="T31" fmla="*/ 48 h 1176"/>
                <a:gd name="T32" fmla="*/ 48 w 600"/>
                <a:gd name="T33" fmla="*/ 24 h 1176"/>
                <a:gd name="T34" fmla="*/ 48 w 600"/>
                <a:gd name="T35" fmla="*/ 1152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0" h="117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576" y="0"/>
                  </a:lnTo>
                  <a:cubicBezTo>
                    <a:pt x="590" y="0"/>
                    <a:pt x="600" y="11"/>
                    <a:pt x="600" y="24"/>
                  </a:cubicBezTo>
                  <a:lnTo>
                    <a:pt x="600" y="1152"/>
                  </a:lnTo>
                  <a:cubicBezTo>
                    <a:pt x="600" y="1166"/>
                    <a:pt x="590" y="1176"/>
                    <a:pt x="576" y="1176"/>
                  </a:cubicBezTo>
                  <a:lnTo>
                    <a:pt x="24" y="1176"/>
                  </a:lnTo>
                  <a:cubicBezTo>
                    <a:pt x="11" y="1176"/>
                    <a:pt x="0" y="1166"/>
                    <a:pt x="0" y="1152"/>
                  </a:cubicBezTo>
                  <a:lnTo>
                    <a:pt x="0" y="24"/>
                  </a:lnTo>
                  <a:close/>
                  <a:moveTo>
                    <a:pt x="48" y="1152"/>
                  </a:moveTo>
                  <a:lnTo>
                    <a:pt x="24" y="1128"/>
                  </a:lnTo>
                  <a:lnTo>
                    <a:pt x="576" y="1128"/>
                  </a:lnTo>
                  <a:lnTo>
                    <a:pt x="552" y="1152"/>
                  </a:lnTo>
                  <a:lnTo>
                    <a:pt x="552" y="24"/>
                  </a:lnTo>
                  <a:lnTo>
                    <a:pt x="576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152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72" name="Rectangle 29"/>
            <p:cNvSpPr>
              <a:spLocks noChangeArrowheads="1"/>
            </p:cNvSpPr>
            <p:nvPr/>
          </p:nvSpPr>
          <p:spPr bwMode="auto">
            <a:xfrm>
              <a:off x="6613526" y="4822825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73" name="Rectangle 37"/>
            <p:cNvSpPr>
              <a:spLocks noChangeArrowheads="1"/>
            </p:cNvSpPr>
            <p:nvPr/>
          </p:nvSpPr>
          <p:spPr bwMode="auto">
            <a:xfrm>
              <a:off x="5548313" y="4816475"/>
              <a:ext cx="73738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não lembra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7496429" y="5018633"/>
            <a:ext cx="1665763" cy="224969"/>
            <a:chOff x="5135563" y="5156200"/>
            <a:chExt cx="1665763" cy="224969"/>
          </a:xfrm>
        </p:grpSpPr>
        <p:sp>
          <p:nvSpPr>
            <p:cNvPr id="75" name="Rectangle 20"/>
            <p:cNvSpPr>
              <a:spLocks noChangeArrowheads="1"/>
            </p:cNvSpPr>
            <p:nvPr/>
          </p:nvSpPr>
          <p:spPr bwMode="auto">
            <a:xfrm>
              <a:off x="6432551" y="5160963"/>
              <a:ext cx="79375" cy="2143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76" name="Freeform 21"/>
            <p:cNvSpPr>
              <a:spLocks noEditPoints="1"/>
            </p:cNvSpPr>
            <p:nvPr/>
          </p:nvSpPr>
          <p:spPr bwMode="auto">
            <a:xfrm>
              <a:off x="6427788" y="5156200"/>
              <a:ext cx="87313" cy="223838"/>
            </a:xfrm>
            <a:custGeom>
              <a:avLst/>
              <a:gdLst>
                <a:gd name="T0" fmla="*/ 0 w 464"/>
                <a:gd name="T1" fmla="*/ 24 h 1176"/>
                <a:gd name="T2" fmla="*/ 24 w 464"/>
                <a:gd name="T3" fmla="*/ 0 h 1176"/>
                <a:gd name="T4" fmla="*/ 440 w 464"/>
                <a:gd name="T5" fmla="*/ 0 h 1176"/>
                <a:gd name="T6" fmla="*/ 464 w 464"/>
                <a:gd name="T7" fmla="*/ 24 h 1176"/>
                <a:gd name="T8" fmla="*/ 464 w 464"/>
                <a:gd name="T9" fmla="*/ 1152 h 1176"/>
                <a:gd name="T10" fmla="*/ 440 w 464"/>
                <a:gd name="T11" fmla="*/ 1176 h 1176"/>
                <a:gd name="T12" fmla="*/ 24 w 464"/>
                <a:gd name="T13" fmla="*/ 1176 h 1176"/>
                <a:gd name="T14" fmla="*/ 0 w 464"/>
                <a:gd name="T15" fmla="*/ 1152 h 1176"/>
                <a:gd name="T16" fmla="*/ 0 w 464"/>
                <a:gd name="T17" fmla="*/ 24 h 1176"/>
                <a:gd name="T18" fmla="*/ 48 w 464"/>
                <a:gd name="T19" fmla="*/ 1152 h 1176"/>
                <a:gd name="T20" fmla="*/ 24 w 464"/>
                <a:gd name="T21" fmla="*/ 1128 h 1176"/>
                <a:gd name="T22" fmla="*/ 440 w 464"/>
                <a:gd name="T23" fmla="*/ 1128 h 1176"/>
                <a:gd name="T24" fmla="*/ 416 w 464"/>
                <a:gd name="T25" fmla="*/ 1152 h 1176"/>
                <a:gd name="T26" fmla="*/ 416 w 464"/>
                <a:gd name="T27" fmla="*/ 24 h 1176"/>
                <a:gd name="T28" fmla="*/ 440 w 464"/>
                <a:gd name="T29" fmla="*/ 48 h 1176"/>
                <a:gd name="T30" fmla="*/ 24 w 464"/>
                <a:gd name="T31" fmla="*/ 48 h 1176"/>
                <a:gd name="T32" fmla="*/ 48 w 464"/>
                <a:gd name="T33" fmla="*/ 24 h 1176"/>
                <a:gd name="T34" fmla="*/ 48 w 464"/>
                <a:gd name="T35" fmla="*/ 1152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4" h="117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440" y="0"/>
                  </a:lnTo>
                  <a:cubicBezTo>
                    <a:pt x="454" y="0"/>
                    <a:pt x="464" y="11"/>
                    <a:pt x="464" y="24"/>
                  </a:cubicBezTo>
                  <a:lnTo>
                    <a:pt x="464" y="1152"/>
                  </a:lnTo>
                  <a:cubicBezTo>
                    <a:pt x="464" y="1166"/>
                    <a:pt x="454" y="1176"/>
                    <a:pt x="440" y="1176"/>
                  </a:cubicBezTo>
                  <a:lnTo>
                    <a:pt x="24" y="1176"/>
                  </a:lnTo>
                  <a:cubicBezTo>
                    <a:pt x="11" y="1176"/>
                    <a:pt x="0" y="1166"/>
                    <a:pt x="0" y="1152"/>
                  </a:cubicBezTo>
                  <a:lnTo>
                    <a:pt x="0" y="24"/>
                  </a:lnTo>
                  <a:close/>
                  <a:moveTo>
                    <a:pt x="48" y="1152"/>
                  </a:moveTo>
                  <a:lnTo>
                    <a:pt x="24" y="1128"/>
                  </a:lnTo>
                  <a:lnTo>
                    <a:pt x="440" y="1128"/>
                  </a:lnTo>
                  <a:lnTo>
                    <a:pt x="416" y="1152"/>
                  </a:lnTo>
                  <a:lnTo>
                    <a:pt x="416" y="24"/>
                  </a:lnTo>
                  <a:lnTo>
                    <a:pt x="440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152"/>
                  </a:lnTo>
                  <a:close/>
                </a:path>
              </a:pathLst>
            </a:custGeom>
            <a:solidFill>
              <a:srgbClr val="002060"/>
            </a:solidFill>
            <a:ln w="1588" cap="flat">
              <a:solidFill>
                <a:srgbClr val="00206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77" name="Rectangle 30"/>
            <p:cNvSpPr>
              <a:spLocks noChangeArrowheads="1"/>
            </p:cNvSpPr>
            <p:nvPr/>
          </p:nvSpPr>
          <p:spPr bwMode="auto">
            <a:xfrm>
              <a:off x="6588126" y="5165725"/>
              <a:ext cx="213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78" name="Rectangle 38"/>
            <p:cNvSpPr>
              <a:spLocks noChangeArrowheads="1"/>
            </p:cNvSpPr>
            <p:nvPr/>
          </p:nvSpPr>
          <p:spPr bwMode="auto">
            <a:xfrm>
              <a:off x="5135563" y="5159375"/>
              <a:ext cx="11589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outro(s) motivo(s)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09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9" grpId="0" animBg="1"/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34</a:t>
            </a:fld>
            <a:endParaRPr lang="pt-BR" dirty="0"/>
          </a:p>
        </p:txBody>
      </p:sp>
      <p:sp>
        <p:nvSpPr>
          <p:cNvPr id="59" name="Espaço Reservado para Conteúdo 4"/>
          <p:cNvSpPr txBox="1">
            <a:spLocks/>
          </p:cNvSpPr>
          <p:nvPr/>
        </p:nvSpPr>
        <p:spPr>
          <a:xfrm>
            <a:off x="720000" y="1439999"/>
            <a:ext cx="4123463" cy="45092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comparação quanto às motivações em 2014 com 2015 apresenta resultados diversos, com uma concentração ainda maior nos ‘produtos e serviços do Sebrae’ e uma diminuição nas consultas sobre legislação </a:t>
            </a: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(P5)</a:t>
            </a:r>
          </a:p>
        </p:txBody>
      </p:sp>
      <p:sp>
        <p:nvSpPr>
          <p:cNvPr id="408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>
            <a:spLocks noEditPoints="1"/>
          </p:cNvSpPr>
          <p:nvPr/>
        </p:nvSpPr>
        <p:spPr bwMode="auto">
          <a:xfrm>
            <a:off x="5724525" y="2482851"/>
            <a:ext cx="4997450" cy="1450975"/>
          </a:xfrm>
          <a:custGeom>
            <a:avLst/>
            <a:gdLst>
              <a:gd name="T0" fmla="*/ 0 w 3148"/>
              <a:gd name="T1" fmla="*/ 0 h 914"/>
              <a:gd name="T2" fmla="*/ 376 w 3148"/>
              <a:gd name="T3" fmla="*/ 0 h 914"/>
              <a:gd name="T4" fmla="*/ 376 w 3148"/>
              <a:gd name="T5" fmla="*/ 914 h 914"/>
              <a:gd name="T6" fmla="*/ 0 w 3148"/>
              <a:gd name="T7" fmla="*/ 914 h 914"/>
              <a:gd name="T8" fmla="*/ 0 w 3148"/>
              <a:gd name="T9" fmla="*/ 0 h 914"/>
              <a:gd name="T10" fmla="*/ 924 w 3148"/>
              <a:gd name="T11" fmla="*/ 229 h 914"/>
              <a:gd name="T12" fmla="*/ 1300 w 3148"/>
              <a:gd name="T13" fmla="*/ 229 h 914"/>
              <a:gd name="T14" fmla="*/ 1300 w 3148"/>
              <a:gd name="T15" fmla="*/ 914 h 914"/>
              <a:gd name="T16" fmla="*/ 924 w 3148"/>
              <a:gd name="T17" fmla="*/ 914 h 914"/>
              <a:gd name="T18" fmla="*/ 924 w 3148"/>
              <a:gd name="T19" fmla="*/ 229 h 914"/>
              <a:gd name="T20" fmla="*/ 1848 w 3148"/>
              <a:gd name="T21" fmla="*/ 545 h 914"/>
              <a:gd name="T22" fmla="*/ 2224 w 3148"/>
              <a:gd name="T23" fmla="*/ 545 h 914"/>
              <a:gd name="T24" fmla="*/ 2224 w 3148"/>
              <a:gd name="T25" fmla="*/ 914 h 914"/>
              <a:gd name="T26" fmla="*/ 1848 w 3148"/>
              <a:gd name="T27" fmla="*/ 914 h 914"/>
              <a:gd name="T28" fmla="*/ 1848 w 3148"/>
              <a:gd name="T29" fmla="*/ 545 h 914"/>
              <a:gd name="T30" fmla="*/ 2772 w 3148"/>
              <a:gd name="T31" fmla="*/ 879 h 914"/>
              <a:gd name="T32" fmla="*/ 3148 w 3148"/>
              <a:gd name="T33" fmla="*/ 879 h 914"/>
              <a:gd name="T34" fmla="*/ 3148 w 3148"/>
              <a:gd name="T35" fmla="*/ 914 h 914"/>
              <a:gd name="T36" fmla="*/ 2772 w 3148"/>
              <a:gd name="T37" fmla="*/ 914 h 914"/>
              <a:gd name="T38" fmla="*/ 2772 w 3148"/>
              <a:gd name="T39" fmla="*/ 879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48" h="914">
                <a:moveTo>
                  <a:pt x="0" y="0"/>
                </a:moveTo>
                <a:lnTo>
                  <a:pt x="376" y="0"/>
                </a:lnTo>
                <a:lnTo>
                  <a:pt x="376" y="914"/>
                </a:lnTo>
                <a:lnTo>
                  <a:pt x="0" y="914"/>
                </a:lnTo>
                <a:lnTo>
                  <a:pt x="0" y="0"/>
                </a:lnTo>
                <a:close/>
                <a:moveTo>
                  <a:pt x="924" y="229"/>
                </a:moveTo>
                <a:lnTo>
                  <a:pt x="1300" y="229"/>
                </a:lnTo>
                <a:lnTo>
                  <a:pt x="1300" y="914"/>
                </a:lnTo>
                <a:lnTo>
                  <a:pt x="924" y="914"/>
                </a:lnTo>
                <a:lnTo>
                  <a:pt x="924" y="229"/>
                </a:lnTo>
                <a:close/>
                <a:moveTo>
                  <a:pt x="1848" y="545"/>
                </a:moveTo>
                <a:lnTo>
                  <a:pt x="2224" y="545"/>
                </a:lnTo>
                <a:lnTo>
                  <a:pt x="2224" y="914"/>
                </a:lnTo>
                <a:lnTo>
                  <a:pt x="1848" y="914"/>
                </a:lnTo>
                <a:lnTo>
                  <a:pt x="1848" y="545"/>
                </a:lnTo>
                <a:close/>
                <a:moveTo>
                  <a:pt x="2772" y="879"/>
                </a:moveTo>
                <a:lnTo>
                  <a:pt x="3148" y="879"/>
                </a:lnTo>
                <a:lnTo>
                  <a:pt x="3148" y="914"/>
                </a:lnTo>
                <a:lnTo>
                  <a:pt x="2772" y="914"/>
                </a:lnTo>
                <a:lnTo>
                  <a:pt x="2772" y="879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6183313" y="1897063"/>
            <a:ext cx="4997450" cy="2036763"/>
          </a:xfrm>
          <a:custGeom>
            <a:avLst/>
            <a:gdLst>
              <a:gd name="T0" fmla="*/ 0 w 3148"/>
              <a:gd name="T1" fmla="*/ 0 h 1283"/>
              <a:gd name="T2" fmla="*/ 376 w 3148"/>
              <a:gd name="T3" fmla="*/ 0 h 1283"/>
              <a:gd name="T4" fmla="*/ 376 w 3148"/>
              <a:gd name="T5" fmla="*/ 1283 h 1283"/>
              <a:gd name="T6" fmla="*/ 0 w 3148"/>
              <a:gd name="T7" fmla="*/ 1283 h 1283"/>
              <a:gd name="T8" fmla="*/ 0 w 3148"/>
              <a:gd name="T9" fmla="*/ 0 h 1283"/>
              <a:gd name="T10" fmla="*/ 924 w 3148"/>
              <a:gd name="T11" fmla="*/ 826 h 1283"/>
              <a:gd name="T12" fmla="*/ 1300 w 3148"/>
              <a:gd name="T13" fmla="*/ 826 h 1283"/>
              <a:gd name="T14" fmla="*/ 1300 w 3148"/>
              <a:gd name="T15" fmla="*/ 1283 h 1283"/>
              <a:gd name="T16" fmla="*/ 924 w 3148"/>
              <a:gd name="T17" fmla="*/ 1283 h 1283"/>
              <a:gd name="T18" fmla="*/ 924 w 3148"/>
              <a:gd name="T19" fmla="*/ 826 h 1283"/>
              <a:gd name="T20" fmla="*/ 1848 w 3148"/>
              <a:gd name="T21" fmla="*/ 1107 h 1283"/>
              <a:gd name="T22" fmla="*/ 2224 w 3148"/>
              <a:gd name="T23" fmla="*/ 1107 h 1283"/>
              <a:gd name="T24" fmla="*/ 2224 w 3148"/>
              <a:gd name="T25" fmla="*/ 1283 h 1283"/>
              <a:gd name="T26" fmla="*/ 1848 w 3148"/>
              <a:gd name="T27" fmla="*/ 1283 h 1283"/>
              <a:gd name="T28" fmla="*/ 1848 w 3148"/>
              <a:gd name="T29" fmla="*/ 1107 h 1283"/>
              <a:gd name="T30" fmla="*/ 2772 w 3148"/>
              <a:gd name="T31" fmla="*/ 1230 h 1283"/>
              <a:gd name="T32" fmla="*/ 3148 w 3148"/>
              <a:gd name="T33" fmla="*/ 1230 h 1283"/>
              <a:gd name="T34" fmla="*/ 3148 w 3148"/>
              <a:gd name="T35" fmla="*/ 1283 h 1283"/>
              <a:gd name="T36" fmla="*/ 2772 w 3148"/>
              <a:gd name="T37" fmla="*/ 1283 h 1283"/>
              <a:gd name="T38" fmla="*/ 2772 w 3148"/>
              <a:gd name="T39" fmla="*/ 1230 h 1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48" h="1283">
                <a:moveTo>
                  <a:pt x="0" y="0"/>
                </a:moveTo>
                <a:lnTo>
                  <a:pt x="376" y="0"/>
                </a:lnTo>
                <a:lnTo>
                  <a:pt x="376" y="1283"/>
                </a:lnTo>
                <a:lnTo>
                  <a:pt x="0" y="1283"/>
                </a:lnTo>
                <a:lnTo>
                  <a:pt x="0" y="0"/>
                </a:lnTo>
                <a:close/>
                <a:moveTo>
                  <a:pt x="924" y="826"/>
                </a:moveTo>
                <a:lnTo>
                  <a:pt x="1300" y="826"/>
                </a:lnTo>
                <a:lnTo>
                  <a:pt x="1300" y="1283"/>
                </a:lnTo>
                <a:lnTo>
                  <a:pt x="924" y="1283"/>
                </a:lnTo>
                <a:lnTo>
                  <a:pt x="924" y="826"/>
                </a:lnTo>
                <a:close/>
                <a:moveTo>
                  <a:pt x="1848" y="1107"/>
                </a:moveTo>
                <a:lnTo>
                  <a:pt x="2224" y="1107"/>
                </a:lnTo>
                <a:lnTo>
                  <a:pt x="2224" y="1283"/>
                </a:lnTo>
                <a:lnTo>
                  <a:pt x="1848" y="1283"/>
                </a:lnTo>
                <a:lnTo>
                  <a:pt x="1848" y="1107"/>
                </a:lnTo>
                <a:close/>
                <a:moveTo>
                  <a:pt x="2772" y="1230"/>
                </a:moveTo>
                <a:lnTo>
                  <a:pt x="3148" y="1230"/>
                </a:lnTo>
                <a:lnTo>
                  <a:pt x="3148" y="1283"/>
                </a:lnTo>
                <a:lnTo>
                  <a:pt x="2772" y="1283"/>
                </a:lnTo>
                <a:lnTo>
                  <a:pt x="2772" y="1230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33" name="Grupo 32"/>
          <p:cNvGrpSpPr/>
          <p:nvPr/>
        </p:nvGrpSpPr>
        <p:grpSpPr>
          <a:xfrm>
            <a:off x="5735960" y="2220913"/>
            <a:ext cx="4878065" cy="1657351"/>
            <a:chOff x="5735960" y="2220913"/>
            <a:chExt cx="4878065" cy="1657351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735960" y="2220913"/>
              <a:ext cx="29495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52%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7345363" y="2584451"/>
              <a:ext cx="29495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39%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812213" y="3086101"/>
              <a:ext cx="38258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21%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0318750" y="3616326"/>
              <a:ext cx="2952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6337300" y="1635126"/>
            <a:ext cx="4713288" cy="2200275"/>
            <a:chOff x="6337300" y="1635126"/>
            <a:chExt cx="4713288" cy="2200275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337300" y="1635126"/>
              <a:ext cx="382588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73%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900640" y="2949576"/>
              <a:ext cx="3556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26%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340800" y="3395663"/>
              <a:ext cx="3556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10%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0777538" y="3590926"/>
              <a:ext cx="2730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9238476" y="4768701"/>
            <a:ext cx="517526" cy="244475"/>
            <a:chOff x="9248775" y="4462463"/>
            <a:chExt cx="517526" cy="244475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9248775" y="4524376"/>
              <a:ext cx="90488" cy="889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9380538" y="4462463"/>
              <a:ext cx="3857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2014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5519738" y="3933056"/>
            <a:ext cx="5865813" cy="1080120"/>
            <a:chOff x="5519738" y="3929063"/>
            <a:chExt cx="5865813" cy="108012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519738" y="3929063"/>
              <a:ext cx="5865813" cy="9525"/>
            </a:xfrm>
            <a:prstGeom prst="rect">
              <a:avLst/>
            </a:prstGeom>
            <a:solidFill>
              <a:srgbClr val="D9D9D9"/>
            </a:solidFill>
            <a:ln w="1588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535613" y="4041776"/>
              <a:ext cx="150018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conhecer/tirar dúvidas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973763" y="4244976"/>
              <a:ext cx="6683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sobre os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580063" y="4449763"/>
              <a:ext cx="14128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produtos/serviços do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018213" y="4652963"/>
              <a:ext cx="5746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Sebrae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7119938" y="4041776"/>
              <a:ext cx="12652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tirar dúvidas sobre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346950" y="4244976"/>
              <a:ext cx="86836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leis/normas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615363" y="4041776"/>
              <a:ext cx="120065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outro(s) motivo(s)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diversos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0288588" y="4041776"/>
              <a:ext cx="793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não lembra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9825332" y="4831565"/>
              <a:ext cx="90488" cy="889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9985150" y="4764708"/>
              <a:ext cx="3873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2015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0" name="Espaço Reservado para Conteúdo 4"/>
          <p:cNvSpPr txBox="1">
            <a:spLocks/>
          </p:cNvSpPr>
          <p:nvPr/>
        </p:nvSpPr>
        <p:spPr>
          <a:xfrm>
            <a:off x="8091426" y="1649729"/>
            <a:ext cx="3070348" cy="68072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motivações para o contato com a Central de Relacionamento (0800)</a:t>
            </a:r>
          </a:p>
        </p:txBody>
      </p:sp>
    </p:spTree>
    <p:extLst>
      <p:ext uri="{BB962C8B-B14F-4D97-AF65-F5344CB8AC3E}">
        <p14:creationId xmlns:p14="http://schemas.microsoft.com/office/powerpoint/2010/main" xmlns="" val="91926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7" grpId="0" animBg="1"/>
      <p:bldP spid="8" grpId="0" animBg="1"/>
      <p:bldP spid="8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35</a:t>
            </a:fld>
            <a:endParaRPr lang="pt-BR" dirty="0"/>
          </a:p>
        </p:txBody>
      </p:sp>
      <p:sp>
        <p:nvSpPr>
          <p:cNvPr id="59" name="Espaço Reservado para Conteúdo 4"/>
          <p:cNvSpPr txBox="1">
            <a:spLocks/>
          </p:cNvSpPr>
          <p:nvPr/>
        </p:nvSpPr>
        <p:spPr>
          <a:xfrm>
            <a:off x="720000" y="1439999"/>
            <a:ext cx="4123463" cy="45092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percepção com relação à frequência com que as solicitações à Central de Relacionamento 0800 seriam atendidas em 2015 é bastante expressiva, com o total de respostas positivas excedendo a 9 em cada 10 entrevistados </a:t>
            </a: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(P6)</a:t>
            </a:r>
          </a:p>
        </p:txBody>
      </p:sp>
      <p:sp>
        <p:nvSpPr>
          <p:cNvPr id="408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Espaço Reservado para Conteúdo 4"/>
          <p:cNvSpPr txBox="1">
            <a:spLocks/>
          </p:cNvSpPr>
          <p:nvPr/>
        </p:nvSpPr>
        <p:spPr>
          <a:xfrm>
            <a:off x="5375920" y="1649729"/>
            <a:ext cx="6631632" cy="35356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frequência do atendimento </a:t>
            </a: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</a:t>
            </a: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as </a:t>
            </a: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solicitações à Central de </a:t>
            </a: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Relacionamento </a:t>
            </a: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do </a:t>
            </a: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Sebrae 0800</a:t>
            </a:r>
            <a:endParaRPr lang="pt-BR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5735960" y="2304915"/>
            <a:ext cx="5904656" cy="1526362"/>
            <a:chOff x="6323013" y="3557588"/>
            <a:chExt cx="5904656" cy="1526362"/>
          </a:xfrm>
        </p:grpSpPr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6323013" y="3557588"/>
              <a:ext cx="4432300" cy="947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10755313" y="3557588"/>
              <a:ext cx="782638" cy="9477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>
              <a:off x="11537951" y="3557588"/>
              <a:ext cx="377825" cy="947738"/>
            </a:xfrm>
            <a:prstGeom prst="rect">
              <a:avLst/>
            </a:prstGeom>
            <a:solidFill>
              <a:srgbClr val="C55A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11915776" y="3557588"/>
              <a:ext cx="123825" cy="9477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auto">
            <a:xfrm>
              <a:off x="11593515" y="3908426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7%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45" name="Rectangle 13"/>
            <p:cNvSpPr>
              <a:spLocks noChangeArrowheads="1"/>
            </p:cNvSpPr>
            <p:nvPr/>
          </p:nvSpPr>
          <p:spPr bwMode="auto">
            <a:xfrm>
              <a:off x="11953555" y="3908426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/>
          </p:nvSpPr>
          <p:spPr bwMode="auto">
            <a:xfrm>
              <a:off x="6642101" y="4881563"/>
              <a:ext cx="115888" cy="1174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47" name="Rectangle 15"/>
            <p:cNvSpPr>
              <a:spLocks noChangeArrowheads="1"/>
            </p:cNvSpPr>
            <p:nvPr/>
          </p:nvSpPr>
          <p:spPr bwMode="auto">
            <a:xfrm>
              <a:off x="6813551" y="4806951"/>
              <a:ext cx="63158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sempre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48" name="Rectangle 16"/>
            <p:cNvSpPr>
              <a:spLocks noChangeArrowheads="1"/>
            </p:cNvSpPr>
            <p:nvPr/>
          </p:nvSpPr>
          <p:spPr bwMode="auto">
            <a:xfrm>
              <a:off x="7583488" y="4881563"/>
              <a:ext cx="115888" cy="1174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49" name="Rectangle 17"/>
            <p:cNvSpPr>
              <a:spLocks noChangeArrowheads="1"/>
            </p:cNvSpPr>
            <p:nvPr/>
          </p:nvSpPr>
          <p:spPr bwMode="auto">
            <a:xfrm>
              <a:off x="7753351" y="4806951"/>
              <a:ext cx="17921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na maioria das vezes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50" name="Rectangle 18"/>
            <p:cNvSpPr>
              <a:spLocks noChangeArrowheads="1"/>
            </p:cNvSpPr>
            <p:nvPr/>
          </p:nvSpPr>
          <p:spPr bwMode="auto">
            <a:xfrm>
              <a:off x="9669463" y="4881563"/>
              <a:ext cx="115888" cy="117475"/>
            </a:xfrm>
            <a:prstGeom prst="rect">
              <a:avLst/>
            </a:prstGeom>
            <a:solidFill>
              <a:srgbClr val="C55A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51" name="Rectangle 19"/>
            <p:cNvSpPr>
              <a:spLocks noChangeArrowheads="1"/>
            </p:cNvSpPr>
            <p:nvPr/>
          </p:nvSpPr>
          <p:spPr bwMode="auto">
            <a:xfrm>
              <a:off x="9840913" y="4806951"/>
              <a:ext cx="11605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poucas vezes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52" name="Rectangle 20"/>
            <p:cNvSpPr>
              <a:spLocks noChangeArrowheads="1"/>
            </p:cNvSpPr>
            <p:nvPr/>
          </p:nvSpPr>
          <p:spPr bwMode="auto">
            <a:xfrm>
              <a:off x="11131551" y="4881563"/>
              <a:ext cx="117475" cy="1174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53" name="Rectangle 21"/>
            <p:cNvSpPr>
              <a:spLocks noChangeArrowheads="1"/>
            </p:cNvSpPr>
            <p:nvPr/>
          </p:nvSpPr>
          <p:spPr bwMode="auto">
            <a:xfrm>
              <a:off x="11303001" y="4806951"/>
              <a:ext cx="5177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nunca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9021593" y="3429000"/>
            <a:ext cx="2523554" cy="58567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10920536" y="2187494"/>
            <a:ext cx="709630" cy="117271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Picture 7" descr="http://www.irani.com.br/js/tiny_mce/plugins/imagemanager/files/irani/elipse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ChalkSketch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7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43462" y="1988840"/>
            <a:ext cx="6509121" cy="1507786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  <a:extLst/>
        </p:spPr>
      </p:pic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7656492" y="2635353"/>
            <a:ext cx="3799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77%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0263167" y="2635353"/>
            <a:ext cx="3799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14%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9138114" y="2521112"/>
            <a:ext cx="6748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91%</a:t>
            </a:r>
            <a:endParaRPr kumimoji="0" lang="pt-BR" altLang="pt-BR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63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7969 -0.00093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-4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0.12825 -0.00093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0" grpId="0" animBg="1"/>
      <p:bldP spid="2" grpId="0" animBg="1"/>
      <p:bldP spid="26" grpId="0" animBg="1"/>
      <p:bldP spid="27" grpId="0"/>
      <p:bldP spid="27" grpId="1"/>
      <p:bldP spid="27" grpId="2"/>
      <p:bldP spid="28" grpId="0"/>
      <p:bldP spid="28" grpId="1"/>
      <p:bldP spid="28" grpId="2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36</a:t>
            </a:fld>
            <a:endParaRPr lang="pt-BR"/>
          </a:p>
        </p:txBody>
      </p:sp>
      <p:grpSp>
        <p:nvGrpSpPr>
          <p:cNvPr id="25" name="Grupo 24"/>
          <p:cNvGrpSpPr/>
          <p:nvPr/>
        </p:nvGrpSpPr>
        <p:grpSpPr>
          <a:xfrm>
            <a:off x="1775520" y="5016884"/>
            <a:ext cx="748362" cy="246221"/>
            <a:chOff x="1871969" y="3861048"/>
            <a:chExt cx="748362" cy="246221"/>
          </a:xfrm>
        </p:grpSpPr>
        <p:sp>
          <p:nvSpPr>
            <p:cNvPr id="26" name="Rectangle 122"/>
            <p:cNvSpPr>
              <a:spLocks noChangeArrowheads="1"/>
            </p:cNvSpPr>
            <p:nvPr/>
          </p:nvSpPr>
          <p:spPr bwMode="auto">
            <a:xfrm>
              <a:off x="1871969" y="3948361"/>
              <a:ext cx="127000" cy="1301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solidFill>
                  <a:srgbClr val="002060"/>
                </a:solidFill>
              </a:endParaRPr>
            </a:p>
          </p:txBody>
        </p:sp>
        <p:sp>
          <p:nvSpPr>
            <p:cNvPr id="27" name="Rectangle 123"/>
            <p:cNvSpPr>
              <a:spLocks noChangeArrowheads="1"/>
            </p:cNvSpPr>
            <p:nvPr/>
          </p:nvSpPr>
          <p:spPr bwMode="auto">
            <a:xfrm>
              <a:off x="2060882" y="3861048"/>
              <a:ext cx="5594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sempre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1929601" y="5324661"/>
            <a:ext cx="1775870" cy="246221"/>
            <a:chOff x="2026050" y="4168825"/>
            <a:chExt cx="1775870" cy="246221"/>
          </a:xfrm>
        </p:grpSpPr>
        <p:sp>
          <p:nvSpPr>
            <p:cNvPr id="29" name="Rectangle 124"/>
            <p:cNvSpPr>
              <a:spLocks noChangeArrowheads="1"/>
            </p:cNvSpPr>
            <p:nvPr/>
          </p:nvSpPr>
          <p:spPr bwMode="auto">
            <a:xfrm>
              <a:off x="2026050" y="4256138"/>
              <a:ext cx="128588" cy="1301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solidFill>
                  <a:srgbClr val="002060"/>
                </a:solidFill>
              </a:endParaRPr>
            </a:p>
          </p:txBody>
        </p:sp>
        <p:sp>
          <p:nvSpPr>
            <p:cNvPr id="30" name="Rectangle 125"/>
            <p:cNvSpPr>
              <a:spLocks noChangeArrowheads="1"/>
            </p:cNvSpPr>
            <p:nvPr/>
          </p:nvSpPr>
          <p:spPr bwMode="auto">
            <a:xfrm>
              <a:off x="2216550" y="4168825"/>
              <a:ext cx="15853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600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n</a:t>
              </a: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a maioria das vezes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2026351" y="5656151"/>
            <a:ext cx="1218041" cy="246221"/>
            <a:chOff x="2122800" y="4500315"/>
            <a:chExt cx="1218041" cy="246221"/>
          </a:xfrm>
        </p:grpSpPr>
        <p:sp>
          <p:nvSpPr>
            <p:cNvPr id="32" name="Rectangle 126"/>
            <p:cNvSpPr>
              <a:spLocks noChangeArrowheads="1"/>
            </p:cNvSpPr>
            <p:nvPr/>
          </p:nvSpPr>
          <p:spPr bwMode="auto">
            <a:xfrm>
              <a:off x="2122800" y="4587628"/>
              <a:ext cx="128588" cy="1301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solidFill>
                  <a:srgbClr val="002060"/>
                </a:solidFill>
              </a:endParaRPr>
            </a:p>
          </p:txBody>
        </p:sp>
        <p:sp>
          <p:nvSpPr>
            <p:cNvPr id="34" name="Rectangle 127"/>
            <p:cNvSpPr>
              <a:spLocks noChangeArrowheads="1"/>
            </p:cNvSpPr>
            <p:nvPr/>
          </p:nvSpPr>
          <p:spPr bwMode="auto">
            <a:xfrm>
              <a:off x="2311713" y="4500315"/>
              <a:ext cx="10291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poucas vezes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2199991" y="5949280"/>
            <a:ext cx="645769" cy="246221"/>
            <a:chOff x="2122800" y="4500315"/>
            <a:chExt cx="645769" cy="246221"/>
          </a:xfrm>
        </p:grpSpPr>
        <p:sp>
          <p:nvSpPr>
            <p:cNvPr id="37" name="Rectangle 126"/>
            <p:cNvSpPr>
              <a:spLocks noChangeArrowheads="1"/>
            </p:cNvSpPr>
            <p:nvPr/>
          </p:nvSpPr>
          <p:spPr bwMode="auto">
            <a:xfrm>
              <a:off x="2122800" y="4587628"/>
              <a:ext cx="128588" cy="1301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solidFill>
                  <a:srgbClr val="002060"/>
                </a:solidFill>
              </a:endParaRPr>
            </a:p>
          </p:txBody>
        </p:sp>
        <p:sp>
          <p:nvSpPr>
            <p:cNvPr id="44" name="Rectangle 127"/>
            <p:cNvSpPr>
              <a:spLocks noChangeArrowheads="1"/>
            </p:cNvSpPr>
            <p:nvPr/>
          </p:nvSpPr>
          <p:spPr bwMode="auto">
            <a:xfrm>
              <a:off x="2311713" y="4500315"/>
              <a:ext cx="4568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nunca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59773853"/>
              </p:ext>
            </p:extLst>
          </p:nvPr>
        </p:nvGraphicFramePr>
        <p:xfrm>
          <a:off x="3522400" y="222138"/>
          <a:ext cx="8329613" cy="650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Espaço Reservado para Conteúdo 4"/>
          <p:cNvSpPr txBox="1">
            <a:spLocks/>
          </p:cNvSpPr>
          <p:nvPr/>
        </p:nvSpPr>
        <p:spPr>
          <a:xfrm>
            <a:off x="720001" y="1439999"/>
            <a:ext cx="2985469" cy="3147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ranking entre os estados, no que se refere à soma dessas respostas positivas quanto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às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solicitações à Central de Relacionamento 0800 serem atendidas confirma de certa forma os resultados anteriores </a:t>
            </a: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(P6)</a:t>
            </a:r>
          </a:p>
        </p:txBody>
      </p:sp>
      <p:sp>
        <p:nvSpPr>
          <p:cNvPr id="20" name="Espaço Reservado para Conteúdo 4"/>
          <p:cNvSpPr txBox="1">
            <a:spLocks/>
          </p:cNvSpPr>
          <p:nvPr/>
        </p:nvSpPr>
        <p:spPr>
          <a:xfrm>
            <a:off x="4079776" y="1649729"/>
            <a:ext cx="7578866" cy="35356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frequência do atendimento das solicitações à Central de Relacionamento do Sebrae 0800</a:t>
            </a:r>
          </a:p>
        </p:txBody>
      </p:sp>
      <p:sp>
        <p:nvSpPr>
          <p:cNvPr id="21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570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Chart bld="series"/>
        </p:bldSub>
      </p:bldGraphic>
      <p:bldP spid="19" grpId="0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37</a:t>
            </a:fld>
            <a:endParaRPr lang="pt-BR" dirty="0"/>
          </a:p>
        </p:txBody>
      </p:sp>
      <p:sp>
        <p:nvSpPr>
          <p:cNvPr id="59" name="Espaço Reservado para Conteúdo 4"/>
          <p:cNvSpPr txBox="1">
            <a:spLocks/>
          </p:cNvSpPr>
          <p:nvPr/>
        </p:nvSpPr>
        <p:spPr>
          <a:xfrm>
            <a:off x="720000" y="1439999"/>
            <a:ext cx="2956973" cy="45092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como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esperado, quanto maior a capacidade de solucionar as demandas da Central de Relacionamento, tanto maiores as notas de avaliação dos atributos, o que apenas confirma a consistência dos dados </a:t>
            </a: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(P4&amp;P6)</a:t>
            </a:r>
          </a:p>
        </p:txBody>
      </p:sp>
      <p:sp>
        <p:nvSpPr>
          <p:cNvPr id="408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2709306"/>
              </p:ext>
            </p:extLst>
          </p:nvPr>
        </p:nvGraphicFramePr>
        <p:xfrm>
          <a:off x="4415895" y="2250619"/>
          <a:ext cx="7242747" cy="182645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916086"/>
                <a:gridCol w="1141894"/>
                <a:gridCol w="1142791"/>
                <a:gridCol w="1020988"/>
                <a:gridCol w="1020988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arrow" panose="020B0606020202030204" pitchFamily="34" charset="0"/>
                        </a:rPr>
                        <a:t>atributo</a:t>
                      </a:r>
                      <a:endParaRPr lang="pt-B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sempre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na maioria das vezes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poucas vezes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nunca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arrow" panose="020B0606020202030204" pitchFamily="34" charset="0"/>
                        </a:rPr>
                        <a:t>cordialidade</a:t>
                      </a:r>
                      <a:endParaRPr lang="pt-B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7,9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7,0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arrow" panose="020B0606020202030204" pitchFamily="34" charset="0"/>
                        </a:rPr>
                        <a:t>presteza e agilidade</a:t>
                      </a:r>
                      <a:endParaRPr lang="pt-B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8,5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7,5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5,9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clareza na informação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9,2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arrow" panose="020B0606020202030204" pitchFamily="34" charset="0"/>
                        </a:rPr>
                        <a:t>8,6</a:t>
                      </a:r>
                      <a:endParaRPr lang="pt-B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7,5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5,4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domínio e conhecimento 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8,4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arrow" panose="020B0606020202030204" pitchFamily="34" charset="0"/>
                        </a:rPr>
                        <a:t>7,3</a:t>
                      </a:r>
                      <a:endParaRPr lang="pt-B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arrow" panose="020B0606020202030204" pitchFamily="34" charset="0"/>
                        </a:rPr>
                        <a:t>5,3</a:t>
                      </a:r>
                      <a:endParaRPr lang="pt-B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arrow" panose="020B0606020202030204" pitchFamily="34" charset="0"/>
                        </a:rPr>
                        <a:t>média</a:t>
                      </a:r>
                      <a:endParaRPr lang="pt-B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8,5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7,6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arrow" panose="020B0606020202030204" pitchFamily="34" charset="0"/>
                        </a:rPr>
                        <a:t>5,9</a:t>
                      </a:r>
                      <a:endParaRPr lang="pt-B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cxnSp>
        <p:nvCxnSpPr>
          <p:cNvPr id="26" name="Conector de seta reta 25"/>
          <p:cNvCxnSpPr/>
          <p:nvPr/>
        </p:nvCxnSpPr>
        <p:spPr>
          <a:xfrm>
            <a:off x="7464152" y="2780928"/>
            <a:ext cx="3888432" cy="21602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7464152" y="2996952"/>
            <a:ext cx="3888432" cy="21918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>
            <a:off x="7464152" y="3284984"/>
            <a:ext cx="3888432" cy="21286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7464152" y="3515205"/>
            <a:ext cx="3888432" cy="27383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ço Reservado para Conteúdo 4"/>
          <p:cNvSpPr txBox="1">
            <a:spLocks/>
          </p:cNvSpPr>
          <p:nvPr/>
        </p:nvSpPr>
        <p:spPr>
          <a:xfrm>
            <a:off x="7464152" y="1548853"/>
            <a:ext cx="4194490" cy="63291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frequência do atendimento das solicitações à Central de Relacionamento do Sebrae 0800</a:t>
            </a:r>
          </a:p>
        </p:txBody>
      </p:sp>
    </p:spTree>
    <p:extLst>
      <p:ext uri="{BB962C8B-B14F-4D97-AF65-F5344CB8AC3E}">
        <p14:creationId xmlns:p14="http://schemas.microsoft.com/office/powerpoint/2010/main" xmlns="" val="248611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4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38</a:t>
            </a:fld>
            <a:endParaRPr lang="pt-BR" dirty="0"/>
          </a:p>
        </p:txBody>
      </p:sp>
      <p:sp>
        <p:nvSpPr>
          <p:cNvPr id="59" name="Espaço Reservado para Conteúdo 4"/>
          <p:cNvSpPr txBox="1">
            <a:spLocks/>
          </p:cNvSpPr>
          <p:nvPr/>
        </p:nvSpPr>
        <p:spPr>
          <a:xfrm>
            <a:off x="720001" y="1439999"/>
            <a:ext cx="2207647" cy="49163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mas outro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fator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importante a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impactar (para o bem ou para o mal) todas as avaliações dos atributos, mais uma vez, seria o </a:t>
            </a:r>
            <a:r>
              <a:rPr lang="pt-BR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tempo de espera para ser atendido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(P6 &amp; P2)</a:t>
            </a:r>
          </a:p>
        </p:txBody>
      </p:sp>
      <p:sp>
        <p:nvSpPr>
          <p:cNvPr id="408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Espaço Reservado para Conteúdo 4"/>
          <p:cNvSpPr txBox="1">
            <a:spLocks/>
          </p:cNvSpPr>
          <p:nvPr/>
        </p:nvSpPr>
        <p:spPr>
          <a:xfrm>
            <a:off x="6888088" y="1556792"/>
            <a:ext cx="4770554" cy="60130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frequência do atendimento das solicitações à Central de Relacionamento do Sebrae 0800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4094215"/>
              </p:ext>
            </p:extLst>
          </p:nvPr>
        </p:nvGraphicFramePr>
        <p:xfrm>
          <a:off x="3431703" y="2226489"/>
          <a:ext cx="8226939" cy="157551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462473"/>
                <a:gridCol w="981515"/>
                <a:gridCol w="1554066"/>
                <a:gridCol w="1308687"/>
                <a:gridCol w="920198"/>
              </a:tblGrid>
              <a:tr h="437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B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arrow" panose="020B0606020202030204" pitchFamily="34" charset="0"/>
                        </a:rPr>
                        <a:t>sempre atende</a:t>
                      </a:r>
                      <a:endParaRPr lang="pt-B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na maioria das vezes atende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poucas vezes atende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nunca atende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60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arrow" panose="020B0606020202030204" pitchFamily="34" charset="0"/>
                        </a:rPr>
                        <a:t>esperou muito tempo (sim)</a:t>
                      </a:r>
                      <a:endParaRPr lang="pt-B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  <a:endParaRPr lang="pt-B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arrow" panose="020B0606020202030204" pitchFamily="34" charset="0"/>
                        </a:rPr>
                        <a:t>7%</a:t>
                      </a:r>
                      <a:endParaRPr lang="pt-B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25%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35%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96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arrow" panose="020B0606020202030204" pitchFamily="34" charset="0"/>
                        </a:rPr>
                        <a:t>às vezes espera muito tempo, outras não</a:t>
                      </a:r>
                      <a:endParaRPr lang="pt-B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  <a:endParaRPr lang="pt-B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  <a:endParaRPr lang="pt-B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  <a:endParaRPr lang="pt-B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96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arrow" panose="020B0606020202030204" pitchFamily="34" charset="0"/>
                        </a:rPr>
                        <a:t>não esperou muito tempo (não)</a:t>
                      </a:r>
                      <a:endParaRPr lang="pt-B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arrow" panose="020B0606020202030204" pitchFamily="34" charset="0"/>
                        </a:rPr>
                        <a:t>95%</a:t>
                      </a:r>
                      <a:endParaRPr lang="pt-B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89%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arrow" panose="020B0606020202030204" pitchFamily="34" charset="0"/>
                        </a:rPr>
                        <a:t>70%</a:t>
                      </a:r>
                      <a:endParaRPr lang="pt-B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arrow" panose="020B0606020202030204" pitchFamily="34" charset="0"/>
                        </a:rPr>
                        <a:t>61%</a:t>
                      </a:r>
                      <a:endParaRPr lang="pt-B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4506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4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39</a:t>
            </a:fld>
            <a:endParaRPr lang="pt-BR" dirty="0"/>
          </a:p>
        </p:txBody>
      </p:sp>
      <p:sp>
        <p:nvSpPr>
          <p:cNvPr id="59" name="Espaço Reservado para Conteúdo 4"/>
          <p:cNvSpPr txBox="1">
            <a:spLocks/>
          </p:cNvSpPr>
          <p:nvPr/>
        </p:nvSpPr>
        <p:spPr>
          <a:xfrm>
            <a:off x="720000" y="1439999"/>
            <a:ext cx="4511904" cy="26370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comparação (ainda que parcial devido à alteração na escala) dos resultados de 2015 com 2014, não chega a ser clara, mas de qualquer forma os resultados ainda permanecem positivos </a:t>
            </a: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(P6)</a:t>
            </a:r>
          </a:p>
        </p:txBody>
      </p:sp>
      <p:sp>
        <p:nvSpPr>
          <p:cNvPr id="408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Espaço Reservado para Conteúdo 4"/>
          <p:cNvSpPr txBox="1">
            <a:spLocks/>
          </p:cNvSpPr>
          <p:nvPr/>
        </p:nvSpPr>
        <p:spPr>
          <a:xfrm>
            <a:off x="5600062" y="1542127"/>
            <a:ext cx="2160240" cy="109478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frequência do atendimento das solicitações à Central de Relacionamento do Sebrae 0800</a:t>
            </a: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8226450" y="1900485"/>
            <a:ext cx="1841500" cy="1558925"/>
          </a:xfrm>
          <a:custGeom>
            <a:avLst/>
            <a:gdLst>
              <a:gd name="T0" fmla="*/ 0 w 1160"/>
              <a:gd name="T1" fmla="*/ 0 h 982"/>
              <a:gd name="T2" fmla="*/ 300 w 1160"/>
              <a:gd name="T3" fmla="*/ 0 h 982"/>
              <a:gd name="T4" fmla="*/ 300 w 1160"/>
              <a:gd name="T5" fmla="*/ 982 h 982"/>
              <a:gd name="T6" fmla="*/ 0 w 1160"/>
              <a:gd name="T7" fmla="*/ 982 h 982"/>
              <a:gd name="T8" fmla="*/ 0 w 1160"/>
              <a:gd name="T9" fmla="*/ 0 h 982"/>
              <a:gd name="T10" fmla="*/ 859 w 1160"/>
              <a:gd name="T11" fmla="*/ 936 h 982"/>
              <a:gd name="T12" fmla="*/ 1160 w 1160"/>
              <a:gd name="T13" fmla="*/ 936 h 982"/>
              <a:gd name="T14" fmla="*/ 1160 w 1160"/>
              <a:gd name="T15" fmla="*/ 982 h 982"/>
              <a:gd name="T16" fmla="*/ 859 w 1160"/>
              <a:gd name="T17" fmla="*/ 982 h 982"/>
              <a:gd name="T18" fmla="*/ 859 w 1160"/>
              <a:gd name="T19" fmla="*/ 936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60" h="982">
                <a:moveTo>
                  <a:pt x="0" y="0"/>
                </a:moveTo>
                <a:lnTo>
                  <a:pt x="300" y="0"/>
                </a:lnTo>
                <a:lnTo>
                  <a:pt x="300" y="982"/>
                </a:lnTo>
                <a:lnTo>
                  <a:pt x="0" y="982"/>
                </a:lnTo>
                <a:lnTo>
                  <a:pt x="0" y="0"/>
                </a:lnTo>
                <a:close/>
                <a:moveTo>
                  <a:pt x="859" y="936"/>
                </a:moveTo>
                <a:lnTo>
                  <a:pt x="1160" y="936"/>
                </a:lnTo>
                <a:lnTo>
                  <a:pt x="1160" y="982"/>
                </a:lnTo>
                <a:lnTo>
                  <a:pt x="859" y="982"/>
                </a:lnTo>
                <a:lnTo>
                  <a:pt x="859" y="936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8831287" y="2013197"/>
            <a:ext cx="1843088" cy="1446213"/>
          </a:xfrm>
          <a:custGeom>
            <a:avLst/>
            <a:gdLst>
              <a:gd name="T0" fmla="*/ 0 w 1161"/>
              <a:gd name="T1" fmla="*/ 0 h 911"/>
              <a:gd name="T2" fmla="*/ 301 w 1161"/>
              <a:gd name="T3" fmla="*/ 0 h 911"/>
              <a:gd name="T4" fmla="*/ 301 w 1161"/>
              <a:gd name="T5" fmla="*/ 911 h 911"/>
              <a:gd name="T6" fmla="*/ 0 w 1161"/>
              <a:gd name="T7" fmla="*/ 911 h 911"/>
              <a:gd name="T8" fmla="*/ 0 w 1161"/>
              <a:gd name="T9" fmla="*/ 0 h 911"/>
              <a:gd name="T10" fmla="*/ 860 w 1161"/>
              <a:gd name="T11" fmla="*/ 888 h 911"/>
              <a:gd name="T12" fmla="*/ 1161 w 1161"/>
              <a:gd name="T13" fmla="*/ 888 h 911"/>
              <a:gd name="T14" fmla="*/ 1161 w 1161"/>
              <a:gd name="T15" fmla="*/ 911 h 911"/>
              <a:gd name="T16" fmla="*/ 860 w 1161"/>
              <a:gd name="T17" fmla="*/ 911 h 911"/>
              <a:gd name="T18" fmla="*/ 860 w 1161"/>
              <a:gd name="T19" fmla="*/ 888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61" h="911">
                <a:moveTo>
                  <a:pt x="0" y="0"/>
                </a:moveTo>
                <a:lnTo>
                  <a:pt x="301" y="0"/>
                </a:lnTo>
                <a:lnTo>
                  <a:pt x="301" y="911"/>
                </a:lnTo>
                <a:lnTo>
                  <a:pt x="0" y="911"/>
                </a:lnTo>
                <a:lnTo>
                  <a:pt x="0" y="0"/>
                </a:lnTo>
                <a:close/>
                <a:moveTo>
                  <a:pt x="860" y="888"/>
                </a:moveTo>
                <a:lnTo>
                  <a:pt x="1161" y="888"/>
                </a:lnTo>
                <a:lnTo>
                  <a:pt x="1161" y="911"/>
                </a:lnTo>
                <a:lnTo>
                  <a:pt x="860" y="911"/>
                </a:lnTo>
                <a:lnTo>
                  <a:pt x="860" y="888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25" name="Grupo 24"/>
          <p:cNvGrpSpPr/>
          <p:nvPr/>
        </p:nvGrpSpPr>
        <p:grpSpPr>
          <a:xfrm>
            <a:off x="8297887" y="1613147"/>
            <a:ext cx="1724025" cy="1762126"/>
            <a:chOff x="8112125" y="4375150"/>
            <a:chExt cx="1724025" cy="1762126"/>
          </a:xfrm>
        </p:grpSpPr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8112125" y="4375150"/>
              <a:ext cx="4032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84%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9525000" y="5859463"/>
              <a:ext cx="3111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8085162" y="1713953"/>
            <a:ext cx="2730500" cy="2147095"/>
            <a:chOff x="7899400" y="4475956"/>
            <a:chExt cx="2730500" cy="2147095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7899400" y="6216650"/>
              <a:ext cx="2730500" cy="9525"/>
            </a:xfrm>
            <a:prstGeom prst="rect">
              <a:avLst/>
            </a:prstGeom>
            <a:solidFill>
              <a:srgbClr val="D9D9D9"/>
            </a:solidFill>
            <a:ln w="1588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8281988" y="6345238"/>
              <a:ext cx="62547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sempre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9720263" y="6345238"/>
              <a:ext cx="52546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nunca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9910805" y="4548981"/>
              <a:ext cx="103188" cy="103188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10061618" y="4475956"/>
              <a:ext cx="4413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2014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8904312" y="1713953"/>
            <a:ext cx="2440030" cy="1697832"/>
            <a:chOff x="8718550" y="4475956"/>
            <a:chExt cx="2440030" cy="169783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8718550" y="4486275"/>
              <a:ext cx="3350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77%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0129838" y="5895975"/>
              <a:ext cx="3111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0564855" y="4548981"/>
              <a:ext cx="104775" cy="103188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10717255" y="4475956"/>
              <a:ext cx="4413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2015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7" name="Espaço Reservado para Conteúdo 4"/>
          <p:cNvSpPr txBox="1">
            <a:spLocks/>
          </p:cNvSpPr>
          <p:nvPr/>
        </p:nvSpPr>
        <p:spPr>
          <a:xfrm>
            <a:off x="686035" y="3861048"/>
            <a:ext cx="4545870" cy="26370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praticamente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1 em cada 3 entrevistados ‘não sabe’ ou ‘não respondeu’ o questionamento com relação aos motivos pelos quais as respectivas solicitações não seriam sempre atendidas pela Central de Relacionamento 0800 </a:t>
            </a: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(P7)</a:t>
            </a:r>
          </a:p>
        </p:txBody>
      </p:sp>
      <p:pic>
        <p:nvPicPr>
          <p:cNvPr id="13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38" t="12586" r="68828" b="11813"/>
          <a:stretch/>
        </p:blipFill>
        <p:spPr bwMode="auto">
          <a:xfrm>
            <a:off x="7290289" y="5025438"/>
            <a:ext cx="728647" cy="158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38" t="12586" r="68828" b="11813"/>
          <a:stretch/>
        </p:blipFill>
        <p:spPr bwMode="auto">
          <a:xfrm>
            <a:off x="7794345" y="5025438"/>
            <a:ext cx="728647" cy="158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38" t="12586" r="68828" b="11813"/>
          <a:stretch/>
        </p:blipFill>
        <p:spPr bwMode="auto">
          <a:xfrm>
            <a:off x="8324109" y="5025438"/>
            <a:ext cx="728647" cy="158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38" t="12586" r="68828" b="11813"/>
          <a:stretch/>
        </p:blipFill>
        <p:spPr bwMode="auto">
          <a:xfrm>
            <a:off x="8336788" y="5023891"/>
            <a:ext cx="728647" cy="158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" name="Texto explicativo retangular com cantos arredondados 142"/>
          <p:cNvSpPr/>
          <p:nvPr/>
        </p:nvSpPr>
        <p:spPr>
          <a:xfrm>
            <a:off x="9264352" y="4090212"/>
            <a:ext cx="2079990" cy="2177237"/>
          </a:xfrm>
          <a:prstGeom prst="wedgeRoundRectCallout">
            <a:avLst>
              <a:gd name="adj1" fmla="val -63657"/>
              <a:gd name="adj2" fmla="val -3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32% </a:t>
            </a:r>
            <a:r>
              <a:rPr lang="pt-B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dos entrevistados ‘não responderam’ ou ‘não sabiam’ responder a pergunta  </a:t>
            </a:r>
            <a:endParaRPr lang="pt-BR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5" name="Espaço Reservado para Conteúdo 4"/>
          <p:cNvSpPr txBox="1">
            <a:spLocks/>
          </p:cNvSpPr>
          <p:nvPr/>
        </p:nvSpPr>
        <p:spPr>
          <a:xfrm>
            <a:off x="5769707" y="3933056"/>
            <a:ext cx="2160240" cy="792087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motivos </a:t>
            </a: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para </a:t>
            </a: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as </a:t>
            </a: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solicitações não terem sido </a:t>
            </a: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atendidas</a:t>
            </a:r>
            <a:endParaRPr lang="pt-BR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19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42" grpId="0" animBg="1"/>
      <p:bldP spid="10" grpId="0" animBg="1"/>
      <p:bldP spid="11" grpId="0" animBg="1"/>
      <p:bldP spid="27" grpId="0"/>
      <p:bldP spid="143" grpId="0" animBg="1"/>
      <p:bldP spid="1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8204" y="1125686"/>
            <a:ext cx="543242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60" t="28603" r="25196" b="22739"/>
          <a:stretch/>
        </p:blipFill>
        <p:spPr bwMode="auto">
          <a:xfrm>
            <a:off x="7544949" y="2633224"/>
            <a:ext cx="276769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50" t="68780" r="32714"/>
          <a:stretch/>
        </p:blipFill>
        <p:spPr bwMode="auto">
          <a:xfrm>
            <a:off x="8368610" y="4770214"/>
            <a:ext cx="1512168" cy="166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597" t="16577" b="37469"/>
          <a:stretch/>
        </p:blipFill>
        <p:spPr bwMode="auto">
          <a:xfrm>
            <a:off x="9445749" y="2001414"/>
            <a:ext cx="2194879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48513" b="78833" l="53760" r="90572">
                        <a14:backgroundMark x1="83502" y1="70481" x2="85073" y2="67048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55" t="45421" r="9154" b="22141"/>
          <a:stretch/>
        </p:blipFill>
        <p:spPr bwMode="auto">
          <a:xfrm>
            <a:off x="8899383" y="3533297"/>
            <a:ext cx="2232248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097" b="51496"/>
          <a:stretch/>
        </p:blipFill>
        <p:spPr bwMode="auto">
          <a:xfrm>
            <a:off x="6208204" y="1115620"/>
            <a:ext cx="3960440" cy="258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upo 21"/>
          <p:cNvGrpSpPr/>
          <p:nvPr/>
        </p:nvGrpSpPr>
        <p:grpSpPr>
          <a:xfrm>
            <a:off x="1381369" y="1742480"/>
            <a:ext cx="1691999" cy="4285743"/>
            <a:chOff x="1381369" y="1289551"/>
            <a:chExt cx="1691999" cy="4285743"/>
          </a:xfrm>
        </p:grpSpPr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1381369" y="1906025"/>
              <a:ext cx="792000" cy="24155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AM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1381369" y="2197349"/>
              <a:ext cx="792000" cy="24155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AP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1381369" y="1592059"/>
              <a:ext cx="792000" cy="241552"/>
            </a:xfrm>
            <a:prstGeom prst="roundRect">
              <a:avLst/>
            </a:prstGeom>
            <a:solidFill>
              <a:srgbClr val="FF99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AL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381369" y="1289551"/>
              <a:ext cx="792000" cy="24155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AC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1381369" y="2832988"/>
              <a:ext cx="792000" cy="241552"/>
            </a:xfrm>
            <a:prstGeom prst="roundRect">
              <a:avLst/>
            </a:prstGeom>
            <a:solidFill>
              <a:srgbClr val="FF99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CE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1381369" y="3124312"/>
              <a:ext cx="792000" cy="241552"/>
            </a:xfrm>
            <a:prstGeom prst="roundRect">
              <a:avLst/>
            </a:prstGeom>
            <a:solidFill>
              <a:srgbClr val="FFFF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DF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1381369" y="2519021"/>
              <a:ext cx="792000" cy="241552"/>
            </a:xfrm>
            <a:prstGeom prst="roundRect">
              <a:avLst/>
            </a:prstGeom>
            <a:solidFill>
              <a:srgbClr val="FF99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BA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2353368" y="1906043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81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2353368" y="2220010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351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2353368" y="1592077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45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2353368" y="1289551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92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2353368" y="2833006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473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2353368" y="3146960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521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2353368" y="2519039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468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1381369" y="4079181"/>
              <a:ext cx="792000" cy="241552"/>
            </a:xfrm>
            <a:prstGeom prst="roundRect">
              <a:avLst/>
            </a:prstGeom>
            <a:solidFill>
              <a:srgbClr val="FF99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MA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1381369" y="4370505"/>
              <a:ext cx="792000" cy="24155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MG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1381369" y="3765215"/>
              <a:ext cx="792000" cy="241552"/>
            </a:xfrm>
            <a:prstGeom prst="roundRect">
              <a:avLst/>
            </a:prstGeom>
            <a:solidFill>
              <a:srgbClr val="FFFF29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GO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1381369" y="3462707"/>
              <a:ext cx="792000" cy="24155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ES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41" name="Rectangle 7"/>
            <p:cNvSpPr>
              <a:spLocks noChangeArrowheads="1"/>
            </p:cNvSpPr>
            <p:nvPr/>
          </p:nvSpPr>
          <p:spPr bwMode="auto">
            <a:xfrm>
              <a:off x="1381369" y="5006144"/>
              <a:ext cx="792000" cy="241552"/>
            </a:xfrm>
            <a:prstGeom prst="roundRect">
              <a:avLst/>
            </a:prstGeom>
            <a:solidFill>
              <a:srgbClr val="FFFF29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MT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1381369" y="5297468"/>
              <a:ext cx="792000" cy="24155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PA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1381369" y="4692177"/>
              <a:ext cx="792000" cy="241552"/>
            </a:xfrm>
            <a:prstGeom prst="roundRect">
              <a:avLst/>
            </a:prstGeom>
            <a:solidFill>
              <a:srgbClr val="FFFF29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MS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auto">
            <a:xfrm>
              <a:off x="2353368" y="4079199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212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5" name="Rectangle 12"/>
            <p:cNvSpPr>
              <a:spLocks noChangeArrowheads="1"/>
            </p:cNvSpPr>
            <p:nvPr/>
          </p:nvSpPr>
          <p:spPr bwMode="auto">
            <a:xfrm>
              <a:off x="2353368" y="4393166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465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2353368" y="3765233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446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2353368" y="3462707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467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>
              <a:off x="2353368" y="4999565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--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9" name="Rectangle 12"/>
            <p:cNvSpPr>
              <a:spLocks noChangeArrowheads="1"/>
            </p:cNvSpPr>
            <p:nvPr/>
          </p:nvSpPr>
          <p:spPr bwMode="auto">
            <a:xfrm>
              <a:off x="2353368" y="5302879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462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2353368" y="4692195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461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1" name="Rectangle 12"/>
            <p:cNvSpPr>
              <a:spLocks noChangeArrowheads="1"/>
            </p:cNvSpPr>
            <p:nvPr/>
          </p:nvSpPr>
          <p:spPr bwMode="auto">
            <a:xfrm>
              <a:off x="2353368" y="1906043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460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2" name="Rectangle 12"/>
            <p:cNvSpPr>
              <a:spLocks noChangeArrowheads="1"/>
            </p:cNvSpPr>
            <p:nvPr/>
          </p:nvSpPr>
          <p:spPr bwMode="auto">
            <a:xfrm>
              <a:off x="2353368" y="1592077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395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2353368" y="1289551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50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3553217" y="1742480"/>
            <a:ext cx="1692000" cy="3982429"/>
            <a:chOff x="3553217" y="1289551"/>
            <a:chExt cx="1692000" cy="3982429"/>
          </a:xfrm>
        </p:grpSpPr>
        <p:sp>
          <p:nvSpPr>
            <p:cNvPr id="55" name="Rectangle 7"/>
            <p:cNvSpPr>
              <a:spLocks noChangeArrowheads="1"/>
            </p:cNvSpPr>
            <p:nvPr/>
          </p:nvSpPr>
          <p:spPr bwMode="auto">
            <a:xfrm>
              <a:off x="3553217" y="1906025"/>
              <a:ext cx="792000" cy="241552"/>
            </a:xfrm>
            <a:prstGeom prst="roundRect">
              <a:avLst/>
            </a:prstGeom>
            <a:solidFill>
              <a:srgbClr val="FF99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PI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3553217" y="2197349"/>
              <a:ext cx="792000" cy="241552"/>
            </a:xfrm>
            <a:prstGeom prst="roundRect">
              <a:avLst/>
            </a:prstGeom>
            <a:solidFill>
              <a:schemeClr val="accent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PR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3553217" y="1592059"/>
              <a:ext cx="792000" cy="241552"/>
            </a:xfrm>
            <a:prstGeom prst="roundRect">
              <a:avLst/>
            </a:prstGeom>
            <a:solidFill>
              <a:srgbClr val="FF99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PE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3553217" y="1289551"/>
              <a:ext cx="792000" cy="241552"/>
            </a:xfrm>
            <a:prstGeom prst="roundRect">
              <a:avLst/>
            </a:prstGeom>
            <a:solidFill>
              <a:srgbClr val="FF99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PB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3553217" y="2832988"/>
              <a:ext cx="792000" cy="241552"/>
            </a:xfrm>
            <a:prstGeom prst="roundRect">
              <a:avLst/>
            </a:prstGeom>
            <a:solidFill>
              <a:srgbClr val="FF99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RN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3553217" y="3124312"/>
              <a:ext cx="792000" cy="24155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RO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61" name="Rectangle 7"/>
            <p:cNvSpPr>
              <a:spLocks noChangeArrowheads="1"/>
            </p:cNvSpPr>
            <p:nvPr/>
          </p:nvSpPr>
          <p:spPr bwMode="auto">
            <a:xfrm>
              <a:off x="3553217" y="2519021"/>
              <a:ext cx="792000" cy="24155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RJ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62" name="Rectangle 12"/>
            <p:cNvSpPr>
              <a:spLocks noChangeArrowheads="1"/>
            </p:cNvSpPr>
            <p:nvPr/>
          </p:nvSpPr>
          <p:spPr bwMode="auto">
            <a:xfrm>
              <a:off x="4525217" y="1906043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81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4525217" y="2220010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424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4" name="Rectangle 12"/>
            <p:cNvSpPr>
              <a:spLocks noChangeArrowheads="1"/>
            </p:cNvSpPr>
            <p:nvPr/>
          </p:nvSpPr>
          <p:spPr bwMode="auto">
            <a:xfrm>
              <a:off x="4525217" y="1592077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45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5" name="Rectangle 12"/>
            <p:cNvSpPr>
              <a:spLocks noChangeArrowheads="1"/>
            </p:cNvSpPr>
            <p:nvPr/>
          </p:nvSpPr>
          <p:spPr bwMode="auto">
            <a:xfrm>
              <a:off x="4525217" y="1289551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92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6" name="Rectangle 12"/>
            <p:cNvSpPr>
              <a:spLocks noChangeArrowheads="1"/>
            </p:cNvSpPr>
            <p:nvPr/>
          </p:nvSpPr>
          <p:spPr bwMode="auto">
            <a:xfrm>
              <a:off x="4525217" y="2833006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--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4525217" y="3146960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164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8" name="Rectangle 12"/>
            <p:cNvSpPr>
              <a:spLocks noChangeArrowheads="1"/>
            </p:cNvSpPr>
            <p:nvPr/>
          </p:nvSpPr>
          <p:spPr bwMode="auto">
            <a:xfrm>
              <a:off x="4525217" y="2519039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445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9" name="Rectangle 7"/>
            <p:cNvSpPr>
              <a:spLocks noChangeArrowheads="1"/>
            </p:cNvSpPr>
            <p:nvPr/>
          </p:nvSpPr>
          <p:spPr bwMode="auto">
            <a:xfrm>
              <a:off x="3553217" y="4079181"/>
              <a:ext cx="792000" cy="241552"/>
            </a:xfrm>
            <a:prstGeom prst="roundRect">
              <a:avLst/>
            </a:prstGeom>
            <a:solidFill>
              <a:schemeClr val="accent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SC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70" name="Rectangle 7"/>
            <p:cNvSpPr>
              <a:spLocks noChangeArrowheads="1"/>
            </p:cNvSpPr>
            <p:nvPr/>
          </p:nvSpPr>
          <p:spPr bwMode="auto">
            <a:xfrm>
              <a:off x="3553217" y="4370505"/>
              <a:ext cx="792000" cy="241552"/>
            </a:xfrm>
            <a:prstGeom prst="roundRect">
              <a:avLst/>
            </a:prstGeom>
            <a:solidFill>
              <a:srgbClr val="FF99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SE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71" name="Rectangle 7"/>
            <p:cNvSpPr>
              <a:spLocks noChangeArrowheads="1"/>
            </p:cNvSpPr>
            <p:nvPr/>
          </p:nvSpPr>
          <p:spPr bwMode="auto">
            <a:xfrm>
              <a:off x="3553217" y="3765215"/>
              <a:ext cx="792000" cy="241552"/>
            </a:xfrm>
            <a:prstGeom prst="roundRect">
              <a:avLst/>
            </a:prstGeom>
            <a:solidFill>
              <a:schemeClr val="accent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RS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72" name="Rectangle 7"/>
            <p:cNvSpPr>
              <a:spLocks noChangeArrowheads="1"/>
            </p:cNvSpPr>
            <p:nvPr/>
          </p:nvSpPr>
          <p:spPr bwMode="auto">
            <a:xfrm>
              <a:off x="3553217" y="3462707"/>
              <a:ext cx="792000" cy="24155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RR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73" name="Rectangle 7"/>
            <p:cNvSpPr>
              <a:spLocks noChangeArrowheads="1"/>
            </p:cNvSpPr>
            <p:nvPr/>
          </p:nvSpPr>
          <p:spPr bwMode="auto">
            <a:xfrm>
              <a:off x="3553217" y="5006144"/>
              <a:ext cx="792000" cy="24155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TO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74" name="Rectangle 7"/>
            <p:cNvSpPr>
              <a:spLocks noChangeArrowheads="1"/>
            </p:cNvSpPr>
            <p:nvPr/>
          </p:nvSpPr>
          <p:spPr bwMode="auto">
            <a:xfrm>
              <a:off x="3553217" y="4692177"/>
              <a:ext cx="792000" cy="24155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SP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75" name="Rectangle 12"/>
            <p:cNvSpPr>
              <a:spLocks noChangeArrowheads="1"/>
            </p:cNvSpPr>
            <p:nvPr/>
          </p:nvSpPr>
          <p:spPr bwMode="auto">
            <a:xfrm>
              <a:off x="4525217" y="4079199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512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6" name="Rectangle 12"/>
            <p:cNvSpPr>
              <a:spLocks noChangeArrowheads="1"/>
            </p:cNvSpPr>
            <p:nvPr/>
          </p:nvSpPr>
          <p:spPr bwMode="auto">
            <a:xfrm>
              <a:off x="4525217" y="4393166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298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7" name="Rectangle 12"/>
            <p:cNvSpPr>
              <a:spLocks noChangeArrowheads="1"/>
            </p:cNvSpPr>
            <p:nvPr/>
          </p:nvSpPr>
          <p:spPr bwMode="auto">
            <a:xfrm>
              <a:off x="4525217" y="3765233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464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8" name="Rectangle 12"/>
            <p:cNvSpPr>
              <a:spLocks noChangeArrowheads="1"/>
            </p:cNvSpPr>
            <p:nvPr/>
          </p:nvSpPr>
          <p:spPr bwMode="auto">
            <a:xfrm>
              <a:off x="4525217" y="3462707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151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9" name="Rectangle 12"/>
            <p:cNvSpPr>
              <a:spLocks noChangeArrowheads="1"/>
            </p:cNvSpPr>
            <p:nvPr/>
          </p:nvSpPr>
          <p:spPr bwMode="auto">
            <a:xfrm>
              <a:off x="4525217" y="4999565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453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0" name="Rectangle 12"/>
            <p:cNvSpPr>
              <a:spLocks noChangeArrowheads="1"/>
            </p:cNvSpPr>
            <p:nvPr/>
          </p:nvSpPr>
          <p:spPr bwMode="auto">
            <a:xfrm>
              <a:off x="4525217" y="4692195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547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1" name="Rectangle 12"/>
            <p:cNvSpPr>
              <a:spLocks noChangeArrowheads="1"/>
            </p:cNvSpPr>
            <p:nvPr/>
          </p:nvSpPr>
          <p:spPr bwMode="auto">
            <a:xfrm>
              <a:off x="4525217" y="1906043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396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2" name="Rectangle 12"/>
            <p:cNvSpPr>
              <a:spLocks noChangeArrowheads="1"/>
            </p:cNvSpPr>
            <p:nvPr/>
          </p:nvSpPr>
          <p:spPr bwMode="auto">
            <a:xfrm>
              <a:off x="4525217" y="1592077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461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3" name="Rectangle 12"/>
            <p:cNvSpPr>
              <a:spLocks noChangeArrowheads="1"/>
            </p:cNvSpPr>
            <p:nvPr/>
          </p:nvSpPr>
          <p:spPr bwMode="auto">
            <a:xfrm>
              <a:off x="4525217" y="1289551"/>
              <a:ext cx="72000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463</a:t>
              </a:r>
              <a:endPara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84" name="CaixaDeTexto 5"/>
          <p:cNvSpPr txBox="1"/>
          <p:nvPr/>
        </p:nvSpPr>
        <p:spPr>
          <a:xfrm>
            <a:off x="2273635" y="1403442"/>
            <a:ext cx="90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20000"/>
            </a:pPr>
            <a:r>
              <a:rPr lang="pt-BR" sz="1200" dirty="0" smtClean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entrevistas</a:t>
            </a:r>
            <a:endParaRPr lang="pt-BR" sz="1200" dirty="0">
              <a:solidFill>
                <a:srgbClr val="002060"/>
              </a:solidFill>
              <a:latin typeface="Arial Narrow" panose="020B0606020202030204" pitchFamily="34" charset="0"/>
              <a:ea typeface="Verdana" pitchFamily="34" charset="0"/>
              <a:cs typeface="Arial" charset="0"/>
            </a:endParaRPr>
          </a:p>
        </p:txBody>
      </p:sp>
      <p:sp>
        <p:nvSpPr>
          <p:cNvPr id="85" name="CaixaDeTexto 5"/>
          <p:cNvSpPr txBox="1"/>
          <p:nvPr/>
        </p:nvSpPr>
        <p:spPr>
          <a:xfrm>
            <a:off x="4398755" y="1402720"/>
            <a:ext cx="962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20000"/>
            </a:pPr>
            <a:r>
              <a:rPr lang="pt-BR" sz="1200" dirty="0" smtClean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entrevistas</a:t>
            </a:r>
            <a:endParaRPr lang="pt-BR" sz="1200" dirty="0">
              <a:solidFill>
                <a:srgbClr val="002060"/>
              </a:solidFill>
              <a:latin typeface="Arial Narrow" panose="020B0606020202030204" pitchFamily="34" charset="0"/>
              <a:ea typeface="Verdana" pitchFamily="34" charset="0"/>
              <a:cs typeface="Arial" charset="0"/>
            </a:endParaRPr>
          </a:p>
        </p:txBody>
      </p:sp>
      <p:sp>
        <p:nvSpPr>
          <p:cNvPr id="100" name="Espaço Reservado para Conteúdo 4"/>
          <p:cNvSpPr txBox="1">
            <a:spLocks/>
          </p:cNvSpPr>
          <p:nvPr/>
        </p:nvSpPr>
        <p:spPr>
          <a:xfrm>
            <a:off x="720000" y="6538911"/>
            <a:ext cx="4655920" cy="319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base: 10.009 entrevistas</a:t>
            </a:r>
            <a:endParaRPr lang="pt-BR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9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segmentação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2870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10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40</a:t>
            </a:fld>
            <a:endParaRPr lang="pt-BR" dirty="0"/>
          </a:p>
        </p:txBody>
      </p:sp>
      <p:sp>
        <p:nvSpPr>
          <p:cNvPr id="59" name="Espaço Reservado para Conteúdo 4"/>
          <p:cNvSpPr txBox="1">
            <a:spLocks/>
          </p:cNvSpPr>
          <p:nvPr/>
        </p:nvSpPr>
        <p:spPr>
          <a:xfrm>
            <a:off x="720000" y="1439999"/>
            <a:ext cx="4511904" cy="26370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talvez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demandasse alguma atenção especial o fato desses percentuais junto aos interessados com baixa escolaridade ser ainda mais elevado, algo que poderia inibir futuras consultas à Central de Relacionamento 0800 </a:t>
            </a:r>
            <a:r>
              <a:rPr lang="pt-BR" sz="1000" dirty="0">
                <a:solidFill>
                  <a:srgbClr val="002060"/>
                </a:solidFill>
                <a:latin typeface="Arial Narrow" panose="020B0606020202030204" pitchFamily="34" charset="0"/>
              </a:rPr>
              <a:t>(P7)</a:t>
            </a:r>
          </a:p>
        </p:txBody>
      </p:sp>
      <p:sp>
        <p:nvSpPr>
          <p:cNvPr id="408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>
            <a:spLocks noEditPoints="1"/>
          </p:cNvSpPr>
          <p:nvPr/>
        </p:nvSpPr>
        <p:spPr bwMode="auto">
          <a:xfrm>
            <a:off x="7818438" y="2821806"/>
            <a:ext cx="3209925" cy="1481137"/>
          </a:xfrm>
          <a:custGeom>
            <a:avLst/>
            <a:gdLst>
              <a:gd name="T0" fmla="*/ 0 w 2022"/>
              <a:gd name="T1" fmla="*/ 0 h 933"/>
              <a:gd name="T2" fmla="*/ 460 w 2022"/>
              <a:gd name="T3" fmla="*/ 0 h 933"/>
              <a:gd name="T4" fmla="*/ 460 w 2022"/>
              <a:gd name="T5" fmla="*/ 933 h 933"/>
              <a:gd name="T6" fmla="*/ 0 w 2022"/>
              <a:gd name="T7" fmla="*/ 933 h 933"/>
              <a:gd name="T8" fmla="*/ 0 w 2022"/>
              <a:gd name="T9" fmla="*/ 0 h 933"/>
              <a:gd name="T10" fmla="*/ 781 w 2022"/>
              <a:gd name="T11" fmla="*/ 25 h 933"/>
              <a:gd name="T12" fmla="*/ 1242 w 2022"/>
              <a:gd name="T13" fmla="*/ 25 h 933"/>
              <a:gd name="T14" fmla="*/ 1242 w 2022"/>
              <a:gd name="T15" fmla="*/ 933 h 933"/>
              <a:gd name="T16" fmla="*/ 781 w 2022"/>
              <a:gd name="T17" fmla="*/ 933 h 933"/>
              <a:gd name="T18" fmla="*/ 781 w 2022"/>
              <a:gd name="T19" fmla="*/ 25 h 933"/>
              <a:gd name="T20" fmla="*/ 1563 w 2022"/>
              <a:gd name="T21" fmla="*/ 25 h 933"/>
              <a:gd name="T22" fmla="*/ 2022 w 2022"/>
              <a:gd name="T23" fmla="*/ 25 h 933"/>
              <a:gd name="T24" fmla="*/ 2022 w 2022"/>
              <a:gd name="T25" fmla="*/ 933 h 933"/>
              <a:gd name="T26" fmla="*/ 1563 w 2022"/>
              <a:gd name="T27" fmla="*/ 933 h 933"/>
              <a:gd name="T28" fmla="*/ 1563 w 2022"/>
              <a:gd name="T29" fmla="*/ 25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22" h="933">
                <a:moveTo>
                  <a:pt x="0" y="0"/>
                </a:moveTo>
                <a:lnTo>
                  <a:pt x="460" y="0"/>
                </a:lnTo>
                <a:lnTo>
                  <a:pt x="460" y="933"/>
                </a:lnTo>
                <a:lnTo>
                  <a:pt x="0" y="933"/>
                </a:lnTo>
                <a:lnTo>
                  <a:pt x="0" y="0"/>
                </a:lnTo>
                <a:close/>
                <a:moveTo>
                  <a:pt x="781" y="25"/>
                </a:moveTo>
                <a:lnTo>
                  <a:pt x="1242" y="25"/>
                </a:lnTo>
                <a:lnTo>
                  <a:pt x="1242" y="933"/>
                </a:lnTo>
                <a:lnTo>
                  <a:pt x="781" y="933"/>
                </a:lnTo>
                <a:lnTo>
                  <a:pt x="781" y="25"/>
                </a:lnTo>
                <a:close/>
                <a:moveTo>
                  <a:pt x="1563" y="25"/>
                </a:moveTo>
                <a:lnTo>
                  <a:pt x="2022" y="25"/>
                </a:lnTo>
                <a:lnTo>
                  <a:pt x="2022" y="933"/>
                </a:lnTo>
                <a:lnTo>
                  <a:pt x="1563" y="933"/>
                </a:lnTo>
                <a:lnTo>
                  <a:pt x="1563" y="2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7818438" y="2420169"/>
            <a:ext cx="3209925" cy="441325"/>
          </a:xfrm>
          <a:custGeom>
            <a:avLst/>
            <a:gdLst>
              <a:gd name="T0" fmla="*/ 0 w 2022"/>
              <a:gd name="T1" fmla="*/ 101 h 278"/>
              <a:gd name="T2" fmla="*/ 460 w 2022"/>
              <a:gd name="T3" fmla="*/ 101 h 278"/>
              <a:gd name="T4" fmla="*/ 460 w 2022"/>
              <a:gd name="T5" fmla="*/ 253 h 278"/>
              <a:gd name="T6" fmla="*/ 0 w 2022"/>
              <a:gd name="T7" fmla="*/ 253 h 278"/>
              <a:gd name="T8" fmla="*/ 0 w 2022"/>
              <a:gd name="T9" fmla="*/ 101 h 278"/>
              <a:gd name="T10" fmla="*/ 781 w 2022"/>
              <a:gd name="T11" fmla="*/ 127 h 278"/>
              <a:gd name="T12" fmla="*/ 1242 w 2022"/>
              <a:gd name="T13" fmla="*/ 127 h 278"/>
              <a:gd name="T14" fmla="*/ 1242 w 2022"/>
              <a:gd name="T15" fmla="*/ 278 h 278"/>
              <a:gd name="T16" fmla="*/ 781 w 2022"/>
              <a:gd name="T17" fmla="*/ 278 h 278"/>
              <a:gd name="T18" fmla="*/ 781 w 2022"/>
              <a:gd name="T19" fmla="*/ 127 h 278"/>
              <a:gd name="T20" fmla="*/ 1563 w 2022"/>
              <a:gd name="T21" fmla="*/ 0 h 278"/>
              <a:gd name="T22" fmla="*/ 2022 w 2022"/>
              <a:gd name="T23" fmla="*/ 0 h 278"/>
              <a:gd name="T24" fmla="*/ 2022 w 2022"/>
              <a:gd name="T25" fmla="*/ 278 h 278"/>
              <a:gd name="T26" fmla="*/ 1563 w 2022"/>
              <a:gd name="T27" fmla="*/ 278 h 278"/>
              <a:gd name="T28" fmla="*/ 1563 w 2022"/>
              <a:gd name="T29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22" h="278">
                <a:moveTo>
                  <a:pt x="0" y="101"/>
                </a:moveTo>
                <a:lnTo>
                  <a:pt x="460" y="101"/>
                </a:lnTo>
                <a:lnTo>
                  <a:pt x="460" y="253"/>
                </a:lnTo>
                <a:lnTo>
                  <a:pt x="0" y="253"/>
                </a:lnTo>
                <a:lnTo>
                  <a:pt x="0" y="101"/>
                </a:lnTo>
                <a:close/>
                <a:moveTo>
                  <a:pt x="781" y="127"/>
                </a:moveTo>
                <a:lnTo>
                  <a:pt x="1242" y="127"/>
                </a:lnTo>
                <a:lnTo>
                  <a:pt x="1242" y="278"/>
                </a:lnTo>
                <a:lnTo>
                  <a:pt x="781" y="278"/>
                </a:lnTo>
                <a:lnTo>
                  <a:pt x="781" y="127"/>
                </a:lnTo>
                <a:close/>
                <a:moveTo>
                  <a:pt x="1563" y="0"/>
                </a:moveTo>
                <a:lnTo>
                  <a:pt x="2022" y="0"/>
                </a:lnTo>
                <a:lnTo>
                  <a:pt x="2022" y="278"/>
                </a:lnTo>
                <a:lnTo>
                  <a:pt x="1563" y="278"/>
                </a:lnTo>
                <a:lnTo>
                  <a:pt x="15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43" name="Grupo 42"/>
          <p:cNvGrpSpPr/>
          <p:nvPr/>
        </p:nvGrpSpPr>
        <p:grpSpPr>
          <a:xfrm>
            <a:off x="8018463" y="3448869"/>
            <a:ext cx="2884488" cy="296862"/>
            <a:chOff x="8018463" y="2944813"/>
            <a:chExt cx="2884488" cy="296862"/>
          </a:xfrm>
        </p:grpSpPr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8018463" y="2944813"/>
              <a:ext cx="4032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Narrow" panose="020B0606020202030204" pitchFamily="34" charset="0"/>
                </a:rPr>
                <a:t>37%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9258301" y="2963863"/>
              <a:ext cx="4048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Narrow" panose="020B0606020202030204" pitchFamily="34" charset="0"/>
                </a:rPr>
                <a:t>36%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10499726" y="2963863"/>
              <a:ext cx="40322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Narrow" panose="020B0606020202030204" pitchFamily="34" charset="0"/>
                </a:rPr>
                <a:t>36%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8062913" y="2524944"/>
            <a:ext cx="2846388" cy="379412"/>
            <a:chOff x="8062913" y="2020888"/>
            <a:chExt cx="2846388" cy="379412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8062913" y="2082800"/>
              <a:ext cx="31115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Narrow" panose="020B0606020202030204" pitchFamily="34" charset="0"/>
                </a:rPr>
                <a:t>6%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9304338" y="2124075"/>
              <a:ext cx="311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Narrow" panose="020B0606020202030204" pitchFamily="34" charset="0"/>
                </a:rPr>
                <a:t>6%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10504488" y="2020888"/>
              <a:ext cx="4048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Narrow" panose="020B0606020202030204" pitchFamily="34" charset="0"/>
                </a:rPr>
                <a:t>11%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7562851" y="4298181"/>
            <a:ext cx="3722688" cy="860425"/>
            <a:chOff x="7562851" y="3794125"/>
            <a:chExt cx="3722688" cy="860425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562851" y="3794125"/>
              <a:ext cx="3722688" cy="9525"/>
            </a:xfrm>
            <a:prstGeom prst="rect">
              <a:avLst/>
            </a:prstGeom>
            <a:solidFill>
              <a:srgbClr val="D9D9D9"/>
            </a:solidFill>
            <a:ln w="1588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7683501" y="3921125"/>
              <a:ext cx="106838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fund. </a:t>
              </a:r>
              <a:r>
                <a:rPr kumimoji="0" lang="pt-BR" altLang="pt-BR" sz="1600" b="0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incomp</a:t>
              </a: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.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8988426" y="3921125"/>
              <a:ext cx="9398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fund. comp.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10123488" y="3921125"/>
              <a:ext cx="115093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médio incomp.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18"/>
            <p:cNvSpPr>
              <a:spLocks noChangeArrowheads="1"/>
            </p:cNvSpPr>
            <p:nvPr/>
          </p:nvSpPr>
          <p:spPr bwMode="auto">
            <a:xfrm>
              <a:off x="8509001" y="4446588"/>
              <a:ext cx="101600" cy="103187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8659813" y="4376738"/>
              <a:ext cx="75565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não sabe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9521826" y="4880794"/>
            <a:ext cx="955675" cy="277812"/>
            <a:chOff x="9521826" y="4376738"/>
            <a:chExt cx="955675" cy="277812"/>
          </a:xfrm>
        </p:grpSpPr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9521826" y="4446588"/>
              <a:ext cx="104775" cy="103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9674226" y="4376738"/>
              <a:ext cx="8032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sem resp.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7955969" y="2996952"/>
            <a:ext cx="2976806" cy="648072"/>
            <a:chOff x="7970029" y="3647088"/>
            <a:chExt cx="2976806" cy="648072"/>
          </a:xfrm>
        </p:grpSpPr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7970029" y="3720257"/>
              <a:ext cx="58830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44%</a:t>
              </a:r>
              <a:endPara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57" name="Rectangle 10"/>
            <p:cNvSpPr>
              <a:spLocks noChangeArrowheads="1"/>
            </p:cNvSpPr>
            <p:nvPr/>
          </p:nvSpPr>
          <p:spPr bwMode="auto">
            <a:xfrm>
              <a:off x="9134396" y="3864273"/>
              <a:ext cx="58830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42%</a:t>
              </a:r>
              <a:endPara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58" name="Rectangle 11"/>
            <p:cNvSpPr>
              <a:spLocks noChangeArrowheads="1"/>
            </p:cNvSpPr>
            <p:nvPr/>
          </p:nvSpPr>
          <p:spPr bwMode="auto">
            <a:xfrm>
              <a:off x="10358532" y="3647088"/>
              <a:ext cx="58830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47%</a:t>
              </a:r>
              <a:endPara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sp>
        <p:nvSpPr>
          <p:cNvPr id="40" name="Espaço Reservado para Conteúdo 4"/>
          <p:cNvSpPr txBox="1">
            <a:spLocks/>
          </p:cNvSpPr>
          <p:nvPr/>
        </p:nvSpPr>
        <p:spPr>
          <a:xfrm>
            <a:off x="6895145" y="1601472"/>
            <a:ext cx="4818385" cy="37485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motivos </a:t>
            </a: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para </a:t>
            </a: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as </a:t>
            </a: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solicitações não terem sido </a:t>
            </a: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atendidas</a:t>
            </a:r>
            <a:endParaRPr lang="pt-BR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378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7" grpId="0" animBg="1"/>
      <p:bldP spid="8" grpId="0" animBg="1"/>
      <p:bldP spid="4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41</a:t>
            </a:fld>
            <a:endParaRPr lang="pt-BR" dirty="0"/>
          </a:p>
        </p:txBody>
      </p:sp>
      <p:sp>
        <p:nvSpPr>
          <p:cNvPr id="59" name="Espaço Reservado para Conteúdo 4"/>
          <p:cNvSpPr txBox="1">
            <a:spLocks/>
          </p:cNvSpPr>
          <p:nvPr/>
        </p:nvSpPr>
        <p:spPr>
          <a:xfrm>
            <a:off x="720000" y="1439999"/>
            <a:ext cx="3143752" cy="36501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qualquer forma, o tom crítico de boa parte dessas hipóteses sugere a adoção de medidas </a:t>
            </a:r>
            <a:r>
              <a:rPr lang="pt-BR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pró-ativas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da Central de Relacionamento 0800 no sentido de tentar esclarecer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 porquê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desses não-atendimentos </a:t>
            </a:r>
            <a:r>
              <a:rPr lang="pt-BR" sz="1000" dirty="0">
                <a:solidFill>
                  <a:srgbClr val="002060"/>
                </a:solidFill>
                <a:latin typeface="Arial Narrow" panose="020B0606020202030204" pitchFamily="34" charset="0"/>
              </a:rPr>
              <a:t>(P7)</a:t>
            </a:r>
          </a:p>
        </p:txBody>
      </p:sp>
      <p:sp>
        <p:nvSpPr>
          <p:cNvPr id="408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668718"/>
              </p:ext>
            </p:extLst>
          </p:nvPr>
        </p:nvGraphicFramePr>
        <p:xfrm>
          <a:off x="4727848" y="2300346"/>
          <a:ext cx="6570754" cy="313106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5863588"/>
                <a:gridCol w="707166"/>
              </a:tblGrid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 Narrow" panose="020B0606020202030204" pitchFamily="34" charset="0"/>
                        </a:rPr>
                        <a:t>desinformação / desconhecimento / descaso do atendente / não esclareceu</a:t>
                      </a:r>
                      <a:endParaRPr lang="pt-BR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27%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 Narrow" panose="020B0606020202030204" pitchFamily="34" charset="0"/>
                        </a:rPr>
                        <a:t>demora / nº congestionado / transferido várias vezes / ligação cai / não atende</a:t>
                      </a:r>
                      <a:endParaRPr lang="pt-BR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9%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 Narrow" panose="020B0606020202030204" pitchFamily="34" charset="0"/>
                        </a:rPr>
                        <a:t>não tinha o que procurava / não tinha vaga / não tinha horário</a:t>
                      </a:r>
                      <a:endParaRPr lang="pt-BR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 Narrow" panose="020B0606020202030204" pitchFamily="34" charset="0"/>
                        </a:rPr>
                        <a:t>falta de insistência do atendido / interesse / não soube explicar sua demanda</a:t>
                      </a:r>
                      <a:endParaRPr lang="pt-BR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 Narrow" panose="020B0606020202030204" pitchFamily="34" charset="0"/>
                        </a:rPr>
                        <a:t>grande demanda / poucos atendentes</a:t>
                      </a:r>
                      <a:endParaRPr lang="pt-BR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 Narrow" panose="020B0606020202030204" pitchFamily="34" charset="0"/>
                        </a:rPr>
                        <a:t>não resolveu / não deram retorno</a:t>
                      </a:r>
                      <a:endParaRPr lang="pt-BR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 Narrow" panose="020B0606020202030204" pitchFamily="34" charset="0"/>
                        </a:rPr>
                        <a:t>não era da alçada do Sebrae / não é culpa do Sebrae</a:t>
                      </a:r>
                      <a:endParaRPr lang="pt-BR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3%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 Narrow" panose="020B0606020202030204" pitchFamily="34" charset="0"/>
                        </a:rPr>
                        <a:t>entrar em contato com o Sebrae local / pessoalmente / site</a:t>
                      </a:r>
                      <a:endParaRPr lang="pt-BR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3%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 Narrow" panose="020B0606020202030204" pitchFamily="34" charset="0"/>
                        </a:rPr>
                        <a:t>falta interesse / atenção do Sebrae</a:t>
                      </a:r>
                      <a:endParaRPr lang="pt-BR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2%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 Narrow" panose="020B0606020202030204" pitchFamily="34" charset="0"/>
                        </a:rPr>
                        <a:t>horário de funcionamento</a:t>
                      </a:r>
                      <a:endParaRPr lang="pt-BR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 Narrow" panose="020B0606020202030204" pitchFamily="34" charset="0"/>
                        </a:rPr>
                        <a:t>mudança no curso / longe da sede / não atende no local</a:t>
                      </a:r>
                      <a:endParaRPr lang="pt-BR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  <a:endParaRPr lang="pt-B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 Narrow" panose="020B0606020202030204" pitchFamily="34" charset="0"/>
                        </a:rPr>
                        <a:t>desvalorizado pelo Sebrae / seu perfil não se encaixa, por ser muito pequeno</a:t>
                      </a:r>
                      <a:endParaRPr lang="pt-BR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  <a:endParaRPr lang="pt-B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6023992" y="1650451"/>
            <a:ext cx="4818385" cy="37485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motivos </a:t>
            </a: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para </a:t>
            </a: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as </a:t>
            </a: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solicitações não terem sido </a:t>
            </a: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atendidas</a:t>
            </a:r>
            <a:endParaRPr lang="pt-BR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29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42</a:t>
            </a:fld>
            <a:endParaRPr lang="pt-BR" dirty="0"/>
          </a:p>
        </p:txBody>
      </p:sp>
      <p:sp>
        <p:nvSpPr>
          <p:cNvPr id="408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464798" y="2189311"/>
            <a:ext cx="1695475" cy="2444750"/>
            <a:chOff x="7250088" y="3473450"/>
            <a:chExt cx="1695475" cy="2444750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7707313" y="3482975"/>
              <a:ext cx="1228725" cy="1882775"/>
            </a:xfrm>
            <a:custGeom>
              <a:avLst/>
              <a:gdLst>
                <a:gd name="T0" fmla="*/ 4458 w 12905"/>
                <a:gd name="T1" fmla="*/ 0 h 19757"/>
                <a:gd name="T2" fmla="*/ 4833 w 12905"/>
                <a:gd name="T3" fmla="*/ 16520 h 19757"/>
                <a:gd name="T4" fmla="*/ 12905 w 12905"/>
                <a:gd name="T5" fmla="*/ 19757 h 19757"/>
                <a:gd name="T6" fmla="*/ 12905 w 12905"/>
                <a:gd name="T7" fmla="*/ 14499 h 19757"/>
                <a:gd name="T8" fmla="*/ 6479 w 12905"/>
                <a:gd name="T9" fmla="*/ 8073 h 19757"/>
                <a:gd name="T10" fmla="*/ 8260 w 12905"/>
                <a:gd name="T11" fmla="*/ 3633 h 19757"/>
                <a:gd name="T12" fmla="*/ 4458 w 12905"/>
                <a:gd name="T13" fmla="*/ 0 h 19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05" h="19757">
                  <a:moveTo>
                    <a:pt x="4458" y="0"/>
                  </a:moveTo>
                  <a:cubicBezTo>
                    <a:pt x="0" y="4665"/>
                    <a:pt x="168" y="12062"/>
                    <a:pt x="4833" y="16520"/>
                  </a:cubicBezTo>
                  <a:cubicBezTo>
                    <a:pt x="7007" y="18598"/>
                    <a:pt x="9898" y="19757"/>
                    <a:pt x="12905" y="19757"/>
                  </a:cubicBezTo>
                  <a:lnTo>
                    <a:pt x="12905" y="14499"/>
                  </a:lnTo>
                  <a:cubicBezTo>
                    <a:pt x="9356" y="14499"/>
                    <a:pt x="6479" y="11622"/>
                    <a:pt x="6479" y="8073"/>
                  </a:cubicBezTo>
                  <a:cubicBezTo>
                    <a:pt x="6479" y="6419"/>
                    <a:pt x="7117" y="4829"/>
                    <a:pt x="8260" y="3633"/>
                  </a:cubicBezTo>
                  <a:lnTo>
                    <a:pt x="4458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7813675" y="3473450"/>
              <a:ext cx="1131888" cy="1901825"/>
            </a:xfrm>
            <a:custGeom>
              <a:avLst/>
              <a:gdLst>
                <a:gd name="T0" fmla="*/ 2623 w 11873"/>
                <a:gd name="T1" fmla="*/ 1062 h 19950"/>
                <a:gd name="T2" fmla="*/ 1394 w 11873"/>
                <a:gd name="T3" fmla="*/ 3016 h 19950"/>
                <a:gd name="T4" fmla="*/ 595 w 11873"/>
                <a:gd name="T5" fmla="*/ 5125 h 19950"/>
                <a:gd name="T6" fmla="*/ 220 w 11873"/>
                <a:gd name="T7" fmla="*/ 7323 h 19950"/>
                <a:gd name="T8" fmla="*/ 271 w 11873"/>
                <a:gd name="T9" fmla="*/ 9543 h 19950"/>
                <a:gd name="T10" fmla="*/ 746 w 11873"/>
                <a:gd name="T11" fmla="*/ 11722 h 19950"/>
                <a:gd name="T12" fmla="*/ 1642 w 11873"/>
                <a:gd name="T13" fmla="*/ 13792 h 19950"/>
                <a:gd name="T14" fmla="*/ 2958 w 11873"/>
                <a:gd name="T15" fmla="*/ 15687 h 19950"/>
                <a:gd name="T16" fmla="*/ 4615 w 11873"/>
                <a:gd name="T17" fmla="*/ 17278 h 19950"/>
                <a:gd name="T18" fmla="*/ 6468 w 11873"/>
                <a:gd name="T19" fmla="*/ 18469 h 19950"/>
                <a:gd name="T20" fmla="*/ 7722 w 11873"/>
                <a:gd name="T21" fmla="*/ 19025 h 19950"/>
                <a:gd name="T22" fmla="*/ 8768 w 11873"/>
                <a:gd name="T23" fmla="*/ 19360 h 19950"/>
                <a:gd name="T24" fmla="*/ 9845 w 11873"/>
                <a:gd name="T25" fmla="*/ 19595 h 19950"/>
                <a:gd name="T26" fmla="*/ 10944 w 11873"/>
                <a:gd name="T27" fmla="*/ 19728 h 19950"/>
                <a:gd name="T28" fmla="*/ 11681 w 11873"/>
                <a:gd name="T29" fmla="*/ 19853 h 19950"/>
                <a:gd name="T30" fmla="*/ 11113 w 11873"/>
                <a:gd name="T31" fmla="*/ 14658 h 19950"/>
                <a:gd name="T32" fmla="*/ 9840 w 11873"/>
                <a:gd name="T33" fmla="*/ 14399 h 19950"/>
                <a:gd name="T34" fmla="*/ 8671 w 11873"/>
                <a:gd name="T35" fmla="*/ 13905 h 19950"/>
                <a:gd name="T36" fmla="*/ 7630 w 11873"/>
                <a:gd name="T37" fmla="*/ 13204 h 19950"/>
                <a:gd name="T38" fmla="*/ 6746 w 11873"/>
                <a:gd name="T39" fmla="*/ 12319 h 19950"/>
                <a:gd name="T40" fmla="*/ 6043 w 11873"/>
                <a:gd name="T41" fmla="*/ 11280 h 19950"/>
                <a:gd name="T42" fmla="*/ 5550 w 11873"/>
                <a:gd name="T43" fmla="*/ 10111 h 19950"/>
                <a:gd name="T44" fmla="*/ 5289 w 11873"/>
                <a:gd name="T45" fmla="*/ 8839 h 19950"/>
                <a:gd name="T46" fmla="*/ 5286 w 11873"/>
                <a:gd name="T47" fmla="*/ 7545 h 19950"/>
                <a:gd name="T48" fmla="*/ 5521 w 11873"/>
                <a:gd name="T49" fmla="*/ 6329 h 19950"/>
                <a:gd name="T50" fmla="*/ 5980 w 11873"/>
                <a:gd name="T51" fmla="*/ 5182 h 19950"/>
                <a:gd name="T52" fmla="*/ 6651 w 11873"/>
                <a:gd name="T53" fmla="*/ 4138 h 19950"/>
                <a:gd name="T54" fmla="*/ 3264 w 11873"/>
                <a:gd name="T55" fmla="*/ 166 h 19950"/>
                <a:gd name="T56" fmla="*/ 6804 w 11873"/>
                <a:gd name="T57" fmla="*/ 4253 h 19950"/>
                <a:gd name="T58" fmla="*/ 6153 w 11873"/>
                <a:gd name="T59" fmla="*/ 5265 h 19950"/>
                <a:gd name="T60" fmla="*/ 5706 w 11873"/>
                <a:gd name="T61" fmla="*/ 6378 h 19950"/>
                <a:gd name="T62" fmla="*/ 5477 w 11873"/>
                <a:gd name="T63" fmla="*/ 7560 h 19950"/>
                <a:gd name="T64" fmla="*/ 5480 w 11873"/>
                <a:gd name="T65" fmla="*/ 8814 h 19950"/>
                <a:gd name="T66" fmla="*/ 5731 w 11873"/>
                <a:gd name="T67" fmla="*/ 10050 h 19950"/>
                <a:gd name="T68" fmla="*/ 6210 w 11873"/>
                <a:gd name="T69" fmla="*/ 11185 h 19950"/>
                <a:gd name="T70" fmla="*/ 6891 w 11873"/>
                <a:gd name="T71" fmla="*/ 12194 h 19950"/>
                <a:gd name="T72" fmla="*/ 7749 w 11873"/>
                <a:gd name="T73" fmla="*/ 13053 h 19950"/>
                <a:gd name="T74" fmla="*/ 8758 w 11873"/>
                <a:gd name="T75" fmla="*/ 13734 h 19950"/>
                <a:gd name="T76" fmla="*/ 9893 w 11873"/>
                <a:gd name="T77" fmla="*/ 14214 h 19950"/>
                <a:gd name="T78" fmla="*/ 11128 w 11873"/>
                <a:gd name="T79" fmla="*/ 14467 h 19950"/>
                <a:gd name="T80" fmla="*/ 11873 w 11873"/>
                <a:gd name="T81" fmla="*/ 19853 h 19950"/>
                <a:gd name="T82" fmla="*/ 11210 w 11873"/>
                <a:gd name="T83" fmla="*/ 19935 h 19950"/>
                <a:gd name="T84" fmla="*/ 10088 w 11873"/>
                <a:gd name="T85" fmla="*/ 19827 h 19950"/>
                <a:gd name="T86" fmla="*/ 8987 w 11873"/>
                <a:gd name="T87" fmla="*/ 19614 h 19950"/>
                <a:gd name="T88" fmla="*/ 7915 w 11873"/>
                <a:gd name="T89" fmla="*/ 19299 h 19950"/>
                <a:gd name="T90" fmla="*/ 6878 w 11873"/>
                <a:gd name="T91" fmla="*/ 18883 h 19950"/>
                <a:gd name="T92" fmla="*/ 4943 w 11873"/>
                <a:gd name="T93" fmla="*/ 17763 h 19950"/>
                <a:gd name="T94" fmla="*/ 3210 w 11873"/>
                <a:gd name="T95" fmla="*/ 16255 h 19950"/>
                <a:gd name="T96" fmla="*/ 1766 w 11873"/>
                <a:gd name="T97" fmla="*/ 14382 h 19950"/>
                <a:gd name="T98" fmla="*/ 749 w 11873"/>
                <a:gd name="T99" fmla="*/ 12315 h 19950"/>
                <a:gd name="T100" fmla="*/ 160 w 11873"/>
                <a:gd name="T101" fmla="*/ 10122 h 19950"/>
                <a:gd name="T102" fmla="*/ 2 w 11873"/>
                <a:gd name="T103" fmla="*/ 7869 h 19950"/>
                <a:gd name="T104" fmla="*/ 274 w 11873"/>
                <a:gd name="T105" fmla="*/ 5623 h 19950"/>
                <a:gd name="T106" fmla="*/ 980 w 11873"/>
                <a:gd name="T107" fmla="*/ 3450 h 19950"/>
                <a:gd name="T108" fmla="*/ 2121 w 11873"/>
                <a:gd name="T109" fmla="*/ 1418 h 19950"/>
                <a:gd name="T110" fmla="*/ 3327 w 11873"/>
                <a:gd name="T111" fmla="*/ 1 h 19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873" h="19950">
                  <a:moveTo>
                    <a:pt x="3264" y="166"/>
                  </a:moveTo>
                  <a:lnTo>
                    <a:pt x="3402" y="161"/>
                  </a:lnTo>
                  <a:lnTo>
                    <a:pt x="2998" y="606"/>
                  </a:lnTo>
                  <a:lnTo>
                    <a:pt x="2623" y="1062"/>
                  </a:lnTo>
                  <a:lnTo>
                    <a:pt x="2276" y="1532"/>
                  </a:lnTo>
                  <a:lnTo>
                    <a:pt x="1955" y="2016"/>
                  </a:lnTo>
                  <a:lnTo>
                    <a:pt x="1662" y="2510"/>
                  </a:lnTo>
                  <a:lnTo>
                    <a:pt x="1394" y="3016"/>
                  </a:lnTo>
                  <a:lnTo>
                    <a:pt x="1154" y="3531"/>
                  </a:lnTo>
                  <a:lnTo>
                    <a:pt x="941" y="4055"/>
                  </a:lnTo>
                  <a:lnTo>
                    <a:pt x="754" y="4586"/>
                  </a:lnTo>
                  <a:lnTo>
                    <a:pt x="595" y="5125"/>
                  </a:lnTo>
                  <a:lnTo>
                    <a:pt x="461" y="5668"/>
                  </a:lnTo>
                  <a:lnTo>
                    <a:pt x="355" y="6217"/>
                  </a:lnTo>
                  <a:lnTo>
                    <a:pt x="274" y="6768"/>
                  </a:lnTo>
                  <a:lnTo>
                    <a:pt x="220" y="7323"/>
                  </a:lnTo>
                  <a:lnTo>
                    <a:pt x="193" y="7878"/>
                  </a:lnTo>
                  <a:lnTo>
                    <a:pt x="192" y="8435"/>
                  </a:lnTo>
                  <a:lnTo>
                    <a:pt x="218" y="8990"/>
                  </a:lnTo>
                  <a:lnTo>
                    <a:pt x="271" y="9543"/>
                  </a:lnTo>
                  <a:lnTo>
                    <a:pt x="350" y="10095"/>
                  </a:lnTo>
                  <a:lnTo>
                    <a:pt x="456" y="10642"/>
                  </a:lnTo>
                  <a:lnTo>
                    <a:pt x="588" y="11185"/>
                  </a:lnTo>
                  <a:lnTo>
                    <a:pt x="746" y="11722"/>
                  </a:lnTo>
                  <a:lnTo>
                    <a:pt x="930" y="12252"/>
                  </a:lnTo>
                  <a:lnTo>
                    <a:pt x="1141" y="12775"/>
                  </a:lnTo>
                  <a:lnTo>
                    <a:pt x="1379" y="13288"/>
                  </a:lnTo>
                  <a:lnTo>
                    <a:pt x="1642" y="13792"/>
                  </a:lnTo>
                  <a:lnTo>
                    <a:pt x="1931" y="14285"/>
                  </a:lnTo>
                  <a:lnTo>
                    <a:pt x="2248" y="14766"/>
                  </a:lnTo>
                  <a:lnTo>
                    <a:pt x="2590" y="15233"/>
                  </a:lnTo>
                  <a:lnTo>
                    <a:pt x="2958" y="15687"/>
                  </a:lnTo>
                  <a:lnTo>
                    <a:pt x="3353" y="16126"/>
                  </a:lnTo>
                  <a:lnTo>
                    <a:pt x="3774" y="16549"/>
                  </a:lnTo>
                  <a:lnTo>
                    <a:pt x="4186" y="16925"/>
                  </a:lnTo>
                  <a:lnTo>
                    <a:pt x="4615" y="17278"/>
                  </a:lnTo>
                  <a:lnTo>
                    <a:pt x="5058" y="17610"/>
                  </a:lnTo>
                  <a:lnTo>
                    <a:pt x="5515" y="17919"/>
                  </a:lnTo>
                  <a:lnTo>
                    <a:pt x="5986" y="18207"/>
                  </a:lnTo>
                  <a:lnTo>
                    <a:pt x="6468" y="18469"/>
                  </a:lnTo>
                  <a:lnTo>
                    <a:pt x="6963" y="18710"/>
                  </a:lnTo>
                  <a:lnTo>
                    <a:pt x="7212" y="18821"/>
                  </a:lnTo>
                  <a:lnTo>
                    <a:pt x="7466" y="18926"/>
                  </a:lnTo>
                  <a:lnTo>
                    <a:pt x="7722" y="19025"/>
                  </a:lnTo>
                  <a:lnTo>
                    <a:pt x="7980" y="19118"/>
                  </a:lnTo>
                  <a:lnTo>
                    <a:pt x="8241" y="19204"/>
                  </a:lnTo>
                  <a:lnTo>
                    <a:pt x="8504" y="19286"/>
                  </a:lnTo>
                  <a:lnTo>
                    <a:pt x="8768" y="19360"/>
                  </a:lnTo>
                  <a:lnTo>
                    <a:pt x="9034" y="19429"/>
                  </a:lnTo>
                  <a:lnTo>
                    <a:pt x="9303" y="19490"/>
                  </a:lnTo>
                  <a:lnTo>
                    <a:pt x="9573" y="19545"/>
                  </a:lnTo>
                  <a:lnTo>
                    <a:pt x="9845" y="19595"/>
                  </a:lnTo>
                  <a:lnTo>
                    <a:pt x="10117" y="19638"/>
                  </a:lnTo>
                  <a:lnTo>
                    <a:pt x="10391" y="19674"/>
                  </a:lnTo>
                  <a:lnTo>
                    <a:pt x="10667" y="19704"/>
                  </a:lnTo>
                  <a:lnTo>
                    <a:pt x="10944" y="19728"/>
                  </a:lnTo>
                  <a:lnTo>
                    <a:pt x="11221" y="19744"/>
                  </a:lnTo>
                  <a:lnTo>
                    <a:pt x="11499" y="19755"/>
                  </a:lnTo>
                  <a:lnTo>
                    <a:pt x="11778" y="19757"/>
                  </a:lnTo>
                  <a:lnTo>
                    <a:pt x="11681" y="19853"/>
                  </a:lnTo>
                  <a:lnTo>
                    <a:pt x="11681" y="14595"/>
                  </a:lnTo>
                  <a:lnTo>
                    <a:pt x="11775" y="14691"/>
                  </a:lnTo>
                  <a:lnTo>
                    <a:pt x="11444" y="14683"/>
                  </a:lnTo>
                  <a:lnTo>
                    <a:pt x="11113" y="14658"/>
                  </a:lnTo>
                  <a:lnTo>
                    <a:pt x="10786" y="14617"/>
                  </a:lnTo>
                  <a:lnTo>
                    <a:pt x="10465" y="14559"/>
                  </a:lnTo>
                  <a:lnTo>
                    <a:pt x="10150" y="14487"/>
                  </a:lnTo>
                  <a:lnTo>
                    <a:pt x="9840" y="14399"/>
                  </a:lnTo>
                  <a:lnTo>
                    <a:pt x="9538" y="14296"/>
                  </a:lnTo>
                  <a:lnTo>
                    <a:pt x="9241" y="14180"/>
                  </a:lnTo>
                  <a:lnTo>
                    <a:pt x="8952" y="14049"/>
                  </a:lnTo>
                  <a:lnTo>
                    <a:pt x="8671" y="13905"/>
                  </a:lnTo>
                  <a:lnTo>
                    <a:pt x="8398" y="13749"/>
                  </a:lnTo>
                  <a:lnTo>
                    <a:pt x="8133" y="13579"/>
                  </a:lnTo>
                  <a:lnTo>
                    <a:pt x="7877" y="13397"/>
                  </a:lnTo>
                  <a:lnTo>
                    <a:pt x="7630" y="13204"/>
                  </a:lnTo>
                  <a:lnTo>
                    <a:pt x="7394" y="12999"/>
                  </a:lnTo>
                  <a:lnTo>
                    <a:pt x="7167" y="12783"/>
                  </a:lnTo>
                  <a:lnTo>
                    <a:pt x="6951" y="12557"/>
                  </a:lnTo>
                  <a:lnTo>
                    <a:pt x="6746" y="12319"/>
                  </a:lnTo>
                  <a:lnTo>
                    <a:pt x="6553" y="12074"/>
                  </a:lnTo>
                  <a:lnTo>
                    <a:pt x="6370" y="11818"/>
                  </a:lnTo>
                  <a:lnTo>
                    <a:pt x="6201" y="11553"/>
                  </a:lnTo>
                  <a:lnTo>
                    <a:pt x="6043" y="11280"/>
                  </a:lnTo>
                  <a:lnTo>
                    <a:pt x="5900" y="10999"/>
                  </a:lnTo>
                  <a:lnTo>
                    <a:pt x="5769" y="10710"/>
                  </a:lnTo>
                  <a:lnTo>
                    <a:pt x="5652" y="10414"/>
                  </a:lnTo>
                  <a:lnTo>
                    <a:pt x="5550" y="10111"/>
                  </a:lnTo>
                  <a:lnTo>
                    <a:pt x="5461" y="9802"/>
                  </a:lnTo>
                  <a:lnTo>
                    <a:pt x="5388" y="9486"/>
                  </a:lnTo>
                  <a:lnTo>
                    <a:pt x="5331" y="9164"/>
                  </a:lnTo>
                  <a:lnTo>
                    <a:pt x="5289" y="8839"/>
                  </a:lnTo>
                  <a:lnTo>
                    <a:pt x="5264" y="8507"/>
                  </a:lnTo>
                  <a:lnTo>
                    <a:pt x="5255" y="8172"/>
                  </a:lnTo>
                  <a:lnTo>
                    <a:pt x="5262" y="7858"/>
                  </a:lnTo>
                  <a:lnTo>
                    <a:pt x="5286" y="7545"/>
                  </a:lnTo>
                  <a:lnTo>
                    <a:pt x="5322" y="7237"/>
                  </a:lnTo>
                  <a:lnTo>
                    <a:pt x="5375" y="6930"/>
                  </a:lnTo>
                  <a:lnTo>
                    <a:pt x="5441" y="6627"/>
                  </a:lnTo>
                  <a:lnTo>
                    <a:pt x="5521" y="6329"/>
                  </a:lnTo>
                  <a:lnTo>
                    <a:pt x="5615" y="6034"/>
                  </a:lnTo>
                  <a:lnTo>
                    <a:pt x="5724" y="5744"/>
                  </a:lnTo>
                  <a:lnTo>
                    <a:pt x="5845" y="5460"/>
                  </a:lnTo>
                  <a:lnTo>
                    <a:pt x="5980" y="5182"/>
                  </a:lnTo>
                  <a:lnTo>
                    <a:pt x="6128" y="4910"/>
                  </a:lnTo>
                  <a:lnTo>
                    <a:pt x="6291" y="4645"/>
                  </a:lnTo>
                  <a:lnTo>
                    <a:pt x="6464" y="4388"/>
                  </a:lnTo>
                  <a:lnTo>
                    <a:pt x="6651" y="4138"/>
                  </a:lnTo>
                  <a:lnTo>
                    <a:pt x="6851" y="3897"/>
                  </a:lnTo>
                  <a:lnTo>
                    <a:pt x="7061" y="3665"/>
                  </a:lnTo>
                  <a:lnTo>
                    <a:pt x="7066" y="3799"/>
                  </a:lnTo>
                  <a:lnTo>
                    <a:pt x="3264" y="166"/>
                  </a:lnTo>
                  <a:close/>
                  <a:moveTo>
                    <a:pt x="7199" y="3660"/>
                  </a:moveTo>
                  <a:cubicBezTo>
                    <a:pt x="7236" y="3696"/>
                    <a:pt x="7239" y="3755"/>
                    <a:pt x="7204" y="3794"/>
                  </a:cubicBezTo>
                  <a:lnTo>
                    <a:pt x="6998" y="4020"/>
                  </a:lnTo>
                  <a:lnTo>
                    <a:pt x="6804" y="4253"/>
                  </a:lnTo>
                  <a:lnTo>
                    <a:pt x="6623" y="4495"/>
                  </a:lnTo>
                  <a:lnTo>
                    <a:pt x="6454" y="4746"/>
                  </a:lnTo>
                  <a:lnTo>
                    <a:pt x="6297" y="5003"/>
                  </a:lnTo>
                  <a:lnTo>
                    <a:pt x="6153" y="5265"/>
                  </a:lnTo>
                  <a:lnTo>
                    <a:pt x="6022" y="5535"/>
                  </a:lnTo>
                  <a:lnTo>
                    <a:pt x="5903" y="5811"/>
                  </a:lnTo>
                  <a:lnTo>
                    <a:pt x="5798" y="6093"/>
                  </a:lnTo>
                  <a:lnTo>
                    <a:pt x="5706" y="6378"/>
                  </a:lnTo>
                  <a:lnTo>
                    <a:pt x="5628" y="6668"/>
                  </a:lnTo>
                  <a:lnTo>
                    <a:pt x="5564" y="6963"/>
                  </a:lnTo>
                  <a:lnTo>
                    <a:pt x="5513" y="7260"/>
                  </a:lnTo>
                  <a:lnTo>
                    <a:pt x="5477" y="7560"/>
                  </a:lnTo>
                  <a:lnTo>
                    <a:pt x="5454" y="7863"/>
                  </a:lnTo>
                  <a:lnTo>
                    <a:pt x="5447" y="8167"/>
                  </a:lnTo>
                  <a:lnTo>
                    <a:pt x="5455" y="8492"/>
                  </a:lnTo>
                  <a:lnTo>
                    <a:pt x="5480" y="8814"/>
                  </a:lnTo>
                  <a:lnTo>
                    <a:pt x="5520" y="9131"/>
                  </a:lnTo>
                  <a:lnTo>
                    <a:pt x="5575" y="9443"/>
                  </a:lnTo>
                  <a:lnTo>
                    <a:pt x="5646" y="9749"/>
                  </a:lnTo>
                  <a:lnTo>
                    <a:pt x="5731" y="10050"/>
                  </a:lnTo>
                  <a:lnTo>
                    <a:pt x="5831" y="10343"/>
                  </a:lnTo>
                  <a:lnTo>
                    <a:pt x="5944" y="10631"/>
                  </a:lnTo>
                  <a:lnTo>
                    <a:pt x="6071" y="10912"/>
                  </a:lnTo>
                  <a:lnTo>
                    <a:pt x="6210" y="11185"/>
                  </a:lnTo>
                  <a:lnTo>
                    <a:pt x="6362" y="11450"/>
                  </a:lnTo>
                  <a:lnTo>
                    <a:pt x="6527" y="11707"/>
                  </a:lnTo>
                  <a:lnTo>
                    <a:pt x="6704" y="11955"/>
                  </a:lnTo>
                  <a:lnTo>
                    <a:pt x="6891" y="12194"/>
                  </a:lnTo>
                  <a:lnTo>
                    <a:pt x="7090" y="12424"/>
                  </a:lnTo>
                  <a:lnTo>
                    <a:pt x="7300" y="12644"/>
                  </a:lnTo>
                  <a:lnTo>
                    <a:pt x="7519" y="12854"/>
                  </a:lnTo>
                  <a:lnTo>
                    <a:pt x="7749" y="13053"/>
                  </a:lnTo>
                  <a:lnTo>
                    <a:pt x="7988" y="13240"/>
                  </a:lnTo>
                  <a:lnTo>
                    <a:pt x="8236" y="13418"/>
                  </a:lnTo>
                  <a:lnTo>
                    <a:pt x="8493" y="13582"/>
                  </a:lnTo>
                  <a:lnTo>
                    <a:pt x="8758" y="13734"/>
                  </a:lnTo>
                  <a:lnTo>
                    <a:pt x="9031" y="13874"/>
                  </a:lnTo>
                  <a:lnTo>
                    <a:pt x="9312" y="14001"/>
                  </a:lnTo>
                  <a:lnTo>
                    <a:pt x="9599" y="14115"/>
                  </a:lnTo>
                  <a:lnTo>
                    <a:pt x="9893" y="14214"/>
                  </a:lnTo>
                  <a:lnTo>
                    <a:pt x="10193" y="14300"/>
                  </a:lnTo>
                  <a:lnTo>
                    <a:pt x="10500" y="14370"/>
                  </a:lnTo>
                  <a:lnTo>
                    <a:pt x="10811" y="14426"/>
                  </a:lnTo>
                  <a:lnTo>
                    <a:pt x="11128" y="14467"/>
                  </a:lnTo>
                  <a:lnTo>
                    <a:pt x="11449" y="14491"/>
                  </a:lnTo>
                  <a:lnTo>
                    <a:pt x="11780" y="14499"/>
                  </a:lnTo>
                  <a:cubicBezTo>
                    <a:pt x="11832" y="14501"/>
                    <a:pt x="11873" y="14543"/>
                    <a:pt x="11873" y="14595"/>
                  </a:cubicBezTo>
                  <a:lnTo>
                    <a:pt x="11873" y="19853"/>
                  </a:lnTo>
                  <a:cubicBezTo>
                    <a:pt x="11873" y="19879"/>
                    <a:pt x="11863" y="19904"/>
                    <a:pt x="11845" y="19922"/>
                  </a:cubicBezTo>
                  <a:cubicBezTo>
                    <a:pt x="11827" y="19940"/>
                    <a:pt x="11802" y="19950"/>
                    <a:pt x="11776" y="19949"/>
                  </a:cubicBezTo>
                  <a:lnTo>
                    <a:pt x="11492" y="19946"/>
                  </a:lnTo>
                  <a:lnTo>
                    <a:pt x="11210" y="19935"/>
                  </a:lnTo>
                  <a:lnTo>
                    <a:pt x="10927" y="19919"/>
                  </a:lnTo>
                  <a:lnTo>
                    <a:pt x="10646" y="19895"/>
                  </a:lnTo>
                  <a:lnTo>
                    <a:pt x="10366" y="19865"/>
                  </a:lnTo>
                  <a:lnTo>
                    <a:pt x="10088" y="19827"/>
                  </a:lnTo>
                  <a:lnTo>
                    <a:pt x="9810" y="19784"/>
                  </a:lnTo>
                  <a:lnTo>
                    <a:pt x="9534" y="19733"/>
                  </a:lnTo>
                  <a:lnTo>
                    <a:pt x="9260" y="19677"/>
                  </a:lnTo>
                  <a:lnTo>
                    <a:pt x="8987" y="19614"/>
                  </a:lnTo>
                  <a:lnTo>
                    <a:pt x="8717" y="19545"/>
                  </a:lnTo>
                  <a:lnTo>
                    <a:pt x="8447" y="19469"/>
                  </a:lnTo>
                  <a:lnTo>
                    <a:pt x="8180" y="19387"/>
                  </a:lnTo>
                  <a:lnTo>
                    <a:pt x="7915" y="19299"/>
                  </a:lnTo>
                  <a:lnTo>
                    <a:pt x="7653" y="19204"/>
                  </a:lnTo>
                  <a:lnTo>
                    <a:pt x="7393" y="19103"/>
                  </a:lnTo>
                  <a:lnTo>
                    <a:pt x="7135" y="18996"/>
                  </a:lnTo>
                  <a:lnTo>
                    <a:pt x="6878" y="18883"/>
                  </a:lnTo>
                  <a:lnTo>
                    <a:pt x="6377" y="18638"/>
                  </a:lnTo>
                  <a:lnTo>
                    <a:pt x="5885" y="18370"/>
                  </a:lnTo>
                  <a:lnTo>
                    <a:pt x="5408" y="18078"/>
                  </a:lnTo>
                  <a:lnTo>
                    <a:pt x="4943" y="17763"/>
                  </a:lnTo>
                  <a:lnTo>
                    <a:pt x="4492" y="17426"/>
                  </a:lnTo>
                  <a:lnTo>
                    <a:pt x="4057" y="17066"/>
                  </a:lnTo>
                  <a:lnTo>
                    <a:pt x="3637" y="16684"/>
                  </a:lnTo>
                  <a:lnTo>
                    <a:pt x="3210" y="16255"/>
                  </a:lnTo>
                  <a:lnTo>
                    <a:pt x="2809" y="15808"/>
                  </a:lnTo>
                  <a:lnTo>
                    <a:pt x="2435" y="15346"/>
                  </a:lnTo>
                  <a:lnTo>
                    <a:pt x="2087" y="14871"/>
                  </a:lnTo>
                  <a:lnTo>
                    <a:pt x="1766" y="14382"/>
                  </a:lnTo>
                  <a:lnTo>
                    <a:pt x="1471" y="13881"/>
                  </a:lnTo>
                  <a:lnTo>
                    <a:pt x="1204" y="13369"/>
                  </a:lnTo>
                  <a:lnTo>
                    <a:pt x="962" y="12846"/>
                  </a:lnTo>
                  <a:lnTo>
                    <a:pt x="749" y="12315"/>
                  </a:lnTo>
                  <a:lnTo>
                    <a:pt x="561" y="11776"/>
                  </a:lnTo>
                  <a:lnTo>
                    <a:pt x="401" y="11230"/>
                  </a:lnTo>
                  <a:lnTo>
                    <a:pt x="267" y="10679"/>
                  </a:lnTo>
                  <a:lnTo>
                    <a:pt x="160" y="10122"/>
                  </a:lnTo>
                  <a:lnTo>
                    <a:pt x="80" y="9562"/>
                  </a:lnTo>
                  <a:lnTo>
                    <a:pt x="27" y="8999"/>
                  </a:lnTo>
                  <a:lnTo>
                    <a:pt x="0" y="8434"/>
                  </a:lnTo>
                  <a:lnTo>
                    <a:pt x="2" y="7869"/>
                  </a:lnTo>
                  <a:lnTo>
                    <a:pt x="29" y="7304"/>
                  </a:lnTo>
                  <a:lnTo>
                    <a:pt x="84" y="6741"/>
                  </a:lnTo>
                  <a:lnTo>
                    <a:pt x="166" y="6180"/>
                  </a:lnTo>
                  <a:lnTo>
                    <a:pt x="274" y="5623"/>
                  </a:lnTo>
                  <a:lnTo>
                    <a:pt x="410" y="5070"/>
                  </a:lnTo>
                  <a:lnTo>
                    <a:pt x="573" y="4523"/>
                  </a:lnTo>
                  <a:lnTo>
                    <a:pt x="764" y="3982"/>
                  </a:lnTo>
                  <a:lnTo>
                    <a:pt x="980" y="3450"/>
                  </a:lnTo>
                  <a:lnTo>
                    <a:pt x="1225" y="2927"/>
                  </a:lnTo>
                  <a:lnTo>
                    <a:pt x="1497" y="2412"/>
                  </a:lnTo>
                  <a:lnTo>
                    <a:pt x="1795" y="1909"/>
                  </a:lnTo>
                  <a:lnTo>
                    <a:pt x="2121" y="1418"/>
                  </a:lnTo>
                  <a:lnTo>
                    <a:pt x="2474" y="941"/>
                  </a:lnTo>
                  <a:lnTo>
                    <a:pt x="2855" y="477"/>
                  </a:lnTo>
                  <a:lnTo>
                    <a:pt x="3259" y="32"/>
                  </a:lnTo>
                  <a:cubicBezTo>
                    <a:pt x="3277" y="13"/>
                    <a:pt x="3301" y="1"/>
                    <a:pt x="3327" y="1"/>
                  </a:cubicBezTo>
                  <a:cubicBezTo>
                    <a:pt x="3353" y="0"/>
                    <a:pt x="3378" y="9"/>
                    <a:pt x="3397" y="27"/>
                  </a:cubicBezTo>
                  <a:lnTo>
                    <a:pt x="7199" y="3660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7958138" y="4468813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37%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7438426" y="5534627"/>
              <a:ext cx="117475" cy="1158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7250088" y="5784850"/>
              <a:ext cx="136525" cy="133350"/>
            </a:xfrm>
            <a:custGeom>
              <a:avLst/>
              <a:gdLst>
                <a:gd name="T0" fmla="*/ 0 w 1424"/>
                <a:gd name="T1" fmla="*/ 96 h 1408"/>
                <a:gd name="T2" fmla="*/ 96 w 1424"/>
                <a:gd name="T3" fmla="*/ 0 h 1408"/>
                <a:gd name="T4" fmla="*/ 1328 w 1424"/>
                <a:gd name="T5" fmla="*/ 0 h 1408"/>
                <a:gd name="T6" fmla="*/ 1424 w 1424"/>
                <a:gd name="T7" fmla="*/ 96 h 1408"/>
                <a:gd name="T8" fmla="*/ 1424 w 1424"/>
                <a:gd name="T9" fmla="*/ 1312 h 1408"/>
                <a:gd name="T10" fmla="*/ 1328 w 1424"/>
                <a:gd name="T11" fmla="*/ 1408 h 1408"/>
                <a:gd name="T12" fmla="*/ 96 w 1424"/>
                <a:gd name="T13" fmla="*/ 1408 h 1408"/>
                <a:gd name="T14" fmla="*/ 0 w 1424"/>
                <a:gd name="T15" fmla="*/ 1312 h 1408"/>
                <a:gd name="T16" fmla="*/ 0 w 1424"/>
                <a:gd name="T17" fmla="*/ 96 h 1408"/>
                <a:gd name="T18" fmla="*/ 192 w 1424"/>
                <a:gd name="T19" fmla="*/ 1312 h 1408"/>
                <a:gd name="T20" fmla="*/ 96 w 1424"/>
                <a:gd name="T21" fmla="*/ 1216 h 1408"/>
                <a:gd name="T22" fmla="*/ 1328 w 1424"/>
                <a:gd name="T23" fmla="*/ 1216 h 1408"/>
                <a:gd name="T24" fmla="*/ 1232 w 1424"/>
                <a:gd name="T25" fmla="*/ 1312 h 1408"/>
                <a:gd name="T26" fmla="*/ 1232 w 1424"/>
                <a:gd name="T27" fmla="*/ 96 h 1408"/>
                <a:gd name="T28" fmla="*/ 1328 w 1424"/>
                <a:gd name="T29" fmla="*/ 192 h 1408"/>
                <a:gd name="T30" fmla="*/ 96 w 1424"/>
                <a:gd name="T31" fmla="*/ 192 h 1408"/>
                <a:gd name="T32" fmla="*/ 192 w 1424"/>
                <a:gd name="T33" fmla="*/ 96 h 1408"/>
                <a:gd name="T34" fmla="*/ 192 w 1424"/>
                <a:gd name="T35" fmla="*/ 1312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4" h="1408">
                  <a:moveTo>
                    <a:pt x="0" y="96"/>
                  </a:moveTo>
                  <a:cubicBezTo>
                    <a:pt x="0" y="43"/>
                    <a:pt x="43" y="0"/>
                    <a:pt x="96" y="0"/>
                  </a:cubicBezTo>
                  <a:lnTo>
                    <a:pt x="1328" y="0"/>
                  </a:lnTo>
                  <a:cubicBezTo>
                    <a:pt x="1381" y="0"/>
                    <a:pt x="1424" y="43"/>
                    <a:pt x="1424" y="96"/>
                  </a:cubicBezTo>
                  <a:lnTo>
                    <a:pt x="1424" y="1312"/>
                  </a:lnTo>
                  <a:cubicBezTo>
                    <a:pt x="1424" y="1365"/>
                    <a:pt x="1381" y="1408"/>
                    <a:pt x="1328" y="1408"/>
                  </a:cubicBezTo>
                  <a:lnTo>
                    <a:pt x="96" y="1408"/>
                  </a:lnTo>
                  <a:cubicBezTo>
                    <a:pt x="43" y="1408"/>
                    <a:pt x="0" y="1365"/>
                    <a:pt x="0" y="1312"/>
                  </a:cubicBezTo>
                  <a:lnTo>
                    <a:pt x="0" y="96"/>
                  </a:lnTo>
                  <a:close/>
                  <a:moveTo>
                    <a:pt x="192" y="1312"/>
                  </a:moveTo>
                  <a:lnTo>
                    <a:pt x="96" y="1216"/>
                  </a:lnTo>
                  <a:lnTo>
                    <a:pt x="1328" y="1216"/>
                  </a:lnTo>
                  <a:lnTo>
                    <a:pt x="1232" y="1312"/>
                  </a:lnTo>
                  <a:lnTo>
                    <a:pt x="1232" y="96"/>
                  </a:lnTo>
                  <a:lnTo>
                    <a:pt x="1328" y="192"/>
                  </a:lnTo>
                  <a:lnTo>
                    <a:pt x="96" y="192"/>
                  </a:lnTo>
                  <a:lnTo>
                    <a:pt x="192" y="96"/>
                  </a:lnTo>
                  <a:lnTo>
                    <a:pt x="192" y="1312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619401" y="5433219"/>
              <a:ext cx="79028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utilização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9336360" y="1844824"/>
            <a:ext cx="1936750" cy="2789237"/>
            <a:chOff x="8121650" y="3128963"/>
            <a:chExt cx="1936750" cy="2789237"/>
          </a:xfrm>
        </p:grpSpPr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8131175" y="3138488"/>
              <a:ext cx="1919288" cy="2227263"/>
            </a:xfrm>
            <a:custGeom>
              <a:avLst/>
              <a:gdLst>
                <a:gd name="T0" fmla="*/ 4224 w 10066"/>
                <a:gd name="T1" fmla="*/ 11684 h 11684"/>
                <a:gd name="T2" fmla="*/ 10066 w 10066"/>
                <a:gd name="T3" fmla="*/ 5842 h 11684"/>
                <a:gd name="T4" fmla="*/ 4224 w 10066"/>
                <a:gd name="T5" fmla="*/ 0 h 11684"/>
                <a:gd name="T6" fmla="*/ 0 w 10066"/>
                <a:gd name="T7" fmla="*/ 1806 h 11684"/>
                <a:gd name="T8" fmla="*/ 1901 w 10066"/>
                <a:gd name="T9" fmla="*/ 3622 h 11684"/>
                <a:gd name="T10" fmla="*/ 6444 w 10066"/>
                <a:gd name="T11" fmla="*/ 3519 h 11684"/>
                <a:gd name="T12" fmla="*/ 6547 w 10066"/>
                <a:gd name="T13" fmla="*/ 8062 h 11684"/>
                <a:gd name="T14" fmla="*/ 4224 w 10066"/>
                <a:gd name="T15" fmla="*/ 9055 h 11684"/>
                <a:gd name="T16" fmla="*/ 4224 w 10066"/>
                <a:gd name="T17" fmla="*/ 11684 h 11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66" h="11684">
                  <a:moveTo>
                    <a:pt x="4224" y="11684"/>
                  </a:moveTo>
                  <a:cubicBezTo>
                    <a:pt x="7450" y="11684"/>
                    <a:pt x="10066" y="9069"/>
                    <a:pt x="10066" y="5842"/>
                  </a:cubicBezTo>
                  <a:cubicBezTo>
                    <a:pt x="10066" y="2616"/>
                    <a:pt x="7450" y="0"/>
                    <a:pt x="4224" y="0"/>
                  </a:cubicBezTo>
                  <a:cubicBezTo>
                    <a:pt x="2629" y="0"/>
                    <a:pt x="1103" y="653"/>
                    <a:pt x="0" y="1806"/>
                  </a:cubicBezTo>
                  <a:lnTo>
                    <a:pt x="1901" y="3622"/>
                  </a:lnTo>
                  <a:cubicBezTo>
                    <a:pt x="3127" y="2339"/>
                    <a:pt x="5161" y="2293"/>
                    <a:pt x="6444" y="3519"/>
                  </a:cubicBezTo>
                  <a:cubicBezTo>
                    <a:pt x="7727" y="4745"/>
                    <a:pt x="7773" y="6779"/>
                    <a:pt x="6547" y="8062"/>
                  </a:cubicBezTo>
                  <a:cubicBezTo>
                    <a:pt x="5941" y="8697"/>
                    <a:pt x="5101" y="9055"/>
                    <a:pt x="4224" y="9055"/>
                  </a:cubicBezTo>
                  <a:lnTo>
                    <a:pt x="4224" y="116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8121650" y="3128963"/>
              <a:ext cx="1936750" cy="2246313"/>
            </a:xfrm>
            <a:custGeom>
              <a:avLst/>
              <a:gdLst>
                <a:gd name="T0" fmla="*/ 5010 w 10160"/>
                <a:gd name="T1" fmla="*/ 11640 h 11783"/>
                <a:gd name="T2" fmla="*/ 5996 w 10160"/>
                <a:gd name="T3" fmla="*/ 11426 h 11783"/>
                <a:gd name="T4" fmla="*/ 6910 w 10160"/>
                <a:gd name="T5" fmla="*/ 11053 h 11783"/>
                <a:gd name="T6" fmla="*/ 8370 w 10160"/>
                <a:gd name="T7" fmla="*/ 9988 h 11783"/>
                <a:gd name="T8" fmla="*/ 9432 w 10160"/>
                <a:gd name="T9" fmla="*/ 8529 h 11783"/>
                <a:gd name="T10" fmla="*/ 9805 w 10160"/>
                <a:gd name="T11" fmla="*/ 7614 h 11783"/>
                <a:gd name="T12" fmla="*/ 10018 w 10160"/>
                <a:gd name="T13" fmla="*/ 6628 h 11783"/>
                <a:gd name="T14" fmla="*/ 10059 w 10160"/>
                <a:gd name="T15" fmla="*/ 5594 h 11783"/>
                <a:gd name="T16" fmla="*/ 9918 w 10160"/>
                <a:gd name="T17" fmla="*/ 4583 h 11783"/>
                <a:gd name="T18" fmla="*/ 9611 w 10160"/>
                <a:gd name="T19" fmla="*/ 3636 h 11783"/>
                <a:gd name="T20" fmla="*/ 8914 w 10160"/>
                <a:gd name="T21" fmla="*/ 2425 h 11783"/>
                <a:gd name="T22" fmla="*/ 7511 w 10160"/>
                <a:gd name="T23" fmla="*/ 1087 h 11783"/>
                <a:gd name="T24" fmla="*/ 6396 w 10160"/>
                <a:gd name="T25" fmla="*/ 499 h 11783"/>
                <a:gd name="T26" fmla="*/ 5439 w 10160"/>
                <a:gd name="T27" fmla="*/ 215 h 11783"/>
                <a:gd name="T28" fmla="*/ 4421 w 10160"/>
                <a:gd name="T29" fmla="*/ 98 h 11783"/>
                <a:gd name="T30" fmla="*/ 3391 w 10160"/>
                <a:gd name="T31" fmla="*/ 166 h 11783"/>
                <a:gd name="T32" fmla="*/ 2401 w 10160"/>
                <a:gd name="T33" fmla="*/ 409 h 11783"/>
                <a:gd name="T34" fmla="*/ 1471 w 10160"/>
                <a:gd name="T35" fmla="*/ 820 h 11783"/>
                <a:gd name="T36" fmla="*/ 625 w 10160"/>
                <a:gd name="T37" fmla="*/ 1391 h 11783"/>
                <a:gd name="T38" fmla="*/ 1916 w 10160"/>
                <a:gd name="T39" fmla="*/ 3638 h 11783"/>
                <a:gd name="T40" fmla="*/ 2831 w 10160"/>
                <a:gd name="T41" fmla="*/ 2966 h 11783"/>
                <a:gd name="T42" fmla="*/ 3885 w 10160"/>
                <a:gd name="T43" fmla="*/ 2654 h 11783"/>
                <a:gd name="T44" fmla="*/ 4976 w 10160"/>
                <a:gd name="T45" fmla="*/ 2707 h 11783"/>
                <a:gd name="T46" fmla="*/ 6003 w 10160"/>
                <a:gd name="T47" fmla="*/ 3128 h 11783"/>
                <a:gd name="T48" fmla="*/ 6857 w 10160"/>
                <a:gd name="T49" fmla="*/ 3904 h 11783"/>
                <a:gd name="T50" fmla="*/ 7377 w 10160"/>
                <a:gd name="T51" fmla="*/ 4892 h 11783"/>
                <a:gd name="T52" fmla="*/ 7532 w 10160"/>
                <a:gd name="T53" fmla="*/ 5974 h 11783"/>
                <a:gd name="T54" fmla="*/ 7322 w 10160"/>
                <a:gd name="T55" fmla="*/ 7050 h 11783"/>
                <a:gd name="T56" fmla="*/ 6743 w 10160"/>
                <a:gd name="T57" fmla="*/ 8020 h 11783"/>
                <a:gd name="T58" fmla="*/ 5849 w 10160"/>
                <a:gd name="T59" fmla="*/ 8747 h 11783"/>
                <a:gd name="T60" fmla="*/ 4769 w 10160"/>
                <a:gd name="T61" fmla="*/ 9115 h 11783"/>
                <a:gd name="T62" fmla="*/ 4271 w 10160"/>
                <a:gd name="T63" fmla="*/ 9057 h 11783"/>
                <a:gd name="T64" fmla="*/ 5368 w 10160"/>
                <a:gd name="T65" fmla="*/ 8862 h 11783"/>
                <a:gd name="T66" fmla="*/ 6325 w 10160"/>
                <a:gd name="T67" fmla="*/ 8302 h 11783"/>
                <a:gd name="T68" fmla="*/ 7034 w 10160"/>
                <a:gd name="T69" fmla="*/ 7440 h 11783"/>
                <a:gd name="T70" fmla="*/ 7392 w 10160"/>
                <a:gd name="T71" fmla="*/ 6428 h 11783"/>
                <a:gd name="T72" fmla="*/ 7394 w 10160"/>
                <a:gd name="T73" fmla="*/ 5368 h 11783"/>
                <a:gd name="T74" fmla="*/ 7042 w 10160"/>
                <a:gd name="T75" fmla="*/ 4358 h 11783"/>
                <a:gd name="T76" fmla="*/ 6339 w 10160"/>
                <a:gd name="T77" fmla="*/ 3496 h 11783"/>
                <a:gd name="T78" fmla="*/ 5398 w 10160"/>
                <a:gd name="T79" fmla="*/ 2933 h 11783"/>
                <a:gd name="T80" fmla="*/ 4353 w 10160"/>
                <a:gd name="T81" fmla="*/ 2728 h 11783"/>
                <a:gd name="T82" fmla="*/ 3304 w 10160"/>
                <a:gd name="T83" fmla="*/ 2878 h 11783"/>
                <a:gd name="T84" fmla="*/ 2345 w 10160"/>
                <a:gd name="T85" fmla="*/ 3382 h 11783"/>
                <a:gd name="T86" fmla="*/ 15 w 10160"/>
                <a:gd name="T87" fmla="*/ 1822 h 11783"/>
                <a:gd name="T88" fmla="*/ 922 w 10160"/>
                <a:gd name="T89" fmla="*/ 1048 h 11783"/>
                <a:gd name="T90" fmla="*/ 1822 w 10160"/>
                <a:gd name="T91" fmla="*/ 536 h 11783"/>
                <a:gd name="T92" fmla="*/ 2796 w 10160"/>
                <a:gd name="T93" fmla="*/ 190 h 11783"/>
                <a:gd name="T94" fmla="*/ 3822 w 10160"/>
                <a:gd name="T95" fmla="*/ 20 h 11783"/>
                <a:gd name="T96" fmla="*/ 4874 w 10160"/>
                <a:gd name="T97" fmla="*/ 31 h 11783"/>
                <a:gd name="T98" fmla="*/ 5885 w 10160"/>
                <a:gd name="T99" fmla="*/ 225 h 11783"/>
                <a:gd name="T100" fmla="*/ 6826 w 10160"/>
                <a:gd name="T101" fmla="*/ 583 h 11783"/>
                <a:gd name="T102" fmla="*/ 8233 w 10160"/>
                <a:gd name="T103" fmla="*/ 1533 h 11783"/>
                <a:gd name="T104" fmla="*/ 9452 w 10160"/>
                <a:gd name="T105" fmla="*/ 3086 h 11783"/>
                <a:gd name="T106" fmla="*/ 9853 w 10160"/>
                <a:gd name="T107" fmla="*/ 4004 h 11783"/>
                <a:gd name="T108" fmla="*/ 10094 w 10160"/>
                <a:gd name="T109" fmla="*/ 4996 h 11783"/>
                <a:gd name="T110" fmla="*/ 10158 w 10160"/>
                <a:gd name="T111" fmla="*/ 6043 h 11783"/>
                <a:gd name="T112" fmla="*/ 10041 w 10160"/>
                <a:gd name="T113" fmla="*/ 7079 h 11783"/>
                <a:gd name="T114" fmla="*/ 9752 w 10160"/>
                <a:gd name="T115" fmla="*/ 8052 h 11783"/>
                <a:gd name="T116" fmla="*/ 9155 w 10160"/>
                <a:gd name="T117" fmla="*/ 9186 h 11783"/>
                <a:gd name="T118" fmla="*/ 7795 w 10160"/>
                <a:gd name="T119" fmla="*/ 10613 h 11783"/>
                <a:gd name="T120" fmla="*/ 6564 w 10160"/>
                <a:gd name="T121" fmla="*/ 11320 h 11783"/>
                <a:gd name="T122" fmla="*/ 5602 w 10160"/>
                <a:gd name="T123" fmla="*/ 11632 h 11783"/>
                <a:gd name="T124" fmla="*/ 4574 w 10160"/>
                <a:gd name="T125" fmla="*/ 11775 h 1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60" h="11783">
                  <a:moveTo>
                    <a:pt x="4320" y="11734"/>
                  </a:moveTo>
                  <a:lnTo>
                    <a:pt x="4271" y="11686"/>
                  </a:lnTo>
                  <a:lnTo>
                    <a:pt x="4422" y="11684"/>
                  </a:lnTo>
                  <a:lnTo>
                    <a:pt x="4571" y="11679"/>
                  </a:lnTo>
                  <a:lnTo>
                    <a:pt x="4718" y="11670"/>
                  </a:lnTo>
                  <a:lnTo>
                    <a:pt x="4865" y="11657"/>
                  </a:lnTo>
                  <a:lnTo>
                    <a:pt x="5010" y="11640"/>
                  </a:lnTo>
                  <a:lnTo>
                    <a:pt x="5155" y="11619"/>
                  </a:lnTo>
                  <a:lnTo>
                    <a:pt x="5298" y="11596"/>
                  </a:lnTo>
                  <a:lnTo>
                    <a:pt x="5440" y="11569"/>
                  </a:lnTo>
                  <a:lnTo>
                    <a:pt x="5581" y="11538"/>
                  </a:lnTo>
                  <a:lnTo>
                    <a:pt x="5721" y="11504"/>
                  </a:lnTo>
                  <a:lnTo>
                    <a:pt x="5859" y="11467"/>
                  </a:lnTo>
                  <a:lnTo>
                    <a:pt x="5996" y="11426"/>
                  </a:lnTo>
                  <a:lnTo>
                    <a:pt x="6131" y="11382"/>
                  </a:lnTo>
                  <a:lnTo>
                    <a:pt x="6264" y="11335"/>
                  </a:lnTo>
                  <a:lnTo>
                    <a:pt x="6397" y="11285"/>
                  </a:lnTo>
                  <a:lnTo>
                    <a:pt x="6528" y="11231"/>
                  </a:lnTo>
                  <a:lnTo>
                    <a:pt x="6657" y="11174"/>
                  </a:lnTo>
                  <a:lnTo>
                    <a:pt x="6785" y="11115"/>
                  </a:lnTo>
                  <a:lnTo>
                    <a:pt x="6910" y="11053"/>
                  </a:lnTo>
                  <a:lnTo>
                    <a:pt x="7034" y="10987"/>
                  </a:lnTo>
                  <a:lnTo>
                    <a:pt x="7278" y="10847"/>
                  </a:lnTo>
                  <a:lnTo>
                    <a:pt x="7513" y="10696"/>
                  </a:lnTo>
                  <a:lnTo>
                    <a:pt x="7740" y="10535"/>
                  </a:lnTo>
                  <a:lnTo>
                    <a:pt x="7958" y="10363"/>
                  </a:lnTo>
                  <a:lnTo>
                    <a:pt x="8169" y="10180"/>
                  </a:lnTo>
                  <a:lnTo>
                    <a:pt x="8370" y="9988"/>
                  </a:lnTo>
                  <a:lnTo>
                    <a:pt x="8562" y="9787"/>
                  </a:lnTo>
                  <a:lnTo>
                    <a:pt x="8744" y="9577"/>
                  </a:lnTo>
                  <a:lnTo>
                    <a:pt x="8915" y="9358"/>
                  </a:lnTo>
                  <a:lnTo>
                    <a:pt x="9077" y="9131"/>
                  </a:lnTo>
                  <a:lnTo>
                    <a:pt x="9228" y="8896"/>
                  </a:lnTo>
                  <a:lnTo>
                    <a:pt x="9367" y="8653"/>
                  </a:lnTo>
                  <a:lnTo>
                    <a:pt x="9432" y="8529"/>
                  </a:lnTo>
                  <a:lnTo>
                    <a:pt x="9494" y="8403"/>
                  </a:lnTo>
                  <a:lnTo>
                    <a:pt x="9554" y="8276"/>
                  </a:lnTo>
                  <a:lnTo>
                    <a:pt x="9610" y="8146"/>
                  </a:lnTo>
                  <a:lnTo>
                    <a:pt x="9664" y="8016"/>
                  </a:lnTo>
                  <a:lnTo>
                    <a:pt x="9714" y="7883"/>
                  </a:lnTo>
                  <a:lnTo>
                    <a:pt x="9761" y="7750"/>
                  </a:lnTo>
                  <a:lnTo>
                    <a:pt x="9805" y="7614"/>
                  </a:lnTo>
                  <a:lnTo>
                    <a:pt x="9845" y="7477"/>
                  </a:lnTo>
                  <a:lnTo>
                    <a:pt x="9883" y="7339"/>
                  </a:lnTo>
                  <a:lnTo>
                    <a:pt x="9917" y="7199"/>
                  </a:lnTo>
                  <a:lnTo>
                    <a:pt x="9947" y="7058"/>
                  </a:lnTo>
                  <a:lnTo>
                    <a:pt x="9974" y="6916"/>
                  </a:lnTo>
                  <a:lnTo>
                    <a:pt x="9998" y="6773"/>
                  </a:lnTo>
                  <a:lnTo>
                    <a:pt x="10018" y="6628"/>
                  </a:lnTo>
                  <a:lnTo>
                    <a:pt x="10035" y="6483"/>
                  </a:lnTo>
                  <a:lnTo>
                    <a:pt x="10048" y="6336"/>
                  </a:lnTo>
                  <a:lnTo>
                    <a:pt x="10057" y="6189"/>
                  </a:lnTo>
                  <a:lnTo>
                    <a:pt x="10062" y="6040"/>
                  </a:lnTo>
                  <a:lnTo>
                    <a:pt x="10064" y="5890"/>
                  </a:lnTo>
                  <a:lnTo>
                    <a:pt x="10064" y="5741"/>
                  </a:lnTo>
                  <a:lnTo>
                    <a:pt x="10059" y="5594"/>
                  </a:lnTo>
                  <a:lnTo>
                    <a:pt x="10050" y="5446"/>
                  </a:lnTo>
                  <a:lnTo>
                    <a:pt x="10037" y="5299"/>
                  </a:lnTo>
                  <a:lnTo>
                    <a:pt x="10020" y="5154"/>
                  </a:lnTo>
                  <a:lnTo>
                    <a:pt x="9999" y="5010"/>
                  </a:lnTo>
                  <a:lnTo>
                    <a:pt x="9976" y="4866"/>
                  </a:lnTo>
                  <a:lnTo>
                    <a:pt x="9949" y="4724"/>
                  </a:lnTo>
                  <a:lnTo>
                    <a:pt x="9918" y="4583"/>
                  </a:lnTo>
                  <a:lnTo>
                    <a:pt x="9884" y="4444"/>
                  </a:lnTo>
                  <a:lnTo>
                    <a:pt x="9847" y="4305"/>
                  </a:lnTo>
                  <a:lnTo>
                    <a:pt x="9806" y="4169"/>
                  </a:lnTo>
                  <a:lnTo>
                    <a:pt x="9762" y="4034"/>
                  </a:lnTo>
                  <a:lnTo>
                    <a:pt x="9715" y="3900"/>
                  </a:lnTo>
                  <a:lnTo>
                    <a:pt x="9664" y="3768"/>
                  </a:lnTo>
                  <a:lnTo>
                    <a:pt x="9611" y="3636"/>
                  </a:lnTo>
                  <a:lnTo>
                    <a:pt x="9554" y="3507"/>
                  </a:lnTo>
                  <a:lnTo>
                    <a:pt x="9495" y="3380"/>
                  </a:lnTo>
                  <a:lnTo>
                    <a:pt x="9433" y="3254"/>
                  </a:lnTo>
                  <a:lnTo>
                    <a:pt x="9367" y="3130"/>
                  </a:lnTo>
                  <a:lnTo>
                    <a:pt x="9227" y="2887"/>
                  </a:lnTo>
                  <a:lnTo>
                    <a:pt x="9076" y="2652"/>
                  </a:lnTo>
                  <a:lnTo>
                    <a:pt x="8914" y="2425"/>
                  </a:lnTo>
                  <a:lnTo>
                    <a:pt x="8743" y="2206"/>
                  </a:lnTo>
                  <a:lnTo>
                    <a:pt x="8560" y="1996"/>
                  </a:lnTo>
                  <a:lnTo>
                    <a:pt x="8368" y="1795"/>
                  </a:lnTo>
                  <a:lnTo>
                    <a:pt x="8167" y="1603"/>
                  </a:lnTo>
                  <a:lnTo>
                    <a:pt x="7957" y="1420"/>
                  </a:lnTo>
                  <a:lnTo>
                    <a:pt x="7738" y="1248"/>
                  </a:lnTo>
                  <a:lnTo>
                    <a:pt x="7511" y="1087"/>
                  </a:lnTo>
                  <a:lnTo>
                    <a:pt x="7275" y="936"/>
                  </a:lnTo>
                  <a:lnTo>
                    <a:pt x="7033" y="797"/>
                  </a:lnTo>
                  <a:lnTo>
                    <a:pt x="6909" y="731"/>
                  </a:lnTo>
                  <a:lnTo>
                    <a:pt x="6784" y="669"/>
                  </a:lnTo>
                  <a:lnTo>
                    <a:pt x="6656" y="609"/>
                  </a:lnTo>
                  <a:lnTo>
                    <a:pt x="6527" y="553"/>
                  </a:lnTo>
                  <a:lnTo>
                    <a:pt x="6396" y="499"/>
                  </a:lnTo>
                  <a:lnTo>
                    <a:pt x="6263" y="449"/>
                  </a:lnTo>
                  <a:lnTo>
                    <a:pt x="6130" y="402"/>
                  </a:lnTo>
                  <a:lnTo>
                    <a:pt x="5994" y="358"/>
                  </a:lnTo>
                  <a:lnTo>
                    <a:pt x="5858" y="317"/>
                  </a:lnTo>
                  <a:lnTo>
                    <a:pt x="5720" y="280"/>
                  </a:lnTo>
                  <a:lnTo>
                    <a:pt x="5580" y="246"/>
                  </a:lnTo>
                  <a:lnTo>
                    <a:pt x="5439" y="215"/>
                  </a:lnTo>
                  <a:lnTo>
                    <a:pt x="5297" y="188"/>
                  </a:lnTo>
                  <a:lnTo>
                    <a:pt x="5154" y="164"/>
                  </a:lnTo>
                  <a:lnTo>
                    <a:pt x="5009" y="143"/>
                  </a:lnTo>
                  <a:lnTo>
                    <a:pt x="4863" y="127"/>
                  </a:lnTo>
                  <a:lnTo>
                    <a:pt x="4717" y="114"/>
                  </a:lnTo>
                  <a:lnTo>
                    <a:pt x="4569" y="104"/>
                  </a:lnTo>
                  <a:lnTo>
                    <a:pt x="4421" y="98"/>
                  </a:lnTo>
                  <a:lnTo>
                    <a:pt x="4271" y="96"/>
                  </a:lnTo>
                  <a:lnTo>
                    <a:pt x="4124" y="100"/>
                  </a:lnTo>
                  <a:lnTo>
                    <a:pt x="3976" y="106"/>
                  </a:lnTo>
                  <a:lnTo>
                    <a:pt x="3829" y="115"/>
                  </a:lnTo>
                  <a:lnTo>
                    <a:pt x="3682" y="129"/>
                  </a:lnTo>
                  <a:lnTo>
                    <a:pt x="3536" y="145"/>
                  </a:lnTo>
                  <a:lnTo>
                    <a:pt x="3391" y="166"/>
                  </a:lnTo>
                  <a:lnTo>
                    <a:pt x="3247" y="190"/>
                  </a:lnTo>
                  <a:lnTo>
                    <a:pt x="3103" y="218"/>
                  </a:lnTo>
                  <a:lnTo>
                    <a:pt x="2961" y="249"/>
                  </a:lnTo>
                  <a:lnTo>
                    <a:pt x="2819" y="284"/>
                  </a:lnTo>
                  <a:lnTo>
                    <a:pt x="2679" y="322"/>
                  </a:lnTo>
                  <a:lnTo>
                    <a:pt x="2539" y="364"/>
                  </a:lnTo>
                  <a:lnTo>
                    <a:pt x="2401" y="409"/>
                  </a:lnTo>
                  <a:lnTo>
                    <a:pt x="2264" y="458"/>
                  </a:lnTo>
                  <a:lnTo>
                    <a:pt x="2128" y="510"/>
                  </a:lnTo>
                  <a:lnTo>
                    <a:pt x="1994" y="565"/>
                  </a:lnTo>
                  <a:lnTo>
                    <a:pt x="1861" y="624"/>
                  </a:lnTo>
                  <a:lnTo>
                    <a:pt x="1730" y="686"/>
                  </a:lnTo>
                  <a:lnTo>
                    <a:pt x="1600" y="752"/>
                  </a:lnTo>
                  <a:lnTo>
                    <a:pt x="1471" y="820"/>
                  </a:lnTo>
                  <a:lnTo>
                    <a:pt x="1345" y="892"/>
                  </a:lnTo>
                  <a:lnTo>
                    <a:pt x="1220" y="968"/>
                  </a:lnTo>
                  <a:lnTo>
                    <a:pt x="1097" y="1046"/>
                  </a:lnTo>
                  <a:lnTo>
                    <a:pt x="976" y="1127"/>
                  </a:lnTo>
                  <a:lnTo>
                    <a:pt x="857" y="1212"/>
                  </a:lnTo>
                  <a:lnTo>
                    <a:pt x="740" y="1299"/>
                  </a:lnTo>
                  <a:lnTo>
                    <a:pt x="625" y="1391"/>
                  </a:lnTo>
                  <a:lnTo>
                    <a:pt x="512" y="1484"/>
                  </a:lnTo>
                  <a:lnTo>
                    <a:pt x="401" y="1581"/>
                  </a:lnTo>
                  <a:lnTo>
                    <a:pt x="292" y="1681"/>
                  </a:lnTo>
                  <a:lnTo>
                    <a:pt x="82" y="1890"/>
                  </a:lnTo>
                  <a:lnTo>
                    <a:pt x="82" y="1821"/>
                  </a:lnTo>
                  <a:lnTo>
                    <a:pt x="1983" y="3638"/>
                  </a:lnTo>
                  <a:lnTo>
                    <a:pt x="1916" y="3638"/>
                  </a:lnTo>
                  <a:lnTo>
                    <a:pt x="2033" y="3522"/>
                  </a:lnTo>
                  <a:lnTo>
                    <a:pt x="2156" y="3411"/>
                  </a:lnTo>
                  <a:lnTo>
                    <a:pt x="2284" y="3307"/>
                  </a:lnTo>
                  <a:lnTo>
                    <a:pt x="2416" y="3211"/>
                  </a:lnTo>
                  <a:lnTo>
                    <a:pt x="2551" y="3122"/>
                  </a:lnTo>
                  <a:lnTo>
                    <a:pt x="2690" y="3040"/>
                  </a:lnTo>
                  <a:lnTo>
                    <a:pt x="2831" y="2966"/>
                  </a:lnTo>
                  <a:lnTo>
                    <a:pt x="2976" y="2899"/>
                  </a:lnTo>
                  <a:lnTo>
                    <a:pt x="3123" y="2840"/>
                  </a:lnTo>
                  <a:lnTo>
                    <a:pt x="3272" y="2788"/>
                  </a:lnTo>
                  <a:lnTo>
                    <a:pt x="3424" y="2743"/>
                  </a:lnTo>
                  <a:lnTo>
                    <a:pt x="3576" y="2706"/>
                  </a:lnTo>
                  <a:lnTo>
                    <a:pt x="3730" y="2676"/>
                  </a:lnTo>
                  <a:lnTo>
                    <a:pt x="3885" y="2654"/>
                  </a:lnTo>
                  <a:lnTo>
                    <a:pt x="4041" y="2640"/>
                  </a:lnTo>
                  <a:lnTo>
                    <a:pt x="4197" y="2632"/>
                  </a:lnTo>
                  <a:lnTo>
                    <a:pt x="4354" y="2632"/>
                  </a:lnTo>
                  <a:lnTo>
                    <a:pt x="4510" y="2640"/>
                  </a:lnTo>
                  <a:lnTo>
                    <a:pt x="4666" y="2655"/>
                  </a:lnTo>
                  <a:lnTo>
                    <a:pt x="4821" y="2677"/>
                  </a:lnTo>
                  <a:lnTo>
                    <a:pt x="4976" y="2707"/>
                  </a:lnTo>
                  <a:lnTo>
                    <a:pt x="5128" y="2745"/>
                  </a:lnTo>
                  <a:lnTo>
                    <a:pt x="5280" y="2790"/>
                  </a:lnTo>
                  <a:lnTo>
                    <a:pt x="5429" y="2843"/>
                  </a:lnTo>
                  <a:lnTo>
                    <a:pt x="5577" y="2903"/>
                  </a:lnTo>
                  <a:lnTo>
                    <a:pt x="5722" y="2971"/>
                  </a:lnTo>
                  <a:lnTo>
                    <a:pt x="5864" y="3046"/>
                  </a:lnTo>
                  <a:lnTo>
                    <a:pt x="6003" y="3128"/>
                  </a:lnTo>
                  <a:lnTo>
                    <a:pt x="6139" y="3218"/>
                  </a:lnTo>
                  <a:lnTo>
                    <a:pt x="6272" y="3316"/>
                  </a:lnTo>
                  <a:lnTo>
                    <a:pt x="6400" y="3421"/>
                  </a:lnTo>
                  <a:lnTo>
                    <a:pt x="6524" y="3534"/>
                  </a:lnTo>
                  <a:lnTo>
                    <a:pt x="6643" y="3653"/>
                  </a:lnTo>
                  <a:lnTo>
                    <a:pt x="6754" y="3776"/>
                  </a:lnTo>
                  <a:lnTo>
                    <a:pt x="6857" y="3904"/>
                  </a:lnTo>
                  <a:lnTo>
                    <a:pt x="6954" y="4036"/>
                  </a:lnTo>
                  <a:lnTo>
                    <a:pt x="7043" y="4171"/>
                  </a:lnTo>
                  <a:lnTo>
                    <a:pt x="7124" y="4310"/>
                  </a:lnTo>
                  <a:lnTo>
                    <a:pt x="7198" y="4451"/>
                  </a:lnTo>
                  <a:lnTo>
                    <a:pt x="7266" y="4596"/>
                  </a:lnTo>
                  <a:lnTo>
                    <a:pt x="7325" y="4743"/>
                  </a:lnTo>
                  <a:lnTo>
                    <a:pt x="7377" y="4892"/>
                  </a:lnTo>
                  <a:lnTo>
                    <a:pt x="7421" y="5044"/>
                  </a:lnTo>
                  <a:lnTo>
                    <a:pt x="7458" y="5196"/>
                  </a:lnTo>
                  <a:lnTo>
                    <a:pt x="7488" y="5350"/>
                  </a:lnTo>
                  <a:lnTo>
                    <a:pt x="7510" y="5505"/>
                  </a:lnTo>
                  <a:lnTo>
                    <a:pt x="7525" y="5661"/>
                  </a:lnTo>
                  <a:lnTo>
                    <a:pt x="7532" y="5817"/>
                  </a:lnTo>
                  <a:lnTo>
                    <a:pt x="7532" y="5974"/>
                  </a:lnTo>
                  <a:lnTo>
                    <a:pt x="7524" y="6130"/>
                  </a:lnTo>
                  <a:lnTo>
                    <a:pt x="7509" y="6286"/>
                  </a:lnTo>
                  <a:lnTo>
                    <a:pt x="7487" y="6441"/>
                  </a:lnTo>
                  <a:lnTo>
                    <a:pt x="7457" y="6596"/>
                  </a:lnTo>
                  <a:lnTo>
                    <a:pt x="7420" y="6748"/>
                  </a:lnTo>
                  <a:lnTo>
                    <a:pt x="7374" y="6900"/>
                  </a:lnTo>
                  <a:lnTo>
                    <a:pt x="7322" y="7050"/>
                  </a:lnTo>
                  <a:lnTo>
                    <a:pt x="7262" y="7197"/>
                  </a:lnTo>
                  <a:lnTo>
                    <a:pt x="7194" y="7342"/>
                  </a:lnTo>
                  <a:lnTo>
                    <a:pt x="7119" y="7484"/>
                  </a:lnTo>
                  <a:lnTo>
                    <a:pt x="7036" y="7624"/>
                  </a:lnTo>
                  <a:lnTo>
                    <a:pt x="6947" y="7759"/>
                  </a:lnTo>
                  <a:lnTo>
                    <a:pt x="6849" y="7892"/>
                  </a:lnTo>
                  <a:lnTo>
                    <a:pt x="6743" y="8020"/>
                  </a:lnTo>
                  <a:lnTo>
                    <a:pt x="6631" y="8145"/>
                  </a:lnTo>
                  <a:lnTo>
                    <a:pt x="6512" y="8262"/>
                  </a:lnTo>
                  <a:lnTo>
                    <a:pt x="6389" y="8373"/>
                  </a:lnTo>
                  <a:lnTo>
                    <a:pt x="6261" y="8477"/>
                  </a:lnTo>
                  <a:lnTo>
                    <a:pt x="6128" y="8574"/>
                  </a:lnTo>
                  <a:lnTo>
                    <a:pt x="5991" y="8664"/>
                  </a:lnTo>
                  <a:lnTo>
                    <a:pt x="5849" y="8747"/>
                  </a:lnTo>
                  <a:lnTo>
                    <a:pt x="5704" y="8823"/>
                  </a:lnTo>
                  <a:lnTo>
                    <a:pt x="5555" y="8891"/>
                  </a:lnTo>
                  <a:lnTo>
                    <a:pt x="5403" y="8951"/>
                  </a:lnTo>
                  <a:lnTo>
                    <a:pt x="5248" y="9004"/>
                  </a:lnTo>
                  <a:lnTo>
                    <a:pt x="5091" y="9049"/>
                  </a:lnTo>
                  <a:lnTo>
                    <a:pt x="4931" y="9086"/>
                  </a:lnTo>
                  <a:lnTo>
                    <a:pt x="4769" y="9115"/>
                  </a:lnTo>
                  <a:lnTo>
                    <a:pt x="4605" y="9137"/>
                  </a:lnTo>
                  <a:lnTo>
                    <a:pt x="4440" y="9149"/>
                  </a:lnTo>
                  <a:lnTo>
                    <a:pt x="4273" y="9153"/>
                  </a:lnTo>
                  <a:lnTo>
                    <a:pt x="4320" y="9105"/>
                  </a:lnTo>
                  <a:lnTo>
                    <a:pt x="4320" y="11734"/>
                  </a:lnTo>
                  <a:close/>
                  <a:moveTo>
                    <a:pt x="4224" y="9105"/>
                  </a:moveTo>
                  <a:cubicBezTo>
                    <a:pt x="4224" y="9079"/>
                    <a:pt x="4245" y="9058"/>
                    <a:pt x="4271" y="9057"/>
                  </a:cubicBezTo>
                  <a:lnTo>
                    <a:pt x="4432" y="9054"/>
                  </a:lnTo>
                  <a:lnTo>
                    <a:pt x="4593" y="9041"/>
                  </a:lnTo>
                  <a:lnTo>
                    <a:pt x="4752" y="9021"/>
                  </a:lnTo>
                  <a:lnTo>
                    <a:pt x="4909" y="8993"/>
                  </a:lnTo>
                  <a:lnTo>
                    <a:pt x="5064" y="8957"/>
                  </a:lnTo>
                  <a:lnTo>
                    <a:pt x="5217" y="8913"/>
                  </a:lnTo>
                  <a:lnTo>
                    <a:pt x="5368" y="8862"/>
                  </a:lnTo>
                  <a:lnTo>
                    <a:pt x="5516" y="8803"/>
                  </a:lnTo>
                  <a:lnTo>
                    <a:pt x="5660" y="8737"/>
                  </a:lnTo>
                  <a:lnTo>
                    <a:pt x="5801" y="8664"/>
                  </a:lnTo>
                  <a:lnTo>
                    <a:pt x="5938" y="8584"/>
                  </a:lnTo>
                  <a:lnTo>
                    <a:pt x="6072" y="8497"/>
                  </a:lnTo>
                  <a:lnTo>
                    <a:pt x="6201" y="8403"/>
                  </a:lnTo>
                  <a:lnTo>
                    <a:pt x="6325" y="8302"/>
                  </a:lnTo>
                  <a:lnTo>
                    <a:pt x="6445" y="8194"/>
                  </a:lnTo>
                  <a:lnTo>
                    <a:pt x="6559" y="8080"/>
                  </a:lnTo>
                  <a:lnTo>
                    <a:pt x="6669" y="7959"/>
                  </a:lnTo>
                  <a:lnTo>
                    <a:pt x="6771" y="7835"/>
                  </a:lnTo>
                  <a:lnTo>
                    <a:pt x="6866" y="7707"/>
                  </a:lnTo>
                  <a:lnTo>
                    <a:pt x="6954" y="7574"/>
                  </a:lnTo>
                  <a:lnTo>
                    <a:pt x="7034" y="7440"/>
                  </a:lnTo>
                  <a:lnTo>
                    <a:pt x="7107" y="7302"/>
                  </a:lnTo>
                  <a:lnTo>
                    <a:pt x="7173" y="7161"/>
                  </a:lnTo>
                  <a:lnTo>
                    <a:pt x="7231" y="7018"/>
                  </a:lnTo>
                  <a:lnTo>
                    <a:pt x="7282" y="6873"/>
                  </a:lnTo>
                  <a:lnTo>
                    <a:pt x="7326" y="6726"/>
                  </a:lnTo>
                  <a:lnTo>
                    <a:pt x="7363" y="6577"/>
                  </a:lnTo>
                  <a:lnTo>
                    <a:pt x="7392" y="6428"/>
                  </a:lnTo>
                  <a:lnTo>
                    <a:pt x="7414" y="6277"/>
                  </a:lnTo>
                  <a:lnTo>
                    <a:pt x="7429" y="6126"/>
                  </a:lnTo>
                  <a:lnTo>
                    <a:pt x="7436" y="5974"/>
                  </a:lnTo>
                  <a:lnTo>
                    <a:pt x="7437" y="5822"/>
                  </a:lnTo>
                  <a:lnTo>
                    <a:pt x="7429" y="5670"/>
                  </a:lnTo>
                  <a:lnTo>
                    <a:pt x="7415" y="5519"/>
                  </a:lnTo>
                  <a:lnTo>
                    <a:pt x="7394" y="5368"/>
                  </a:lnTo>
                  <a:lnTo>
                    <a:pt x="7365" y="5219"/>
                  </a:lnTo>
                  <a:lnTo>
                    <a:pt x="7329" y="5070"/>
                  </a:lnTo>
                  <a:lnTo>
                    <a:pt x="7286" y="4924"/>
                  </a:lnTo>
                  <a:lnTo>
                    <a:pt x="7235" y="4779"/>
                  </a:lnTo>
                  <a:lnTo>
                    <a:pt x="7178" y="4636"/>
                  </a:lnTo>
                  <a:lnTo>
                    <a:pt x="7113" y="4496"/>
                  </a:lnTo>
                  <a:lnTo>
                    <a:pt x="7042" y="4358"/>
                  </a:lnTo>
                  <a:lnTo>
                    <a:pt x="6962" y="4224"/>
                  </a:lnTo>
                  <a:lnTo>
                    <a:pt x="6876" y="4092"/>
                  </a:lnTo>
                  <a:lnTo>
                    <a:pt x="6783" y="3965"/>
                  </a:lnTo>
                  <a:lnTo>
                    <a:pt x="6682" y="3841"/>
                  </a:lnTo>
                  <a:lnTo>
                    <a:pt x="6574" y="3721"/>
                  </a:lnTo>
                  <a:lnTo>
                    <a:pt x="6460" y="3605"/>
                  </a:lnTo>
                  <a:lnTo>
                    <a:pt x="6339" y="3496"/>
                  </a:lnTo>
                  <a:lnTo>
                    <a:pt x="6214" y="3393"/>
                  </a:lnTo>
                  <a:lnTo>
                    <a:pt x="6086" y="3298"/>
                  </a:lnTo>
                  <a:lnTo>
                    <a:pt x="5954" y="3211"/>
                  </a:lnTo>
                  <a:lnTo>
                    <a:pt x="5819" y="3130"/>
                  </a:lnTo>
                  <a:lnTo>
                    <a:pt x="5681" y="3057"/>
                  </a:lnTo>
                  <a:lnTo>
                    <a:pt x="5540" y="2991"/>
                  </a:lnTo>
                  <a:lnTo>
                    <a:pt x="5398" y="2933"/>
                  </a:lnTo>
                  <a:lnTo>
                    <a:pt x="5252" y="2882"/>
                  </a:lnTo>
                  <a:lnTo>
                    <a:pt x="5106" y="2838"/>
                  </a:lnTo>
                  <a:lnTo>
                    <a:pt x="4957" y="2802"/>
                  </a:lnTo>
                  <a:lnTo>
                    <a:pt x="4808" y="2772"/>
                  </a:lnTo>
                  <a:lnTo>
                    <a:pt x="4657" y="2751"/>
                  </a:lnTo>
                  <a:lnTo>
                    <a:pt x="4506" y="2736"/>
                  </a:lnTo>
                  <a:lnTo>
                    <a:pt x="4353" y="2728"/>
                  </a:lnTo>
                  <a:lnTo>
                    <a:pt x="4202" y="2728"/>
                  </a:lnTo>
                  <a:lnTo>
                    <a:pt x="4050" y="2735"/>
                  </a:lnTo>
                  <a:lnTo>
                    <a:pt x="3899" y="2750"/>
                  </a:lnTo>
                  <a:lnTo>
                    <a:pt x="3748" y="2771"/>
                  </a:lnTo>
                  <a:lnTo>
                    <a:pt x="3599" y="2800"/>
                  </a:lnTo>
                  <a:lnTo>
                    <a:pt x="3450" y="2836"/>
                  </a:lnTo>
                  <a:lnTo>
                    <a:pt x="3304" y="2878"/>
                  </a:lnTo>
                  <a:lnTo>
                    <a:pt x="3159" y="2929"/>
                  </a:lnTo>
                  <a:lnTo>
                    <a:pt x="3016" y="2986"/>
                  </a:lnTo>
                  <a:lnTo>
                    <a:pt x="2876" y="3051"/>
                  </a:lnTo>
                  <a:lnTo>
                    <a:pt x="2738" y="3123"/>
                  </a:lnTo>
                  <a:lnTo>
                    <a:pt x="2604" y="3202"/>
                  </a:lnTo>
                  <a:lnTo>
                    <a:pt x="2472" y="3288"/>
                  </a:lnTo>
                  <a:lnTo>
                    <a:pt x="2345" y="3382"/>
                  </a:lnTo>
                  <a:lnTo>
                    <a:pt x="2221" y="3482"/>
                  </a:lnTo>
                  <a:lnTo>
                    <a:pt x="2101" y="3590"/>
                  </a:lnTo>
                  <a:lnTo>
                    <a:pt x="1983" y="3707"/>
                  </a:lnTo>
                  <a:cubicBezTo>
                    <a:pt x="1965" y="3725"/>
                    <a:pt x="1935" y="3725"/>
                    <a:pt x="1916" y="3707"/>
                  </a:cubicBezTo>
                  <a:lnTo>
                    <a:pt x="15" y="1891"/>
                  </a:lnTo>
                  <a:cubicBezTo>
                    <a:pt x="6" y="1882"/>
                    <a:pt x="1" y="1869"/>
                    <a:pt x="0" y="1856"/>
                  </a:cubicBezTo>
                  <a:cubicBezTo>
                    <a:pt x="0" y="1844"/>
                    <a:pt x="5" y="1831"/>
                    <a:pt x="15" y="1822"/>
                  </a:cubicBezTo>
                  <a:lnTo>
                    <a:pt x="228" y="1610"/>
                  </a:lnTo>
                  <a:lnTo>
                    <a:pt x="338" y="1509"/>
                  </a:lnTo>
                  <a:lnTo>
                    <a:pt x="450" y="1411"/>
                  </a:lnTo>
                  <a:lnTo>
                    <a:pt x="565" y="1315"/>
                  </a:lnTo>
                  <a:lnTo>
                    <a:pt x="682" y="1222"/>
                  </a:lnTo>
                  <a:lnTo>
                    <a:pt x="801" y="1134"/>
                  </a:lnTo>
                  <a:lnTo>
                    <a:pt x="922" y="1048"/>
                  </a:lnTo>
                  <a:lnTo>
                    <a:pt x="1046" y="965"/>
                  </a:lnTo>
                  <a:lnTo>
                    <a:pt x="1171" y="885"/>
                  </a:lnTo>
                  <a:lnTo>
                    <a:pt x="1297" y="809"/>
                  </a:lnTo>
                  <a:lnTo>
                    <a:pt x="1426" y="736"/>
                  </a:lnTo>
                  <a:lnTo>
                    <a:pt x="1556" y="666"/>
                  </a:lnTo>
                  <a:lnTo>
                    <a:pt x="1688" y="600"/>
                  </a:lnTo>
                  <a:lnTo>
                    <a:pt x="1822" y="536"/>
                  </a:lnTo>
                  <a:lnTo>
                    <a:pt x="1957" y="477"/>
                  </a:lnTo>
                  <a:lnTo>
                    <a:pt x="2094" y="420"/>
                  </a:lnTo>
                  <a:lnTo>
                    <a:pt x="2232" y="367"/>
                  </a:lnTo>
                  <a:lnTo>
                    <a:pt x="2371" y="318"/>
                  </a:lnTo>
                  <a:lnTo>
                    <a:pt x="2512" y="272"/>
                  </a:lnTo>
                  <a:lnTo>
                    <a:pt x="2653" y="229"/>
                  </a:lnTo>
                  <a:lnTo>
                    <a:pt x="2796" y="190"/>
                  </a:lnTo>
                  <a:lnTo>
                    <a:pt x="2940" y="155"/>
                  </a:lnTo>
                  <a:lnTo>
                    <a:pt x="3085" y="123"/>
                  </a:lnTo>
                  <a:lnTo>
                    <a:pt x="3231" y="95"/>
                  </a:lnTo>
                  <a:lnTo>
                    <a:pt x="3378" y="71"/>
                  </a:lnTo>
                  <a:lnTo>
                    <a:pt x="3525" y="50"/>
                  </a:lnTo>
                  <a:lnTo>
                    <a:pt x="3674" y="33"/>
                  </a:lnTo>
                  <a:lnTo>
                    <a:pt x="3822" y="20"/>
                  </a:lnTo>
                  <a:lnTo>
                    <a:pt x="3972" y="10"/>
                  </a:lnTo>
                  <a:lnTo>
                    <a:pt x="4121" y="4"/>
                  </a:lnTo>
                  <a:lnTo>
                    <a:pt x="4273" y="0"/>
                  </a:lnTo>
                  <a:lnTo>
                    <a:pt x="4424" y="3"/>
                  </a:lnTo>
                  <a:lnTo>
                    <a:pt x="4576" y="9"/>
                  </a:lnTo>
                  <a:lnTo>
                    <a:pt x="4726" y="18"/>
                  </a:lnTo>
                  <a:lnTo>
                    <a:pt x="4874" y="31"/>
                  </a:lnTo>
                  <a:lnTo>
                    <a:pt x="5023" y="48"/>
                  </a:lnTo>
                  <a:lnTo>
                    <a:pt x="5169" y="69"/>
                  </a:lnTo>
                  <a:lnTo>
                    <a:pt x="5315" y="93"/>
                  </a:lnTo>
                  <a:lnTo>
                    <a:pt x="5460" y="121"/>
                  </a:lnTo>
                  <a:lnTo>
                    <a:pt x="5603" y="152"/>
                  </a:lnTo>
                  <a:lnTo>
                    <a:pt x="5744" y="187"/>
                  </a:lnTo>
                  <a:lnTo>
                    <a:pt x="5885" y="225"/>
                  </a:lnTo>
                  <a:lnTo>
                    <a:pt x="6024" y="266"/>
                  </a:lnTo>
                  <a:lnTo>
                    <a:pt x="6161" y="311"/>
                  </a:lnTo>
                  <a:lnTo>
                    <a:pt x="6298" y="359"/>
                  </a:lnTo>
                  <a:lnTo>
                    <a:pt x="6432" y="411"/>
                  </a:lnTo>
                  <a:lnTo>
                    <a:pt x="6565" y="465"/>
                  </a:lnTo>
                  <a:lnTo>
                    <a:pt x="6696" y="522"/>
                  </a:lnTo>
                  <a:lnTo>
                    <a:pt x="6826" y="583"/>
                  </a:lnTo>
                  <a:lnTo>
                    <a:pt x="6954" y="647"/>
                  </a:lnTo>
                  <a:lnTo>
                    <a:pt x="7080" y="713"/>
                  </a:lnTo>
                  <a:lnTo>
                    <a:pt x="7327" y="855"/>
                  </a:lnTo>
                  <a:lnTo>
                    <a:pt x="7566" y="1009"/>
                  </a:lnTo>
                  <a:lnTo>
                    <a:pt x="7797" y="1173"/>
                  </a:lnTo>
                  <a:lnTo>
                    <a:pt x="8019" y="1348"/>
                  </a:lnTo>
                  <a:lnTo>
                    <a:pt x="8233" y="1533"/>
                  </a:lnTo>
                  <a:lnTo>
                    <a:pt x="8438" y="1728"/>
                  </a:lnTo>
                  <a:lnTo>
                    <a:pt x="8633" y="1933"/>
                  </a:lnTo>
                  <a:lnTo>
                    <a:pt x="8818" y="2147"/>
                  </a:lnTo>
                  <a:lnTo>
                    <a:pt x="8993" y="2369"/>
                  </a:lnTo>
                  <a:lnTo>
                    <a:pt x="9157" y="2600"/>
                  </a:lnTo>
                  <a:lnTo>
                    <a:pt x="9310" y="2839"/>
                  </a:lnTo>
                  <a:lnTo>
                    <a:pt x="9452" y="3086"/>
                  </a:lnTo>
                  <a:lnTo>
                    <a:pt x="9518" y="3212"/>
                  </a:lnTo>
                  <a:lnTo>
                    <a:pt x="9582" y="3339"/>
                  </a:lnTo>
                  <a:lnTo>
                    <a:pt x="9642" y="3469"/>
                  </a:lnTo>
                  <a:lnTo>
                    <a:pt x="9700" y="3600"/>
                  </a:lnTo>
                  <a:lnTo>
                    <a:pt x="9754" y="3733"/>
                  </a:lnTo>
                  <a:lnTo>
                    <a:pt x="9805" y="3868"/>
                  </a:lnTo>
                  <a:lnTo>
                    <a:pt x="9853" y="4004"/>
                  </a:lnTo>
                  <a:lnTo>
                    <a:pt x="9898" y="4141"/>
                  </a:lnTo>
                  <a:lnTo>
                    <a:pt x="9939" y="4281"/>
                  </a:lnTo>
                  <a:lnTo>
                    <a:pt x="9977" y="4421"/>
                  </a:lnTo>
                  <a:lnTo>
                    <a:pt x="10012" y="4563"/>
                  </a:lnTo>
                  <a:lnTo>
                    <a:pt x="10043" y="4706"/>
                  </a:lnTo>
                  <a:lnTo>
                    <a:pt x="10070" y="4851"/>
                  </a:lnTo>
                  <a:lnTo>
                    <a:pt x="10094" y="4996"/>
                  </a:lnTo>
                  <a:lnTo>
                    <a:pt x="10115" y="5143"/>
                  </a:lnTo>
                  <a:lnTo>
                    <a:pt x="10132" y="5291"/>
                  </a:lnTo>
                  <a:lnTo>
                    <a:pt x="10145" y="5440"/>
                  </a:lnTo>
                  <a:lnTo>
                    <a:pt x="10155" y="5590"/>
                  </a:lnTo>
                  <a:lnTo>
                    <a:pt x="10160" y="5742"/>
                  </a:lnTo>
                  <a:lnTo>
                    <a:pt x="10160" y="5891"/>
                  </a:lnTo>
                  <a:lnTo>
                    <a:pt x="10158" y="6043"/>
                  </a:lnTo>
                  <a:lnTo>
                    <a:pt x="10152" y="6194"/>
                  </a:lnTo>
                  <a:lnTo>
                    <a:pt x="10143" y="6345"/>
                  </a:lnTo>
                  <a:lnTo>
                    <a:pt x="10130" y="6494"/>
                  </a:lnTo>
                  <a:lnTo>
                    <a:pt x="10113" y="6641"/>
                  </a:lnTo>
                  <a:lnTo>
                    <a:pt x="10093" y="6789"/>
                  </a:lnTo>
                  <a:lnTo>
                    <a:pt x="10069" y="6935"/>
                  </a:lnTo>
                  <a:lnTo>
                    <a:pt x="10041" y="7079"/>
                  </a:lnTo>
                  <a:lnTo>
                    <a:pt x="10010" y="7222"/>
                  </a:lnTo>
                  <a:lnTo>
                    <a:pt x="9975" y="7364"/>
                  </a:lnTo>
                  <a:lnTo>
                    <a:pt x="9937" y="7505"/>
                  </a:lnTo>
                  <a:lnTo>
                    <a:pt x="9896" y="7644"/>
                  </a:lnTo>
                  <a:lnTo>
                    <a:pt x="9851" y="7781"/>
                  </a:lnTo>
                  <a:lnTo>
                    <a:pt x="9804" y="7918"/>
                  </a:lnTo>
                  <a:lnTo>
                    <a:pt x="9752" y="8052"/>
                  </a:lnTo>
                  <a:lnTo>
                    <a:pt x="9698" y="8185"/>
                  </a:lnTo>
                  <a:lnTo>
                    <a:pt x="9641" y="8316"/>
                  </a:lnTo>
                  <a:lnTo>
                    <a:pt x="9580" y="8446"/>
                  </a:lnTo>
                  <a:lnTo>
                    <a:pt x="9517" y="8574"/>
                  </a:lnTo>
                  <a:lnTo>
                    <a:pt x="9450" y="8700"/>
                  </a:lnTo>
                  <a:lnTo>
                    <a:pt x="9308" y="8947"/>
                  </a:lnTo>
                  <a:lnTo>
                    <a:pt x="9155" y="9186"/>
                  </a:lnTo>
                  <a:lnTo>
                    <a:pt x="8991" y="9417"/>
                  </a:lnTo>
                  <a:lnTo>
                    <a:pt x="8816" y="9639"/>
                  </a:lnTo>
                  <a:lnTo>
                    <a:pt x="8631" y="9854"/>
                  </a:lnTo>
                  <a:lnTo>
                    <a:pt x="8436" y="10058"/>
                  </a:lnTo>
                  <a:lnTo>
                    <a:pt x="8231" y="10253"/>
                  </a:lnTo>
                  <a:lnTo>
                    <a:pt x="8018" y="10438"/>
                  </a:lnTo>
                  <a:lnTo>
                    <a:pt x="7795" y="10613"/>
                  </a:lnTo>
                  <a:lnTo>
                    <a:pt x="7564" y="10777"/>
                  </a:lnTo>
                  <a:lnTo>
                    <a:pt x="7325" y="10930"/>
                  </a:lnTo>
                  <a:lnTo>
                    <a:pt x="7079" y="11072"/>
                  </a:lnTo>
                  <a:lnTo>
                    <a:pt x="6953" y="11138"/>
                  </a:lnTo>
                  <a:lnTo>
                    <a:pt x="6825" y="11202"/>
                  </a:lnTo>
                  <a:lnTo>
                    <a:pt x="6696" y="11262"/>
                  </a:lnTo>
                  <a:lnTo>
                    <a:pt x="6564" y="11320"/>
                  </a:lnTo>
                  <a:lnTo>
                    <a:pt x="6431" y="11374"/>
                  </a:lnTo>
                  <a:lnTo>
                    <a:pt x="6296" y="11425"/>
                  </a:lnTo>
                  <a:lnTo>
                    <a:pt x="6161" y="11473"/>
                  </a:lnTo>
                  <a:lnTo>
                    <a:pt x="6023" y="11518"/>
                  </a:lnTo>
                  <a:lnTo>
                    <a:pt x="5884" y="11559"/>
                  </a:lnTo>
                  <a:lnTo>
                    <a:pt x="5743" y="11597"/>
                  </a:lnTo>
                  <a:lnTo>
                    <a:pt x="5602" y="11632"/>
                  </a:lnTo>
                  <a:lnTo>
                    <a:pt x="5459" y="11663"/>
                  </a:lnTo>
                  <a:lnTo>
                    <a:pt x="5314" y="11691"/>
                  </a:lnTo>
                  <a:lnTo>
                    <a:pt x="5168" y="11714"/>
                  </a:lnTo>
                  <a:lnTo>
                    <a:pt x="5022" y="11735"/>
                  </a:lnTo>
                  <a:lnTo>
                    <a:pt x="4874" y="11752"/>
                  </a:lnTo>
                  <a:lnTo>
                    <a:pt x="4725" y="11765"/>
                  </a:lnTo>
                  <a:lnTo>
                    <a:pt x="4574" y="11775"/>
                  </a:lnTo>
                  <a:lnTo>
                    <a:pt x="4424" y="11780"/>
                  </a:lnTo>
                  <a:lnTo>
                    <a:pt x="4273" y="11782"/>
                  </a:lnTo>
                  <a:cubicBezTo>
                    <a:pt x="4260" y="11783"/>
                    <a:pt x="4247" y="11778"/>
                    <a:pt x="4238" y="11769"/>
                  </a:cubicBezTo>
                  <a:cubicBezTo>
                    <a:pt x="4229" y="11760"/>
                    <a:pt x="4224" y="11747"/>
                    <a:pt x="4224" y="11734"/>
                  </a:cubicBezTo>
                  <a:lnTo>
                    <a:pt x="4224" y="9105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9545638" y="3787775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63%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9020175" y="5784850"/>
              <a:ext cx="134938" cy="133350"/>
            </a:xfrm>
            <a:custGeom>
              <a:avLst/>
              <a:gdLst>
                <a:gd name="T0" fmla="*/ 0 w 1424"/>
                <a:gd name="T1" fmla="*/ 96 h 1408"/>
                <a:gd name="T2" fmla="*/ 96 w 1424"/>
                <a:gd name="T3" fmla="*/ 0 h 1408"/>
                <a:gd name="T4" fmla="*/ 1328 w 1424"/>
                <a:gd name="T5" fmla="*/ 0 h 1408"/>
                <a:gd name="T6" fmla="*/ 1424 w 1424"/>
                <a:gd name="T7" fmla="*/ 96 h 1408"/>
                <a:gd name="T8" fmla="*/ 1424 w 1424"/>
                <a:gd name="T9" fmla="*/ 1312 h 1408"/>
                <a:gd name="T10" fmla="*/ 1328 w 1424"/>
                <a:gd name="T11" fmla="*/ 1408 h 1408"/>
                <a:gd name="T12" fmla="*/ 96 w 1424"/>
                <a:gd name="T13" fmla="*/ 1408 h 1408"/>
                <a:gd name="T14" fmla="*/ 0 w 1424"/>
                <a:gd name="T15" fmla="*/ 1312 h 1408"/>
                <a:gd name="T16" fmla="*/ 0 w 1424"/>
                <a:gd name="T17" fmla="*/ 96 h 1408"/>
                <a:gd name="T18" fmla="*/ 192 w 1424"/>
                <a:gd name="T19" fmla="*/ 1312 h 1408"/>
                <a:gd name="T20" fmla="*/ 96 w 1424"/>
                <a:gd name="T21" fmla="*/ 1216 h 1408"/>
                <a:gd name="T22" fmla="*/ 1328 w 1424"/>
                <a:gd name="T23" fmla="*/ 1216 h 1408"/>
                <a:gd name="T24" fmla="*/ 1232 w 1424"/>
                <a:gd name="T25" fmla="*/ 1312 h 1408"/>
                <a:gd name="T26" fmla="*/ 1232 w 1424"/>
                <a:gd name="T27" fmla="*/ 96 h 1408"/>
                <a:gd name="T28" fmla="*/ 1328 w 1424"/>
                <a:gd name="T29" fmla="*/ 192 h 1408"/>
                <a:gd name="T30" fmla="*/ 96 w 1424"/>
                <a:gd name="T31" fmla="*/ 192 h 1408"/>
                <a:gd name="T32" fmla="*/ 192 w 1424"/>
                <a:gd name="T33" fmla="*/ 96 h 1408"/>
                <a:gd name="T34" fmla="*/ 192 w 1424"/>
                <a:gd name="T35" fmla="*/ 1312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4" h="1408">
                  <a:moveTo>
                    <a:pt x="0" y="96"/>
                  </a:moveTo>
                  <a:cubicBezTo>
                    <a:pt x="0" y="43"/>
                    <a:pt x="43" y="0"/>
                    <a:pt x="96" y="0"/>
                  </a:cubicBezTo>
                  <a:lnTo>
                    <a:pt x="1328" y="0"/>
                  </a:lnTo>
                  <a:cubicBezTo>
                    <a:pt x="1381" y="0"/>
                    <a:pt x="1424" y="43"/>
                    <a:pt x="1424" y="96"/>
                  </a:cubicBezTo>
                  <a:lnTo>
                    <a:pt x="1424" y="1312"/>
                  </a:lnTo>
                  <a:cubicBezTo>
                    <a:pt x="1424" y="1365"/>
                    <a:pt x="1381" y="1408"/>
                    <a:pt x="1328" y="1408"/>
                  </a:cubicBezTo>
                  <a:lnTo>
                    <a:pt x="96" y="1408"/>
                  </a:lnTo>
                  <a:cubicBezTo>
                    <a:pt x="43" y="1408"/>
                    <a:pt x="0" y="1365"/>
                    <a:pt x="0" y="1312"/>
                  </a:cubicBezTo>
                  <a:lnTo>
                    <a:pt x="0" y="96"/>
                  </a:lnTo>
                  <a:close/>
                  <a:moveTo>
                    <a:pt x="192" y="1312"/>
                  </a:moveTo>
                  <a:lnTo>
                    <a:pt x="96" y="1216"/>
                  </a:lnTo>
                  <a:lnTo>
                    <a:pt x="1328" y="1216"/>
                  </a:lnTo>
                  <a:lnTo>
                    <a:pt x="1232" y="1312"/>
                  </a:lnTo>
                  <a:lnTo>
                    <a:pt x="1232" y="96"/>
                  </a:lnTo>
                  <a:lnTo>
                    <a:pt x="1328" y="192"/>
                  </a:lnTo>
                  <a:lnTo>
                    <a:pt x="96" y="192"/>
                  </a:lnTo>
                  <a:lnTo>
                    <a:pt x="192" y="96"/>
                  </a:lnTo>
                  <a:lnTo>
                    <a:pt x="192" y="1312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</p:grpSp>
      <p:sp>
        <p:nvSpPr>
          <p:cNvPr id="23" name="Espaço Reservado para Conteúdo 4"/>
          <p:cNvSpPr txBox="1">
            <a:spLocks/>
          </p:cNvSpPr>
          <p:nvPr/>
        </p:nvSpPr>
        <p:spPr>
          <a:xfrm>
            <a:off x="7006874" y="2213768"/>
            <a:ext cx="1646262" cy="124790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utilização de serviço </a:t>
            </a: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ou produto do </a:t>
            </a: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Sebrae após contato com a Central</a:t>
            </a:r>
            <a:endParaRPr lang="pt-BR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Espaço Reservado para Conteúdo 4"/>
          <p:cNvSpPr txBox="1">
            <a:spLocks/>
          </p:cNvSpPr>
          <p:nvPr/>
        </p:nvSpPr>
        <p:spPr>
          <a:xfrm>
            <a:off x="872399" y="1592398"/>
            <a:ext cx="5583641" cy="23406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 geral,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observa-se que 1 em cada 3 desses interessados (37%) que acessaram a Central de Relacionamento 0800 efetivamente utilizou algum serviço ou produto do Sebrae como, por exemplo, cursos/ palestras/ oficinas/ treinamento/ consultoria/ participação em feiras, etc.  </a:t>
            </a:r>
            <a:r>
              <a:rPr lang="pt-BR" sz="1000" dirty="0">
                <a:solidFill>
                  <a:srgbClr val="002060"/>
                </a:solidFill>
                <a:latin typeface="Arial Narrow" panose="020B0606020202030204" pitchFamily="34" charset="0"/>
              </a:rPr>
              <a:t>(P8)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0696066" y="1567825"/>
            <a:ext cx="1376598" cy="276999"/>
            <a:chOff x="10696066" y="1567825"/>
            <a:chExt cx="1376598" cy="276999"/>
          </a:xfrm>
        </p:grpSpPr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10696066" y="1645613"/>
              <a:ext cx="117475" cy="115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10912090" y="1567825"/>
              <a:ext cx="11605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não utilização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8257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m 4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2384" r="45088" b="-6277"/>
          <a:stretch/>
        </p:blipFill>
        <p:spPr>
          <a:xfrm>
            <a:off x="4706031" y="3970189"/>
            <a:ext cx="885913" cy="1219306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43</a:t>
            </a:fld>
            <a:endParaRPr lang="pt-BR" dirty="0"/>
          </a:p>
        </p:txBody>
      </p:sp>
      <p:sp>
        <p:nvSpPr>
          <p:cNvPr id="59" name="Espaço Reservado para Conteúdo 4"/>
          <p:cNvSpPr txBox="1">
            <a:spLocks/>
          </p:cNvSpPr>
          <p:nvPr/>
        </p:nvSpPr>
        <p:spPr>
          <a:xfrm>
            <a:off x="872400" y="3429000"/>
            <a:ext cx="3999464" cy="22770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BR" sz="1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08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9649569" y="1942183"/>
            <a:ext cx="1687218" cy="2518549"/>
            <a:chOff x="7707313" y="3473450"/>
            <a:chExt cx="1687218" cy="2518549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7707313" y="3482975"/>
              <a:ext cx="1228725" cy="1882775"/>
            </a:xfrm>
            <a:custGeom>
              <a:avLst/>
              <a:gdLst>
                <a:gd name="T0" fmla="*/ 4458 w 12905"/>
                <a:gd name="T1" fmla="*/ 0 h 19757"/>
                <a:gd name="T2" fmla="*/ 4833 w 12905"/>
                <a:gd name="T3" fmla="*/ 16520 h 19757"/>
                <a:gd name="T4" fmla="*/ 12905 w 12905"/>
                <a:gd name="T5" fmla="*/ 19757 h 19757"/>
                <a:gd name="T6" fmla="*/ 12905 w 12905"/>
                <a:gd name="T7" fmla="*/ 14499 h 19757"/>
                <a:gd name="T8" fmla="*/ 6479 w 12905"/>
                <a:gd name="T9" fmla="*/ 8073 h 19757"/>
                <a:gd name="T10" fmla="*/ 8260 w 12905"/>
                <a:gd name="T11" fmla="*/ 3633 h 19757"/>
                <a:gd name="T12" fmla="*/ 4458 w 12905"/>
                <a:gd name="T13" fmla="*/ 0 h 19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05" h="19757">
                  <a:moveTo>
                    <a:pt x="4458" y="0"/>
                  </a:moveTo>
                  <a:cubicBezTo>
                    <a:pt x="0" y="4665"/>
                    <a:pt x="168" y="12062"/>
                    <a:pt x="4833" y="16520"/>
                  </a:cubicBezTo>
                  <a:cubicBezTo>
                    <a:pt x="7007" y="18598"/>
                    <a:pt x="9898" y="19757"/>
                    <a:pt x="12905" y="19757"/>
                  </a:cubicBezTo>
                  <a:lnTo>
                    <a:pt x="12905" y="14499"/>
                  </a:lnTo>
                  <a:cubicBezTo>
                    <a:pt x="9356" y="14499"/>
                    <a:pt x="6479" y="11622"/>
                    <a:pt x="6479" y="8073"/>
                  </a:cubicBezTo>
                  <a:cubicBezTo>
                    <a:pt x="6479" y="6419"/>
                    <a:pt x="7117" y="4829"/>
                    <a:pt x="8260" y="3633"/>
                  </a:cubicBezTo>
                  <a:lnTo>
                    <a:pt x="4458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7813675" y="3473450"/>
              <a:ext cx="1131888" cy="1901825"/>
            </a:xfrm>
            <a:custGeom>
              <a:avLst/>
              <a:gdLst>
                <a:gd name="T0" fmla="*/ 2623 w 11873"/>
                <a:gd name="T1" fmla="*/ 1062 h 19950"/>
                <a:gd name="T2" fmla="*/ 1394 w 11873"/>
                <a:gd name="T3" fmla="*/ 3016 h 19950"/>
                <a:gd name="T4" fmla="*/ 595 w 11873"/>
                <a:gd name="T5" fmla="*/ 5125 h 19950"/>
                <a:gd name="T6" fmla="*/ 220 w 11873"/>
                <a:gd name="T7" fmla="*/ 7323 h 19950"/>
                <a:gd name="T8" fmla="*/ 271 w 11873"/>
                <a:gd name="T9" fmla="*/ 9543 h 19950"/>
                <a:gd name="T10" fmla="*/ 746 w 11873"/>
                <a:gd name="T11" fmla="*/ 11722 h 19950"/>
                <a:gd name="T12" fmla="*/ 1642 w 11873"/>
                <a:gd name="T13" fmla="*/ 13792 h 19950"/>
                <a:gd name="T14" fmla="*/ 2958 w 11873"/>
                <a:gd name="T15" fmla="*/ 15687 h 19950"/>
                <a:gd name="T16" fmla="*/ 4615 w 11873"/>
                <a:gd name="T17" fmla="*/ 17278 h 19950"/>
                <a:gd name="T18" fmla="*/ 6468 w 11873"/>
                <a:gd name="T19" fmla="*/ 18469 h 19950"/>
                <a:gd name="T20" fmla="*/ 7722 w 11873"/>
                <a:gd name="T21" fmla="*/ 19025 h 19950"/>
                <a:gd name="T22" fmla="*/ 8768 w 11873"/>
                <a:gd name="T23" fmla="*/ 19360 h 19950"/>
                <a:gd name="T24" fmla="*/ 9845 w 11873"/>
                <a:gd name="T25" fmla="*/ 19595 h 19950"/>
                <a:gd name="T26" fmla="*/ 10944 w 11873"/>
                <a:gd name="T27" fmla="*/ 19728 h 19950"/>
                <a:gd name="T28" fmla="*/ 11681 w 11873"/>
                <a:gd name="T29" fmla="*/ 19853 h 19950"/>
                <a:gd name="T30" fmla="*/ 11113 w 11873"/>
                <a:gd name="T31" fmla="*/ 14658 h 19950"/>
                <a:gd name="T32" fmla="*/ 9840 w 11873"/>
                <a:gd name="T33" fmla="*/ 14399 h 19950"/>
                <a:gd name="T34" fmla="*/ 8671 w 11873"/>
                <a:gd name="T35" fmla="*/ 13905 h 19950"/>
                <a:gd name="T36" fmla="*/ 7630 w 11873"/>
                <a:gd name="T37" fmla="*/ 13204 h 19950"/>
                <a:gd name="T38" fmla="*/ 6746 w 11873"/>
                <a:gd name="T39" fmla="*/ 12319 h 19950"/>
                <a:gd name="T40" fmla="*/ 6043 w 11873"/>
                <a:gd name="T41" fmla="*/ 11280 h 19950"/>
                <a:gd name="T42" fmla="*/ 5550 w 11873"/>
                <a:gd name="T43" fmla="*/ 10111 h 19950"/>
                <a:gd name="T44" fmla="*/ 5289 w 11873"/>
                <a:gd name="T45" fmla="*/ 8839 h 19950"/>
                <a:gd name="T46" fmla="*/ 5286 w 11873"/>
                <a:gd name="T47" fmla="*/ 7545 h 19950"/>
                <a:gd name="T48" fmla="*/ 5521 w 11873"/>
                <a:gd name="T49" fmla="*/ 6329 h 19950"/>
                <a:gd name="T50" fmla="*/ 5980 w 11873"/>
                <a:gd name="T51" fmla="*/ 5182 h 19950"/>
                <a:gd name="T52" fmla="*/ 6651 w 11873"/>
                <a:gd name="T53" fmla="*/ 4138 h 19950"/>
                <a:gd name="T54" fmla="*/ 3264 w 11873"/>
                <a:gd name="T55" fmla="*/ 166 h 19950"/>
                <a:gd name="T56" fmla="*/ 6804 w 11873"/>
                <a:gd name="T57" fmla="*/ 4253 h 19950"/>
                <a:gd name="T58" fmla="*/ 6153 w 11873"/>
                <a:gd name="T59" fmla="*/ 5265 h 19950"/>
                <a:gd name="T60" fmla="*/ 5706 w 11873"/>
                <a:gd name="T61" fmla="*/ 6378 h 19950"/>
                <a:gd name="T62" fmla="*/ 5477 w 11873"/>
                <a:gd name="T63" fmla="*/ 7560 h 19950"/>
                <a:gd name="T64" fmla="*/ 5480 w 11873"/>
                <a:gd name="T65" fmla="*/ 8814 h 19950"/>
                <a:gd name="T66" fmla="*/ 5731 w 11873"/>
                <a:gd name="T67" fmla="*/ 10050 h 19950"/>
                <a:gd name="T68" fmla="*/ 6210 w 11873"/>
                <a:gd name="T69" fmla="*/ 11185 h 19950"/>
                <a:gd name="T70" fmla="*/ 6891 w 11873"/>
                <a:gd name="T71" fmla="*/ 12194 h 19950"/>
                <a:gd name="T72" fmla="*/ 7749 w 11873"/>
                <a:gd name="T73" fmla="*/ 13053 h 19950"/>
                <a:gd name="T74" fmla="*/ 8758 w 11873"/>
                <a:gd name="T75" fmla="*/ 13734 h 19950"/>
                <a:gd name="T76" fmla="*/ 9893 w 11873"/>
                <a:gd name="T77" fmla="*/ 14214 h 19950"/>
                <a:gd name="T78" fmla="*/ 11128 w 11873"/>
                <a:gd name="T79" fmla="*/ 14467 h 19950"/>
                <a:gd name="T80" fmla="*/ 11873 w 11873"/>
                <a:gd name="T81" fmla="*/ 19853 h 19950"/>
                <a:gd name="T82" fmla="*/ 11210 w 11873"/>
                <a:gd name="T83" fmla="*/ 19935 h 19950"/>
                <a:gd name="T84" fmla="*/ 10088 w 11873"/>
                <a:gd name="T85" fmla="*/ 19827 h 19950"/>
                <a:gd name="T86" fmla="*/ 8987 w 11873"/>
                <a:gd name="T87" fmla="*/ 19614 h 19950"/>
                <a:gd name="T88" fmla="*/ 7915 w 11873"/>
                <a:gd name="T89" fmla="*/ 19299 h 19950"/>
                <a:gd name="T90" fmla="*/ 6878 w 11873"/>
                <a:gd name="T91" fmla="*/ 18883 h 19950"/>
                <a:gd name="T92" fmla="*/ 4943 w 11873"/>
                <a:gd name="T93" fmla="*/ 17763 h 19950"/>
                <a:gd name="T94" fmla="*/ 3210 w 11873"/>
                <a:gd name="T95" fmla="*/ 16255 h 19950"/>
                <a:gd name="T96" fmla="*/ 1766 w 11873"/>
                <a:gd name="T97" fmla="*/ 14382 h 19950"/>
                <a:gd name="T98" fmla="*/ 749 w 11873"/>
                <a:gd name="T99" fmla="*/ 12315 h 19950"/>
                <a:gd name="T100" fmla="*/ 160 w 11873"/>
                <a:gd name="T101" fmla="*/ 10122 h 19950"/>
                <a:gd name="T102" fmla="*/ 2 w 11873"/>
                <a:gd name="T103" fmla="*/ 7869 h 19950"/>
                <a:gd name="T104" fmla="*/ 274 w 11873"/>
                <a:gd name="T105" fmla="*/ 5623 h 19950"/>
                <a:gd name="T106" fmla="*/ 980 w 11873"/>
                <a:gd name="T107" fmla="*/ 3450 h 19950"/>
                <a:gd name="T108" fmla="*/ 2121 w 11873"/>
                <a:gd name="T109" fmla="*/ 1418 h 19950"/>
                <a:gd name="T110" fmla="*/ 3327 w 11873"/>
                <a:gd name="T111" fmla="*/ 1 h 19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873" h="19950">
                  <a:moveTo>
                    <a:pt x="3264" y="166"/>
                  </a:moveTo>
                  <a:lnTo>
                    <a:pt x="3402" y="161"/>
                  </a:lnTo>
                  <a:lnTo>
                    <a:pt x="2998" y="606"/>
                  </a:lnTo>
                  <a:lnTo>
                    <a:pt x="2623" y="1062"/>
                  </a:lnTo>
                  <a:lnTo>
                    <a:pt x="2276" y="1532"/>
                  </a:lnTo>
                  <a:lnTo>
                    <a:pt x="1955" y="2016"/>
                  </a:lnTo>
                  <a:lnTo>
                    <a:pt x="1662" y="2510"/>
                  </a:lnTo>
                  <a:lnTo>
                    <a:pt x="1394" y="3016"/>
                  </a:lnTo>
                  <a:lnTo>
                    <a:pt x="1154" y="3531"/>
                  </a:lnTo>
                  <a:lnTo>
                    <a:pt x="941" y="4055"/>
                  </a:lnTo>
                  <a:lnTo>
                    <a:pt x="754" y="4586"/>
                  </a:lnTo>
                  <a:lnTo>
                    <a:pt x="595" y="5125"/>
                  </a:lnTo>
                  <a:lnTo>
                    <a:pt x="461" y="5668"/>
                  </a:lnTo>
                  <a:lnTo>
                    <a:pt x="355" y="6217"/>
                  </a:lnTo>
                  <a:lnTo>
                    <a:pt x="274" y="6768"/>
                  </a:lnTo>
                  <a:lnTo>
                    <a:pt x="220" y="7323"/>
                  </a:lnTo>
                  <a:lnTo>
                    <a:pt x="193" y="7878"/>
                  </a:lnTo>
                  <a:lnTo>
                    <a:pt x="192" y="8435"/>
                  </a:lnTo>
                  <a:lnTo>
                    <a:pt x="218" y="8990"/>
                  </a:lnTo>
                  <a:lnTo>
                    <a:pt x="271" y="9543"/>
                  </a:lnTo>
                  <a:lnTo>
                    <a:pt x="350" y="10095"/>
                  </a:lnTo>
                  <a:lnTo>
                    <a:pt x="456" y="10642"/>
                  </a:lnTo>
                  <a:lnTo>
                    <a:pt x="588" y="11185"/>
                  </a:lnTo>
                  <a:lnTo>
                    <a:pt x="746" y="11722"/>
                  </a:lnTo>
                  <a:lnTo>
                    <a:pt x="930" y="12252"/>
                  </a:lnTo>
                  <a:lnTo>
                    <a:pt x="1141" y="12775"/>
                  </a:lnTo>
                  <a:lnTo>
                    <a:pt x="1379" y="13288"/>
                  </a:lnTo>
                  <a:lnTo>
                    <a:pt x="1642" y="13792"/>
                  </a:lnTo>
                  <a:lnTo>
                    <a:pt x="1931" y="14285"/>
                  </a:lnTo>
                  <a:lnTo>
                    <a:pt x="2248" y="14766"/>
                  </a:lnTo>
                  <a:lnTo>
                    <a:pt x="2590" y="15233"/>
                  </a:lnTo>
                  <a:lnTo>
                    <a:pt x="2958" y="15687"/>
                  </a:lnTo>
                  <a:lnTo>
                    <a:pt x="3353" y="16126"/>
                  </a:lnTo>
                  <a:lnTo>
                    <a:pt x="3774" y="16549"/>
                  </a:lnTo>
                  <a:lnTo>
                    <a:pt x="4186" y="16925"/>
                  </a:lnTo>
                  <a:lnTo>
                    <a:pt x="4615" y="17278"/>
                  </a:lnTo>
                  <a:lnTo>
                    <a:pt x="5058" y="17610"/>
                  </a:lnTo>
                  <a:lnTo>
                    <a:pt x="5515" y="17919"/>
                  </a:lnTo>
                  <a:lnTo>
                    <a:pt x="5986" y="18207"/>
                  </a:lnTo>
                  <a:lnTo>
                    <a:pt x="6468" y="18469"/>
                  </a:lnTo>
                  <a:lnTo>
                    <a:pt x="6963" y="18710"/>
                  </a:lnTo>
                  <a:lnTo>
                    <a:pt x="7212" y="18821"/>
                  </a:lnTo>
                  <a:lnTo>
                    <a:pt x="7466" y="18926"/>
                  </a:lnTo>
                  <a:lnTo>
                    <a:pt x="7722" y="19025"/>
                  </a:lnTo>
                  <a:lnTo>
                    <a:pt x="7980" y="19118"/>
                  </a:lnTo>
                  <a:lnTo>
                    <a:pt x="8241" y="19204"/>
                  </a:lnTo>
                  <a:lnTo>
                    <a:pt x="8504" y="19286"/>
                  </a:lnTo>
                  <a:lnTo>
                    <a:pt x="8768" y="19360"/>
                  </a:lnTo>
                  <a:lnTo>
                    <a:pt x="9034" y="19429"/>
                  </a:lnTo>
                  <a:lnTo>
                    <a:pt x="9303" y="19490"/>
                  </a:lnTo>
                  <a:lnTo>
                    <a:pt x="9573" y="19545"/>
                  </a:lnTo>
                  <a:lnTo>
                    <a:pt x="9845" y="19595"/>
                  </a:lnTo>
                  <a:lnTo>
                    <a:pt x="10117" y="19638"/>
                  </a:lnTo>
                  <a:lnTo>
                    <a:pt x="10391" y="19674"/>
                  </a:lnTo>
                  <a:lnTo>
                    <a:pt x="10667" y="19704"/>
                  </a:lnTo>
                  <a:lnTo>
                    <a:pt x="10944" y="19728"/>
                  </a:lnTo>
                  <a:lnTo>
                    <a:pt x="11221" y="19744"/>
                  </a:lnTo>
                  <a:lnTo>
                    <a:pt x="11499" y="19755"/>
                  </a:lnTo>
                  <a:lnTo>
                    <a:pt x="11778" y="19757"/>
                  </a:lnTo>
                  <a:lnTo>
                    <a:pt x="11681" y="19853"/>
                  </a:lnTo>
                  <a:lnTo>
                    <a:pt x="11681" y="14595"/>
                  </a:lnTo>
                  <a:lnTo>
                    <a:pt x="11775" y="14691"/>
                  </a:lnTo>
                  <a:lnTo>
                    <a:pt x="11444" y="14683"/>
                  </a:lnTo>
                  <a:lnTo>
                    <a:pt x="11113" y="14658"/>
                  </a:lnTo>
                  <a:lnTo>
                    <a:pt x="10786" y="14617"/>
                  </a:lnTo>
                  <a:lnTo>
                    <a:pt x="10465" y="14559"/>
                  </a:lnTo>
                  <a:lnTo>
                    <a:pt x="10150" y="14487"/>
                  </a:lnTo>
                  <a:lnTo>
                    <a:pt x="9840" y="14399"/>
                  </a:lnTo>
                  <a:lnTo>
                    <a:pt x="9538" y="14296"/>
                  </a:lnTo>
                  <a:lnTo>
                    <a:pt x="9241" y="14180"/>
                  </a:lnTo>
                  <a:lnTo>
                    <a:pt x="8952" y="14049"/>
                  </a:lnTo>
                  <a:lnTo>
                    <a:pt x="8671" y="13905"/>
                  </a:lnTo>
                  <a:lnTo>
                    <a:pt x="8398" y="13749"/>
                  </a:lnTo>
                  <a:lnTo>
                    <a:pt x="8133" y="13579"/>
                  </a:lnTo>
                  <a:lnTo>
                    <a:pt x="7877" y="13397"/>
                  </a:lnTo>
                  <a:lnTo>
                    <a:pt x="7630" y="13204"/>
                  </a:lnTo>
                  <a:lnTo>
                    <a:pt x="7394" y="12999"/>
                  </a:lnTo>
                  <a:lnTo>
                    <a:pt x="7167" y="12783"/>
                  </a:lnTo>
                  <a:lnTo>
                    <a:pt x="6951" y="12557"/>
                  </a:lnTo>
                  <a:lnTo>
                    <a:pt x="6746" y="12319"/>
                  </a:lnTo>
                  <a:lnTo>
                    <a:pt x="6553" y="12074"/>
                  </a:lnTo>
                  <a:lnTo>
                    <a:pt x="6370" y="11818"/>
                  </a:lnTo>
                  <a:lnTo>
                    <a:pt x="6201" y="11553"/>
                  </a:lnTo>
                  <a:lnTo>
                    <a:pt x="6043" y="11280"/>
                  </a:lnTo>
                  <a:lnTo>
                    <a:pt x="5900" y="10999"/>
                  </a:lnTo>
                  <a:lnTo>
                    <a:pt x="5769" y="10710"/>
                  </a:lnTo>
                  <a:lnTo>
                    <a:pt x="5652" y="10414"/>
                  </a:lnTo>
                  <a:lnTo>
                    <a:pt x="5550" y="10111"/>
                  </a:lnTo>
                  <a:lnTo>
                    <a:pt x="5461" y="9802"/>
                  </a:lnTo>
                  <a:lnTo>
                    <a:pt x="5388" y="9486"/>
                  </a:lnTo>
                  <a:lnTo>
                    <a:pt x="5331" y="9164"/>
                  </a:lnTo>
                  <a:lnTo>
                    <a:pt x="5289" y="8839"/>
                  </a:lnTo>
                  <a:lnTo>
                    <a:pt x="5264" y="8507"/>
                  </a:lnTo>
                  <a:lnTo>
                    <a:pt x="5255" y="8172"/>
                  </a:lnTo>
                  <a:lnTo>
                    <a:pt x="5262" y="7858"/>
                  </a:lnTo>
                  <a:lnTo>
                    <a:pt x="5286" y="7545"/>
                  </a:lnTo>
                  <a:lnTo>
                    <a:pt x="5322" y="7237"/>
                  </a:lnTo>
                  <a:lnTo>
                    <a:pt x="5375" y="6930"/>
                  </a:lnTo>
                  <a:lnTo>
                    <a:pt x="5441" y="6627"/>
                  </a:lnTo>
                  <a:lnTo>
                    <a:pt x="5521" y="6329"/>
                  </a:lnTo>
                  <a:lnTo>
                    <a:pt x="5615" y="6034"/>
                  </a:lnTo>
                  <a:lnTo>
                    <a:pt x="5724" y="5744"/>
                  </a:lnTo>
                  <a:lnTo>
                    <a:pt x="5845" y="5460"/>
                  </a:lnTo>
                  <a:lnTo>
                    <a:pt x="5980" y="5182"/>
                  </a:lnTo>
                  <a:lnTo>
                    <a:pt x="6128" y="4910"/>
                  </a:lnTo>
                  <a:lnTo>
                    <a:pt x="6291" y="4645"/>
                  </a:lnTo>
                  <a:lnTo>
                    <a:pt x="6464" y="4388"/>
                  </a:lnTo>
                  <a:lnTo>
                    <a:pt x="6651" y="4138"/>
                  </a:lnTo>
                  <a:lnTo>
                    <a:pt x="6851" y="3897"/>
                  </a:lnTo>
                  <a:lnTo>
                    <a:pt x="7061" y="3665"/>
                  </a:lnTo>
                  <a:lnTo>
                    <a:pt x="7066" y="3799"/>
                  </a:lnTo>
                  <a:lnTo>
                    <a:pt x="3264" y="166"/>
                  </a:lnTo>
                  <a:close/>
                  <a:moveTo>
                    <a:pt x="7199" y="3660"/>
                  </a:moveTo>
                  <a:cubicBezTo>
                    <a:pt x="7236" y="3696"/>
                    <a:pt x="7239" y="3755"/>
                    <a:pt x="7204" y="3794"/>
                  </a:cubicBezTo>
                  <a:lnTo>
                    <a:pt x="6998" y="4020"/>
                  </a:lnTo>
                  <a:lnTo>
                    <a:pt x="6804" y="4253"/>
                  </a:lnTo>
                  <a:lnTo>
                    <a:pt x="6623" y="4495"/>
                  </a:lnTo>
                  <a:lnTo>
                    <a:pt x="6454" y="4746"/>
                  </a:lnTo>
                  <a:lnTo>
                    <a:pt x="6297" y="5003"/>
                  </a:lnTo>
                  <a:lnTo>
                    <a:pt x="6153" y="5265"/>
                  </a:lnTo>
                  <a:lnTo>
                    <a:pt x="6022" y="5535"/>
                  </a:lnTo>
                  <a:lnTo>
                    <a:pt x="5903" y="5811"/>
                  </a:lnTo>
                  <a:lnTo>
                    <a:pt x="5798" y="6093"/>
                  </a:lnTo>
                  <a:lnTo>
                    <a:pt x="5706" y="6378"/>
                  </a:lnTo>
                  <a:lnTo>
                    <a:pt x="5628" y="6668"/>
                  </a:lnTo>
                  <a:lnTo>
                    <a:pt x="5564" y="6963"/>
                  </a:lnTo>
                  <a:lnTo>
                    <a:pt x="5513" y="7260"/>
                  </a:lnTo>
                  <a:lnTo>
                    <a:pt x="5477" y="7560"/>
                  </a:lnTo>
                  <a:lnTo>
                    <a:pt x="5454" y="7863"/>
                  </a:lnTo>
                  <a:lnTo>
                    <a:pt x="5447" y="8167"/>
                  </a:lnTo>
                  <a:lnTo>
                    <a:pt x="5455" y="8492"/>
                  </a:lnTo>
                  <a:lnTo>
                    <a:pt x="5480" y="8814"/>
                  </a:lnTo>
                  <a:lnTo>
                    <a:pt x="5520" y="9131"/>
                  </a:lnTo>
                  <a:lnTo>
                    <a:pt x="5575" y="9443"/>
                  </a:lnTo>
                  <a:lnTo>
                    <a:pt x="5646" y="9749"/>
                  </a:lnTo>
                  <a:lnTo>
                    <a:pt x="5731" y="10050"/>
                  </a:lnTo>
                  <a:lnTo>
                    <a:pt x="5831" y="10343"/>
                  </a:lnTo>
                  <a:lnTo>
                    <a:pt x="5944" y="10631"/>
                  </a:lnTo>
                  <a:lnTo>
                    <a:pt x="6071" y="10912"/>
                  </a:lnTo>
                  <a:lnTo>
                    <a:pt x="6210" y="11185"/>
                  </a:lnTo>
                  <a:lnTo>
                    <a:pt x="6362" y="11450"/>
                  </a:lnTo>
                  <a:lnTo>
                    <a:pt x="6527" y="11707"/>
                  </a:lnTo>
                  <a:lnTo>
                    <a:pt x="6704" y="11955"/>
                  </a:lnTo>
                  <a:lnTo>
                    <a:pt x="6891" y="12194"/>
                  </a:lnTo>
                  <a:lnTo>
                    <a:pt x="7090" y="12424"/>
                  </a:lnTo>
                  <a:lnTo>
                    <a:pt x="7300" y="12644"/>
                  </a:lnTo>
                  <a:lnTo>
                    <a:pt x="7519" y="12854"/>
                  </a:lnTo>
                  <a:lnTo>
                    <a:pt x="7749" y="13053"/>
                  </a:lnTo>
                  <a:lnTo>
                    <a:pt x="7988" y="13240"/>
                  </a:lnTo>
                  <a:lnTo>
                    <a:pt x="8236" y="13418"/>
                  </a:lnTo>
                  <a:lnTo>
                    <a:pt x="8493" y="13582"/>
                  </a:lnTo>
                  <a:lnTo>
                    <a:pt x="8758" y="13734"/>
                  </a:lnTo>
                  <a:lnTo>
                    <a:pt x="9031" y="13874"/>
                  </a:lnTo>
                  <a:lnTo>
                    <a:pt x="9312" y="14001"/>
                  </a:lnTo>
                  <a:lnTo>
                    <a:pt x="9599" y="14115"/>
                  </a:lnTo>
                  <a:lnTo>
                    <a:pt x="9893" y="14214"/>
                  </a:lnTo>
                  <a:lnTo>
                    <a:pt x="10193" y="14300"/>
                  </a:lnTo>
                  <a:lnTo>
                    <a:pt x="10500" y="14370"/>
                  </a:lnTo>
                  <a:lnTo>
                    <a:pt x="10811" y="14426"/>
                  </a:lnTo>
                  <a:lnTo>
                    <a:pt x="11128" y="14467"/>
                  </a:lnTo>
                  <a:lnTo>
                    <a:pt x="11449" y="14491"/>
                  </a:lnTo>
                  <a:lnTo>
                    <a:pt x="11780" y="14499"/>
                  </a:lnTo>
                  <a:cubicBezTo>
                    <a:pt x="11832" y="14501"/>
                    <a:pt x="11873" y="14543"/>
                    <a:pt x="11873" y="14595"/>
                  </a:cubicBezTo>
                  <a:lnTo>
                    <a:pt x="11873" y="19853"/>
                  </a:lnTo>
                  <a:cubicBezTo>
                    <a:pt x="11873" y="19879"/>
                    <a:pt x="11863" y="19904"/>
                    <a:pt x="11845" y="19922"/>
                  </a:cubicBezTo>
                  <a:cubicBezTo>
                    <a:pt x="11827" y="19940"/>
                    <a:pt x="11802" y="19950"/>
                    <a:pt x="11776" y="19949"/>
                  </a:cubicBezTo>
                  <a:lnTo>
                    <a:pt x="11492" y="19946"/>
                  </a:lnTo>
                  <a:lnTo>
                    <a:pt x="11210" y="19935"/>
                  </a:lnTo>
                  <a:lnTo>
                    <a:pt x="10927" y="19919"/>
                  </a:lnTo>
                  <a:lnTo>
                    <a:pt x="10646" y="19895"/>
                  </a:lnTo>
                  <a:lnTo>
                    <a:pt x="10366" y="19865"/>
                  </a:lnTo>
                  <a:lnTo>
                    <a:pt x="10088" y="19827"/>
                  </a:lnTo>
                  <a:lnTo>
                    <a:pt x="9810" y="19784"/>
                  </a:lnTo>
                  <a:lnTo>
                    <a:pt x="9534" y="19733"/>
                  </a:lnTo>
                  <a:lnTo>
                    <a:pt x="9260" y="19677"/>
                  </a:lnTo>
                  <a:lnTo>
                    <a:pt x="8987" y="19614"/>
                  </a:lnTo>
                  <a:lnTo>
                    <a:pt x="8717" y="19545"/>
                  </a:lnTo>
                  <a:lnTo>
                    <a:pt x="8447" y="19469"/>
                  </a:lnTo>
                  <a:lnTo>
                    <a:pt x="8180" y="19387"/>
                  </a:lnTo>
                  <a:lnTo>
                    <a:pt x="7915" y="19299"/>
                  </a:lnTo>
                  <a:lnTo>
                    <a:pt x="7653" y="19204"/>
                  </a:lnTo>
                  <a:lnTo>
                    <a:pt x="7393" y="19103"/>
                  </a:lnTo>
                  <a:lnTo>
                    <a:pt x="7135" y="18996"/>
                  </a:lnTo>
                  <a:lnTo>
                    <a:pt x="6878" y="18883"/>
                  </a:lnTo>
                  <a:lnTo>
                    <a:pt x="6377" y="18638"/>
                  </a:lnTo>
                  <a:lnTo>
                    <a:pt x="5885" y="18370"/>
                  </a:lnTo>
                  <a:lnTo>
                    <a:pt x="5408" y="18078"/>
                  </a:lnTo>
                  <a:lnTo>
                    <a:pt x="4943" y="17763"/>
                  </a:lnTo>
                  <a:lnTo>
                    <a:pt x="4492" y="17426"/>
                  </a:lnTo>
                  <a:lnTo>
                    <a:pt x="4057" y="17066"/>
                  </a:lnTo>
                  <a:lnTo>
                    <a:pt x="3637" y="16684"/>
                  </a:lnTo>
                  <a:lnTo>
                    <a:pt x="3210" y="16255"/>
                  </a:lnTo>
                  <a:lnTo>
                    <a:pt x="2809" y="15808"/>
                  </a:lnTo>
                  <a:lnTo>
                    <a:pt x="2435" y="15346"/>
                  </a:lnTo>
                  <a:lnTo>
                    <a:pt x="2087" y="14871"/>
                  </a:lnTo>
                  <a:lnTo>
                    <a:pt x="1766" y="14382"/>
                  </a:lnTo>
                  <a:lnTo>
                    <a:pt x="1471" y="13881"/>
                  </a:lnTo>
                  <a:lnTo>
                    <a:pt x="1204" y="13369"/>
                  </a:lnTo>
                  <a:lnTo>
                    <a:pt x="962" y="12846"/>
                  </a:lnTo>
                  <a:lnTo>
                    <a:pt x="749" y="12315"/>
                  </a:lnTo>
                  <a:lnTo>
                    <a:pt x="561" y="11776"/>
                  </a:lnTo>
                  <a:lnTo>
                    <a:pt x="401" y="11230"/>
                  </a:lnTo>
                  <a:lnTo>
                    <a:pt x="267" y="10679"/>
                  </a:lnTo>
                  <a:lnTo>
                    <a:pt x="160" y="10122"/>
                  </a:lnTo>
                  <a:lnTo>
                    <a:pt x="80" y="9562"/>
                  </a:lnTo>
                  <a:lnTo>
                    <a:pt x="27" y="8999"/>
                  </a:lnTo>
                  <a:lnTo>
                    <a:pt x="0" y="8434"/>
                  </a:lnTo>
                  <a:lnTo>
                    <a:pt x="2" y="7869"/>
                  </a:lnTo>
                  <a:lnTo>
                    <a:pt x="29" y="7304"/>
                  </a:lnTo>
                  <a:lnTo>
                    <a:pt x="84" y="6741"/>
                  </a:lnTo>
                  <a:lnTo>
                    <a:pt x="166" y="6180"/>
                  </a:lnTo>
                  <a:lnTo>
                    <a:pt x="274" y="5623"/>
                  </a:lnTo>
                  <a:lnTo>
                    <a:pt x="410" y="5070"/>
                  </a:lnTo>
                  <a:lnTo>
                    <a:pt x="573" y="4523"/>
                  </a:lnTo>
                  <a:lnTo>
                    <a:pt x="764" y="3982"/>
                  </a:lnTo>
                  <a:lnTo>
                    <a:pt x="980" y="3450"/>
                  </a:lnTo>
                  <a:lnTo>
                    <a:pt x="1225" y="2927"/>
                  </a:lnTo>
                  <a:lnTo>
                    <a:pt x="1497" y="2412"/>
                  </a:lnTo>
                  <a:lnTo>
                    <a:pt x="1795" y="1909"/>
                  </a:lnTo>
                  <a:lnTo>
                    <a:pt x="2121" y="1418"/>
                  </a:lnTo>
                  <a:lnTo>
                    <a:pt x="2474" y="941"/>
                  </a:lnTo>
                  <a:lnTo>
                    <a:pt x="2855" y="477"/>
                  </a:lnTo>
                  <a:lnTo>
                    <a:pt x="3259" y="32"/>
                  </a:lnTo>
                  <a:cubicBezTo>
                    <a:pt x="3277" y="13"/>
                    <a:pt x="3301" y="1"/>
                    <a:pt x="3327" y="1"/>
                  </a:cubicBezTo>
                  <a:cubicBezTo>
                    <a:pt x="3353" y="0"/>
                    <a:pt x="3378" y="9"/>
                    <a:pt x="3397" y="27"/>
                  </a:cubicBezTo>
                  <a:lnTo>
                    <a:pt x="7199" y="3660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7958138" y="4468813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37%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432800" y="5792788"/>
              <a:ext cx="117475" cy="1158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8423275" y="5784850"/>
              <a:ext cx="136525" cy="133350"/>
            </a:xfrm>
            <a:custGeom>
              <a:avLst/>
              <a:gdLst>
                <a:gd name="T0" fmla="*/ 0 w 1424"/>
                <a:gd name="T1" fmla="*/ 96 h 1408"/>
                <a:gd name="T2" fmla="*/ 96 w 1424"/>
                <a:gd name="T3" fmla="*/ 0 h 1408"/>
                <a:gd name="T4" fmla="*/ 1328 w 1424"/>
                <a:gd name="T5" fmla="*/ 0 h 1408"/>
                <a:gd name="T6" fmla="*/ 1424 w 1424"/>
                <a:gd name="T7" fmla="*/ 96 h 1408"/>
                <a:gd name="T8" fmla="*/ 1424 w 1424"/>
                <a:gd name="T9" fmla="*/ 1312 h 1408"/>
                <a:gd name="T10" fmla="*/ 1328 w 1424"/>
                <a:gd name="T11" fmla="*/ 1408 h 1408"/>
                <a:gd name="T12" fmla="*/ 96 w 1424"/>
                <a:gd name="T13" fmla="*/ 1408 h 1408"/>
                <a:gd name="T14" fmla="*/ 0 w 1424"/>
                <a:gd name="T15" fmla="*/ 1312 h 1408"/>
                <a:gd name="T16" fmla="*/ 0 w 1424"/>
                <a:gd name="T17" fmla="*/ 96 h 1408"/>
                <a:gd name="T18" fmla="*/ 192 w 1424"/>
                <a:gd name="T19" fmla="*/ 1312 h 1408"/>
                <a:gd name="T20" fmla="*/ 96 w 1424"/>
                <a:gd name="T21" fmla="*/ 1216 h 1408"/>
                <a:gd name="T22" fmla="*/ 1328 w 1424"/>
                <a:gd name="T23" fmla="*/ 1216 h 1408"/>
                <a:gd name="T24" fmla="*/ 1232 w 1424"/>
                <a:gd name="T25" fmla="*/ 1312 h 1408"/>
                <a:gd name="T26" fmla="*/ 1232 w 1424"/>
                <a:gd name="T27" fmla="*/ 96 h 1408"/>
                <a:gd name="T28" fmla="*/ 1328 w 1424"/>
                <a:gd name="T29" fmla="*/ 192 h 1408"/>
                <a:gd name="T30" fmla="*/ 96 w 1424"/>
                <a:gd name="T31" fmla="*/ 192 h 1408"/>
                <a:gd name="T32" fmla="*/ 192 w 1424"/>
                <a:gd name="T33" fmla="*/ 96 h 1408"/>
                <a:gd name="T34" fmla="*/ 192 w 1424"/>
                <a:gd name="T35" fmla="*/ 1312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4" h="1408">
                  <a:moveTo>
                    <a:pt x="0" y="96"/>
                  </a:moveTo>
                  <a:cubicBezTo>
                    <a:pt x="0" y="43"/>
                    <a:pt x="43" y="0"/>
                    <a:pt x="96" y="0"/>
                  </a:cubicBezTo>
                  <a:lnTo>
                    <a:pt x="1328" y="0"/>
                  </a:lnTo>
                  <a:cubicBezTo>
                    <a:pt x="1381" y="0"/>
                    <a:pt x="1424" y="43"/>
                    <a:pt x="1424" y="96"/>
                  </a:cubicBezTo>
                  <a:lnTo>
                    <a:pt x="1424" y="1312"/>
                  </a:lnTo>
                  <a:cubicBezTo>
                    <a:pt x="1424" y="1365"/>
                    <a:pt x="1381" y="1408"/>
                    <a:pt x="1328" y="1408"/>
                  </a:cubicBezTo>
                  <a:lnTo>
                    <a:pt x="96" y="1408"/>
                  </a:lnTo>
                  <a:cubicBezTo>
                    <a:pt x="43" y="1408"/>
                    <a:pt x="0" y="1365"/>
                    <a:pt x="0" y="1312"/>
                  </a:cubicBezTo>
                  <a:lnTo>
                    <a:pt x="0" y="96"/>
                  </a:lnTo>
                  <a:close/>
                  <a:moveTo>
                    <a:pt x="192" y="1312"/>
                  </a:moveTo>
                  <a:lnTo>
                    <a:pt x="96" y="1216"/>
                  </a:lnTo>
                  <a:lnTo>
                    <a:pt x="1328" y="1216"/>
                  </a:lnTo>
                  <a:lnTo>
                    <a:pt x="1232" y="1312"/>
                  </a:lnTo>
                  <a:lnTo>
                    <a:pt x="1232" y="96"/>
                  </a:lnTo>
                  <a:lnTo>
                    <a:pt x="1328" y="192"/>
                  </a:lnTo>
                  <a:lnTo>
                    <a:pt x="96" y="192"/>
                  </a:lnTo>
                  <a:lnTo>
                    <a:pt x="192" y="96"/>
                  </a:lnTo>
                  <a:lnTo>
                    <a:pt x="192" y="1312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8604250" y="5715000"/>
              <a:ext cx="79028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utilização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sp>
        <p:nvSpPr>
          <p:cNvPr id="23" name="Espaço Reservado para Conteúdo 4"/>
          <p:cNvSpPr txBox="1">
            <a:spLocks/>
          </p:cNvSpPr>
          <p:nvPr/>
        </p:nvSpPr>
        <p:spPr>
          <a:xfrm>
            <a:off x="7756964" y="2160317"/>
            <a:ext cx="1790832" cy="1131477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utilização de serviço ou produto do Sebrae após contato com a Central</a:t>
            </a:r>
          </a:p>
        </p:txBody>
      </p:sp>
      <p:sp>
        <p:nvSpPr>
          <p:cNvPr id="24" name="Espaço Reservado para Conteúdo 4"/>
          <p:cNvSpPr txBox="1">
            <a:spLocks/>
          </p:cNvSpPr>
          <p:nvPr/>
        </p:nvSpPr>
        <p:spPr>
          <a:xfrm>
            <a:off x="872399" y="1592399"/>
            <a:ext cx="6889153" cy="22770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tais percentuais como que se estratificam em dois patamares distintos, em função das respectivas escolaridades dessas pessoas, mais uma vez sugerindo a necessidade de medidas específicas para o perfil menos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instruído </a:t>
            </a:r>
            <a:r>
              <a:rPr lang="pt-BR" sz="1000" dirty="0">
                <a:solidFill>
                  <a:srgbClr val="002060"/>
                </a:solidFill>
                <a:latin typeface="Arial Narrow" panose="020B0606020202030204" pitchFamily="34" charset="0"/>
              </a:rPr>
              <a:t>(P8</a:t>
            </a:r>
            <a:r>
              <a:rPr lang="pt-BR" sz="1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  <a:endParaRPr lang="pt-BR" sz="1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0" name="Grupo 49"/>
          <p:cNvGrpSpPr/>
          <p:nvPr/>
        </p:nvGrpSpPr>
        <p:grpSpPr>
          <a:xfrm>
            <a:off x="1798638" y="4535488"/>
            <a:ext cx="3098800" cy="515938"/>
            <a:chOff x="1798638" y="4535488"/>
            <a:chExt cx="3098800" cy="515938"/>
          </a:xfrm>
        </p:grpSpPr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1798638" y="4775201"/>
              <a:ext cx="4032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26%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2744788" y="4535488"/>
              <a:ext cx="4048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31%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619500" y="4641851"/>
              <a:ext cx="4032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29%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4492625" y="4548188"/>
              <a:ext cx="4048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31%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5403850" y="3802063"/>
            <a:ext cx="3171826" cy="581025"/>
            <a:chOff x="5403850" y="3802063"/>
            <a:chExt cx="3171826" cy="581025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5403850" y="3975101"/>
              <a:ext cx="4032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45%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6375400" y="4106863"/>
              <a:ext cx="4032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43%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7285038" y="3987801"/>
              <a:ext cx="4032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45%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8170863" y="3802063"/>
              <a:ext cx="4048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49%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1508125" y="5661248"/>
            <a:ext cx="3559176" cy="306388"/>
            <a:chOff x="1508125" y="5661248"/>
            <a:chExt cx="3559176" cy="30638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508125" y="5661248"/>
              <a:ext cx="3276000" cy="7938"/>
            </a:xfrm>
            <a:prstGeom prst="rect">
              <a:avLst/>
            </a:prstGeom>
            <a:solidFill>
              <a:srgbClr val="D9D9D9"/>
            </a:solidFill>
            <a:ln w="9525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1582738" y="5759673"/>
              <a:ext cx="808038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fund. incomp.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2528888" y="5759673"/>
              <a:ext cx="711200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fund. comp.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3348038" y="5759673"/>
              <a:ext cx="868363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médio </a:t>
              </a:r>
              <a:r>
                <a:rPr kumimoji="0" lang="pt-BR" altLang="pt-BR" sz="1200" b="0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incomp</a:t>
              </a:r>
              <a:r>
                <a:rPr kumimoji="0" lang="pt-BR" altLang="pt-BR" sz="12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.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19"/>
            <p:cNvSpPr>
              <a:spLocks noChangeArrowheads="1"/>
            </p:cNvSpPr>
            <p:nvPr/>
          </p:nvSpPr>
          <p:spPr bwMode="auto">
            <a:xfrm>
              <a:off x="4294188" y="5759673"/>
              <a:ext cx="773113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médio comp.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44" name="Imagem 43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56192"/>
          <a:stretch/>
        </p:blipFill>
        <p:spPr>
          <a:xfrm>
            <a:off x="1944929" y="4112313"/>
            <a:ext cx="2782920" cy="987638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6783" r="-3277"/>
          <a:stretch/>
        </p:blipFill>
        <p:spPr>
          <a:xfrm>
            <a:off x="5531483" y="4148032"/>
            <a:ext cx="2952328" cy="987638"/>
          </a:xfrm>
          <a:prstGeom prst="rect">
            <a:avLst/>
          </a:prstGeom>
        </p:spPr>
      </p:pic>
      <p:grpSp>
        <p:nvGrpSpPr>
          <p:cNvPr id="47" name="Grupo 46"/>
          <p:cNvGrpSpPr/>
          <p:nvPr/>
        </p:nvGrpSpPr>
        <p:grpSpPr>
          <a:xfrm>
            <a:off x="5195888" y="5668392"/>
            <a:ext cx="3522663" cy="473869"/>
            <a:chOff x="5195888" y="5668392"/>
            <a:chExt cx="3522663" cy="473869"/>
          </a:xfrm>
        </p:grpSpPr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5195888" y="5759673"/>
              <a:ext cx="765175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sup. </a:t>
              </a:r>
              <a:r>
                <a:rPr kumimoji="0" lang="pt-BR" altLang="pt-BR" sz="1200" b="0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incomp</a:t>
              </a:r>
              <a:r>
                <a:rPr kumimoji="0" lang="pt-BR" altLang="pt-BR" sz="12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.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6143625" y="5759673"/>
              <a:ext cx="666750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sup. comp.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22"/>
            <p:cNvSpPr>
              <a:spLocks noChangeArrowheads="1"/>
            </p:cNvSpPr>
            <p:nvPr/>
          </p:nvSpPr>
          <p:spPr bwMode="auto">
            <a:xfrm>
              <a:off x="6929438" y="5759673"/>
              <a:ext cx="890588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pós-graduação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23"/>
            <p:cNvSpPr>
              <a:spLocks noChangeArrowheads="1"/>
            </p:cNvSpPr>
            <p:nvPr/>
          </p:nvSpPr>
          <p:spPr bwMode="auto">
            <a:xfrm>
              <a:off x="7127875" y="5934298"/>
              <a:ext cx="492125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incomp.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24"/>
            <p:cNvSpPr>
              <a:spLocks noChangeArrowheads="1"/>
            </p:cNvSpPr>
            <p:nvPr/>
          </p:nvSpPr>
          <p:spPr bwMode="auto">
            <a:xfrm>
              <a:off x="7827963" y="5759673"/>
              <a:ext cx="890588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pós-graduação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25"/>
            <p:cNvSpPr>
              <a:spLocks noChangeArrowheads="1"/>
            </p:cNvSpPr>
            <p:nvPr/>
          </p:nvSpPr>
          <p:spPr bwMode="auto">
            <a:xfrm>
              <a:off x="8075613" y="5934298"/>
              <a:ext cx="395288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comp.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6"/>
            <p:cNvSpPr>
              <a:spLocks noChangeArrowheads="1"/>
            </p:cNvSpPr>
            <p:nvPr/>
          </p:nvSpPr>
          <p:spPr bwMode="auto">
            <a:xfrm>
              <a:off x="5304280" y="5668392"/>
              <a:ext cx="3312000" cy="7938"/>
            </a:xfrm>
            <a:prstGeom prst="rect">
              <a:avLst/>
            </a:prstGeom>
            <a:solidFill>
              <a:srgbClr val="D9D9D9"/>
            </a:solidFill>
            <a:ln w="9525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414809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3" grpId="0" animBg="1"/>
      <p:bldP spid="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44</a:t>
            </a:fld>
            <a:endParaRPr lang="pt-BR" dirty="0"/>
          </a:p>
        </p:txBody>
      </p:sp>
      <p:sp>
        <p:nvSpPr>
          <p:cNvPr id="24" name="Espaço Reservado para Conteúdo 4"/>
          <p:cNvSpPr txBox="1">
            <a:spLocks/>
          </p:cNvSpPr>
          <p:nvPr/>
        </p:nvSpPr>
        <p:spPr>
          <a:xfrm>
            <a:off x="872399" y="1592399"/>
            <a:ext cx="10624201" cy="13325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essa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mesma categorização seria também perceptível nos diferentes estados, onde a variação desse percentual de pessoas que utilizou algum serviço ou produto do Sebrae após acessarem a Central de Relacionamento 0800 alcançou a 219% </a:t>
            </a: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(P8)</a:t>
            </a:r>
          </a:p>
        </p:txBody>
      </p:sp>
      <p:sp>
        <p:nvSpPr>
          <p:cNvPr id="398" name="Rectangle 56"/>
          <p:cNvSpPr>
            <a:spLocks noChangeArrowheads="1"/>
          </p:cNvSpPr>
          <p:nvPr/>
        </p:nvSpPr>
        <p:spPr bwMode="auto">
          <a:xfrm>
            <a:off x="2481263" y="6173788"/>
            <a:ext cx="8864600" cy="9525"/>
          </a:xfrm>
          <a:prstGeom prst="rect">
            <a:avLst/>
          </a:pr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452" name="Grupo 451"/>
          <p:cNvGrpSpPr/>
          <p:nvPr/>
        </p:nvGrpSpPr>
        <p:grpSpPr>
          <a:xfrm>
            <a:off x="2514600" y="3109913"/>
            <a:ext cx="355600" cy="3468687"/>
            <a:chOff x="2514600" y="3109913"/>
            <a:chExt cx="355600" cy="346868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2554288" y="3368675"/>
              <a:ext cx="209550" cy="28098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2549525" y="3363913"/>
              <a:ext cx="219075" cy="2819400"/>
            </a:xfrm>
            <a:custGeom>
              <a:avLst/>
              <a:gdLst>
                <a:gd name="T0" fmla="*/ 0 w 1152"/>
                <a:gd name="T1" fmla="*/ 24 h 14792"/>
                <a:gd name="T2" fmla="*/ 24 w 1152"/>
                <a:gd name="T3" fmla="*/ 0 h 14792"/>
                <a:gd name="T4" fmla="*/ 1128 w 1152"/>
                <a:gd name="T5" fmla="*/ 0 h 14792"/>
                <a:gd name="T6" fmla="*/ 1152 w 1152"/>
                <a:gd name="T7" fmla="*/ 24 h 14792"/>
                <a:gd name="T8" fmla="*/ 1152 w 1152"/>
                <a:gd name="T9" fmla="*/ 14768 h 14792"/>
                <a:gd name="T10" fmla="*/ 1128 w 1152"/>
                <a:gd name="T11" fmla="*/ 14792 h 14792"/>
                <a:gd name="T12" fmla="*/ 24 w 1152"/>
                <a:gd name="T13" fmla="*/ 14792 h 14792"/>
                <a:gd name="T14" fmla="*/ 0 w 1152"/>
                <a:gd name="T15" fmla="*/ 14768 h 14792"/>
                <a:gd name="T16" fmla="*/ 0 w 1152"/>
                <a:gd name="T17" fmla="*/ 24 h 14792"/>
                <a:gd name="T18" fmla="*/ 48 w 1152"/>
                <a:gd name="T19" fmla="*/ 14768 h 14792"/>
                <a:gd name="T20" fmla="*/ 24 w 1152"/>
                <a:gd name="T21" fmla="*/ 14744 h 14792"/>
                <a:gd name="T22" fmla="*/ 1128 w 1152"/>
                <a:gd name="T23" fmla="*/ 14744 h 14792"/>
                <a:gd name="T24" fmla="*/ 1104 w 1152"/>
                <a:gd name="T25" fmla="*/ 14768 h 14792"/>
                <a:gd name="T26" fmla="*/ 1104 w 1152"/>
                <a:gd name="T27" fmla="*/ 24 h 14792"/>
                <a:gd name="T28" fmla="*/ 1128 w 1152"/>
                <a:gd name="T29" fmla="*/ 48 h 14792"/>
                <a:gd name="T30" fmla="*/ 24 w 1152"/>
                <a:gd name="T31" fmla="*/ 48 h 14792"/>
                <a:gd name="T32" fmla="*/ 48 w 1152"/>
                <a:gd name="T33" fmla="*/ 24 h 14792"/>
                <a:gd name="T34" fmla="*/ 48 w 1152"/>
                <a:gd name="T35" fmla="*/ 14768 h 14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2" h="14792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1128" y="0"/>
                  </a:lnTo>
                  <a:cubicBezTo>
                    <a:pt x="1142" y="0"/>
                    <a:pt x="1152" y="11"/>
                    <a:pt x="1152" y="24"/>
                  </a:cubicBezTo>
                  <a:lnTo>
                    <a:pt x="1152" y="14768"/>
                  </a:lnTo>
                  <a:cubicBezTo>
                    <a:pt x="1152" y="14782"/>
                    <a:pt x="1142" y="14792"/>
                    <a:pt x="1128" y="14792"/>
                  </a:cubicBezTo>
                  <a:lnTo>
                    <a:pt x="24" y="14792"/>
                  </a:lnTo>
                  <a:cubicBezTo>
                    <a:pt x="11" y="14792"/>
                    <a:pt x="0" y="14782"/>
                    <a:pt x="0" y="14768"/>
                  </a:cubicBezTo>
                  <a:lnTo>
                    <a:pt x="0" y="24"/>
                  </a:lnTo>
                  <a:close/>
                  <a:moveTo>
                    <a:pt x="48" y="14768"/>
                  </a:moveTo>
                  <a:lnTo>
                    <a:pt x="24" y="14744"/>
                  </a:lnTo>
                  <a:lnTo>
                    <a:pt x="1128" y="14744"/>
                  </a:lnTo>
                  <a:lnTo>
                    <a:pt x="1104" y="14768"/>
                  </a:lnTo>
                  <a:lnTo>
                    <a:pt x="1104" y="24"/>
                  </a:lnTo>
                  <a:lnTo>
                    <a:pt x="1128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4768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9" name="Rectangle 57"/>
            <p:cNvSpPr>
              <a:spLocks noChangeArrowheads="1"/>
            </p:cNvSpPr>
            <p:nvPr/>
          </p:nvSpPr>
          <p:spPr bwMode="auto">
            <a:xfrm>
              <a:off x="2514600" y="3109913"/>
              <a:ext cx="3556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68%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6" name="Rectangle 82"/>
            <p:cNvSpPr>
              <a:spLocks noChangeArrowheads="1"/>
            </p:cNvSpPr>
            <p:nvPr/>
          </p:nvSpPr>
          <p:spPr bwMode="auto">
            <a:xfrm>
              <a:off x="2543175" y="6300788"/>
              <a:ext cx="3048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AC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53" name="Grupo 452"/>
          <p:cNvGrpSpPr/>
          <p:nvPr/>
        </p:nvGrpSpPr>
        <p:grpSpPr>
          <a:xfrm>
            <a:off x="2870200" y="3303588"/>
            <a:ext cx="381000" cy="3275012"/>
            <a:chOff x="2870200" y="3303588"/>
            <a:chExt cx="381000" cy="3275012"/>
          </a:xfrm>
        </p:grpSpPr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2909888" y="3565525"/>
              <a:ext cx="207962" cy="26130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2905125" y="3560763"/>
              <a:ext cx="217487" cy="2622550"/>
            </a:xfrm>
            <a:custGeom>
              <a:avLst/>
              <a:gdLst>
                <a:gd name="T0" fmla="*/ 0 w 1144"/>
                <a:gd name="T1" fmla="*/ 24 h 13760"/>
                <a:gd name="T2" fmla="*/ 24 w 1144"/>
                <a:gd name="T3" fmla="*/ 0 h 13760"/>
                <a:gd name="T4" fmla="*/ 1120 w 1144"/>
                <a:gd name="T5" fmla="*/ 0 h 13760"/>
                <a:gd name="T6" fmla="*/ 1144 w 1144"/>
                <a:gd name="T7" fmla="*/ 24 h 13760"/>
                <a:gd name="T8" fmla="*/ 1144 w 1144"/>
                <a:gd name="T9" fmla="*/ 13736 h 13760"/>
                <a:gd name="T10" fmla="*/ 1120 w 1144"/>
                <a:gd name="T11" fmla="*/ 13760 h 13760"/>
                <a:gd name="T12" fmla="*/ 24 w 1144"/>
                <a:gd name="T13" fmla="*/ 13760 h 13760"/>
                <a:gd name="T14" fmla="*/ 0 w 1144"/>
                <a:gd name="T15" fmla="*/ 13736 h 13760"/>
                <a:gd name="T16" fmla="*/ 0 w 1144"/>
                <a:gd name="T17" fmla="*/ 24 h 13760"/>
                <a:gd name="T18" fmla="*/ 48 w 1144"/>
                <a:gd name="T19" fmla="*/ 13736 h 13760"/>
                <a:gd name="T20" fmla="*/ 24 w 1144"/>
                <a:gd name="T21" fmla="*/ 13712 h 13760"/>
                <a:gd name="T22" fmla="*/ 1120 w 1144"/>
                <a:gd name="T23" fmla="*/ 13712 h 13760"/>
                <a:gd name="T24" fmla="*/ 1096 w 1144"/>
                <a:gd name="T25" fmla="*/ 13736 h 13760"/>
                <a:gd name="T26" fmla="*/ 1096 w 1144"/>
                <a:gd name="T27" fmla="*/ 24 h 13760"/>
                <a:gd name="T28" fmla="*/ 1120 w 1144"/>
                <a:gd name="T29" fmla="*/ 48 h 13760"/>
                <a:gd name="T30" fmla="*/ 24 w 1144"/>
                <a:gd name="T31" fmla="*/ 48 h 13760"/>
                <a:gd name="T32" fmla="*/ 48 w 1144"/>
                <a:gd name="T33" fmla="*/ 24 h 13760"/>
                <a:gd name="T34" fmla="*/ 48 w 1144"/>
                <a:gd name="T35" fmla="*/ 13736 h 13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44" h="13760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1120" y="0"/>
                  </a:lnTo>
                  <a:cubicBezTo>
                    <a:pt x="1134" y="0"/>
                    <a:pt x="1144" y="11"/>
                    <a:pt x="1144" y="24"/>
                  </a:cubicBezTo>
                  <a:lnTo>
                    <a:pt x="1144" y="13736"/>
                  </a:lnTo>
                  <a:cubicBezTo>
                    <a:pt x="1144" y="13750"/>
                    <a:pt x="1134" y="13760"/>
                    <a:pt x="1120" y="13760"/>
                  </a:cubicBezTo>
                  <a:lnTo>
                    <a:pt x="24" y="13760"/>
                  </a:lnTo>
                  <a:cubicBezTo>
                    <a:pt x="11" y="13760"/>
                    <a:pt x="0" y="13750"/>
                    <a:pt x="0" y="13736"/>
                  </a:cubicBezTo>
                  <a:lnTo>
                    <a:pt x="0" y="24"/>
                  </a:lnTo>
                  <a:close/>
                  <a:moveTo>
                    <a:pt x="48" y="13736"/>
                  </a:moveTo>
                  <a:lnTo>
                    <a:pt x="24" y="13712"/>
                  </a:lnTo>
                  <a:lnTo>
                    <a:pt x="1120" y="13712"/>
                  </a:lnTo>
                  <a:lnTo>
                    <a:pt x="1096" y="13736"/>
                  </a:lnTo>
                  <a:lnTo>
                    <a:pt x="1096" y="24"/>
                  </a:lnTo>
                  <a:lnTo>
                    <a:pt x="1120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3736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0" name="Rectangle 58"/>
            <p:cNvSpPr>
              <a:spLocks noChangeArrowheads="1"/>
            </p:cNvSpPr>
            <p:nvPr/>
          </p:nvSpPr>
          <p:spPr bwMode="auto">
            <a:xfrm>
              <a:off x="2870200" y="3303588"/>
              <a:ext cx="3810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63%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7" name="Rectangle 83"/>
            <p:cNvSpPr>
              <a:spLocks noChangeArrowheads="1"/>
            </p:cNvSpPr>
            <p:nvPr/>
          </p:nvSpPr>
          <p:spPr bwMode="auto">
            <a:xfrm>
              <a:off x="2903538" y="6300788"/>
              <a:ext cx="2952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AP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54" name="Grupo 453"/>
          <p:cNvGrpSpPr/>
          <p:nvPr/>
        </p:nvGrpSpPr>
        <p:grpSpPr>
          <a:xfrm>
            <a:off x="3224213" y="3454400"/>
            <a:ext cx="382587" cy="3124200"/>
            <a:chOff x="3224213" y="3454400"/>
            <a:chExt cx="382587" cy="3124200"/>
          </a:xfrm>
        </p:grpSpPr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3262313" y="3716338"/>
              <a:ext cx="211137" cy="246221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3257550" y="3711575"/>
              <a:ext cx="220662" cy="2471737"/>
            </a:xfrm>
            <a:custGeom>
              <a:avLst/>
              <a:gdLst>
                <a:gd name="T0" fmla="*/ 0 w 1152"/>
                <a:gd name="T1" fmla="*/ 24 h 12968"/>
                <a:gd name="T2" fmla="*/ 24 w 1152"/>
                <a:gd name="T3" fmla="*/ 0 h 12968"/>
                <a:gd name="T4" fmla="*/ 1128 w 1152"/>
                <a:gd name="T5" fmla="*/ 0 h 12968"/>
                <a:gd name="T6" fmla="*/ 1152 w 1152"/>
                <a:gd name="T7" fmla="*/ 24 h 12968"/>
                <a:gd name="T8" fmla="*/ 1152 w 1152"/>
                <a:gd name="T9" fmla="*/ 12944 h 12968"/>
                <a:gd name="T10" fmla="*/ 1128 w 1152"/>
                <a:gd name="T11" fmla="*/ 12968 h 12968"/>
                <a:gd name="T12" fmla="*/ 24 w 1152"/>
                <a:gd name="T13" fmla="*/ 12968 h 12968"/>
                <a:gd name="T14" fmla="*/ 0 w 1152"/>
                <a:gd name="T15" fmla="*/ 12944 h 12968"/>
                <a:gd name="T16" fmla="*/ 0 w 1152"/>
                <a:gd name="T17" fmla="*/ 24 h 12968"/>
                <a:gd name="T18" fmla="*/ 48 w 1152"/>
                <a:gd name="T19" fmla="*/ 12944 h 12968"/>
                <a:gd name="T20" fmla="*/ 24 w 1152"/>
                <a:gd name="T21" fmla="*/ 12920 h 12968"/>
                <a:gd name="T22" fmla="*/ 1128 w 1152"/>
                <a:gd name="T23" fmla="*/ 12920 h 12968"/>
                <a:gd name="T24" fmla="*/ 1104 w 1152"/>
                <a:gd name="T25" fmla="*/ 12944 h 12968"/>
                <a:gd name="T26" fmla="*/ 1104 w 1152"/>
                <a:gd name="T27" fmla="*/ 24 h 12968"/>
                <a:gd name="T28" fmla="*/ 1128 w 1152"/>
                <a:gd name="T29" fmla="*/ 48 h 12968"/>
                <a:gd name="T30" fmla="*/ 24 w 1152"/>
                <a:gd name="T31" fmla="*/ 48 h 12968"/>
                <a:gd name="T32" fmla="*/ 48 w 1152"/>
                <a:gd name="T33" fmla="*/ 24 h 12968"/>
                <a:gd name="T34" fmla="*/ 48 w 1152"/>
                <a:gd name="T35" fmla="*/ 12944 h 12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2" h="1296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1128" y="0"/>
                  </a:lnTo>
                  <a:cubicBezTo>
                    <a:pt x="1142" y="0"/>
                    <a:pt x="1152" y="11"/>
                    <a:pt x="1152" y="24"/>
                  </a:cubicBezTo>
                  <a:lnTo>
                    <a:pt x="1152" y="12944"/>
                  </a:lnTo>
                  <a:cubicBezTo>
                    <a:pt x="1152" y="12958"/>
                    <a:pt x="1142" y="12968"/>
                    <a:pt x="1128" y="12968"/>
                  </a:cubicBezTo>
                  <a:lnTo>
                    <a:pt x="24" y="12968"/>
                  </a:lnTo>
                  <a:cubicBezTo>
                    <a:pt x="11" y="12968"/>
                    <a:pt x="0" y="12958"/>
                    <a:pt x="0" y="12944"/>
                  </a:cubicBezTo>
                  <a:lnTo>
                    <a:pt x="0" y="24"/>
                  </a:lnTo>
                  <a:close/>
                  <a:moveTo>
                    <a:pt x="48" y="12944"/>
                  </a:moveTo>
                  <a:lnTo>
                    <a:pt x="24" y="12920"/>
                  </a:lnTo>
                  <a:lnTo>
                    <a:pt x="1128" y="12920"/>
                  </a:lnTo>
                  <a:lnTo>
                    <a:pt x="1104" y="12944"/>
                  </a:lnTo>
                  <a:lnTo>
                    <a:pt x="1104" y="24"/>
                  </a:lnTo>
                  <a:lnTo>
                    <a:pt x="1128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2944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1" name="Rectangle 59"/>
            <p:cNvSpPr>
              <a:spLocks noChangeArrowheads="1"/>
            </p:cNvSpPr>
            <p:nvPr/>
          </p:nvSpPr>
          <p:spPr bwMode="auto">
            <a:xfrm>
              <a:off x="3224213" y="3454400"/>
              <a:ext cx="38258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60%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8" name="Rectangle 84"/>
            <p:cNvSpPr>
              <a:spLocks noChangeArrowheads="1"/>
            </p:cNvSpPr>
            <p:nvPr/>
          </p:nvSpPr>
          <p:spPr bwMode="auto">
            <a:xfrm>
              <a:off x="3248025" y="6300788"/>
              <a:ext cx="31432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RR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55" name="Grupo 454"/>
          <p:cNvGrpSpPr/>
          <p:nvPr/>
        </p:nvGrpSpPr>
        <p:grpSpPr>
          <a:xfrm>
            <a:off x="3578225" y="3511550"/>
            <a:ext cx="355600" cy="3067050"/>
            <a:chOff x="3578225" y="3511550"/>
            <a:chExt cx="355600" cy="3067050"/>
          </a:xfrm>
        </p:grpSpPr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3617913" y="3770313"/>
              <a:ext cx="209550" cy="240823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" name="Freeform 13"/>
            <p:cNvSpPr>
              <a:spLocks noEditPoints="1"/>
            </p:cNvSpPr>
            <p:nvPr/>
          </p:nvSpPr>
          <p:spPr bwMode="auto">
            <a:xfrm>
              <a:off x="3613150" y="3767138"/>
              <a:ext cx="219075" cy="2416175"/>
            </a:xfrm>
            <a:custGeom>
              <a:avLst/>
              <a:gdLst>
                <a:gd name="T0" fmla="*/ 0 w 1152"/>
                <a:gd name="T1" fmla="*/ 24 h 12680"/>
                <a:gd name="T2" fmla="*/ 24 w 1152"/>
                <a:gd name="T3" fmla="*/ 0 h 12680"/>
                <a:gd name="T4" fmla="*/ 1128 w 1152"/>
                <a:gd name="T5" fmla="*/ 0 h 12680"/>
                <a:gd name="T6" fmla="*/ 1152 w 1152"/>
                <a:gd name="T7" fmla="*/ 24 h 12680"/>
                <a:gd name="T8" fmla="*/ 1152 w 1152"/>
                <a:gd name="T9" fmla="*/ 12656 h 12680"/>
                <a:gd name="T10" fmla="*/ 1128 w 1152"/>
                <a:gd name="T11" fmla="*/ 12680 h 12680"/>
                <a:gd name="T12" fmla="*/ 24 w 1152"/>
                <a:gd name="T13" fmla="*/ 12680 h 12680"/>
                <a:gd name="T14" fmla="*/ 0 w 1152"/>
                <a:gd name="T15" fmla="*/ 12656 h 12680"/>
                <a:gd name="T16" fmla="*/ 0 w 1152"/>
                <a:gd name="T17" fmla="*/ 24 h 12680"/>
                <a:gd name="T18" fmla="*/ 48 w 1152"/>
                <a:gd name="T19" fmla="*/ 12656 h 12680"/>
                <a:gd name="T20" fmla="*/ 24 w 1152"/>
                <a:gd name="T21" fmla="*/ 12632 h 12680"/>
                <a:gd name="T22" fmla="*/ 1128 w 1152"/>
                <a:gd name="T23" fmla="*/ 12632 h 12680"/>
                <a:gd name="T24" fmla="*/ 1104 w 1152"/>
                <a:gd name="T25" fmla="*/ 12656 h 12680"/>
                <a:gd name="T26" fmla="*/ 1104 w 1152"/>
                <a:gd name="T27" fmla="*/ 24 h 12680"/>
                <a:gd name="T28" fmla="*/ 1128 w 1152"/>
                <a:gd name="T29" fmla="*/ 48 h 12680"/>
                <a:gd name="T30" fmla="*/ 24 w 1152"/>
                <a:gd name="T31" fmla="*/ 48 h 12680"/>
                <a:gd name="T32" fmla="*/ 48 w 1152"/>
                <a:gd name="T33" fmla="*/ 24 h 12680"/>
                <a:gd name="T34" fmla="*/ 48 w 1152"/>
                <a:gd name="T35" fmla="*/ 12656 h 1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2" h="12680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1128" y="0"/>
                  </a:lnTo>
                  <a:cubicBezTo>
                    <a:pt x="1142" y="0"/>
                    <a:pt x="1152" y="11"/>
                    <a:pt x="1152" y="24"/>
                  </a:cubicBezTo>
                  <a:lnTo>
                    <a:pt x="1152" y="12656"/>
                  </a:lnTo>
                  <a:cubicBezTo>
                    <a:pt x="1152" y="12670"/>
                    <a:pt x="1142" y="12680"/>
                    <a:pt x="1128" y="12680"/>
                  </a:cubicBezTo>
                  <a:lnTo>
                    <a:pt x="24" y="12680"/>
                  </a:lnTo>
                  <a:cubicBezTo>
                    <a:pt x="11" y="12680"/>
                    <a:pt x="0" y="12670"/>
                    <a:pt x="0" y="12656"/>
                  </a:cubicBezTo>
                  <a:lnTo>
                    <a:pt x="0" y="24"/>
                  </a:lnTo>
                  <a:close/>
                  <a:moveTo>
                    <a:pt x="48" y="12656"/>
                  </a:moveTo>
                  <a:lnTo>
                    <a:pt x="24" y="12632"/>
                  </a:lnTo>
                  <a:lnTo>
                    <a:pt x="1128" y="12632"/>
                  </a:lnTo>
                  <a:lnTo>
                    <a:pt x="1104" y="12656"/>
                  </a:lnTo>
                  <a:lnTo>
                    <a:pt x="1104" y="24"/>
                  </a:lnTo>
                  <a:lnTo>
                    <a:pt x="1128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2656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2" name="Rectangle 60"/>
            <p:cNvSpPr>
              <a:spLocks noChangeArrowheads="1"/>
            </p:cNvSpPr>
            <p:nvPr/>
          </p:nvSpPr>
          <p:spPr bwMode="auto">
            <a:xfrm>
              <a:off x="3578225" y="3511550"/>
              <a:ext cx="3556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58%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9" name="Rectangle 85"/>
            <p:cNvSpPr>
              <a:spLocks noChangeArrowheads="1"/>
            </p:cNvSpPr>
            <p:nvPr/>
          </p:nvSpPr>
          <p:spPr bwMode="auto">
            <a:xfrm>
              <a:off x="3608388" y="6300788"/>
              <a:ext cx="3048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TO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56" name="Grupo 455"/>
          <p:cNvGrpSpPr/>
          <p:nvPr/>
        </p:nvGrpSpPr>
        <p:grpSpPr>
          <a:xfrm>
            <a:off x="3933825" y="3811588"/>
            <a:ext cx="354012" cy="2767012"/>
            <a:chOff x="3933825" y="3811588"/>
            <a:chExt cx="354012" cy="2767012"/>
          </a:xfrm>
        </p:grpSpPr>
        <p:sp>
          <p:nvSpPr>
            <p:cNvPr id="68" name="Rectangle 14"/>
            <p:cNvSpPr>
              <a:spLocks noChangeArrowheads="1"/>
            </p:cNvSpPr>
            <p:nvPr/>
          </p:nvSpPr>
          <p:spPr bwMode="auto">
            <a:xfrm>
              <a:off x="3973513" y="4073525"/>
              <a:ext cx="207962" cy="21050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9" name="Freeform 15"/>
            <p:cNvSpPr>
              <a:spLocks noEditPoints="1"/>
            </p:cNvSpPr>
            <p:nvPr/>
          </p:nvSpPr>
          <p:spPr bwMode="auto">
            <a:xfrm>
              <a:off x="3968750" y="4068763"/>
              <a:ext cx="217487" cy="2114550"/>
            </a:xfrm>
            <a:custGeom>
              <a:avLst/>
              <a:gdLst>
                <a:gd name="T0" fmla="*/ 0 w 1144"/>
                <a:gd name="T1" fmla="*/ 24 h 11096"/>
                <a:gd name="T2" fmla="*/ 24 w 1144"/>
                <a:gd name="T3" fmla="*/ 0 h 11096"/>
                <a:gd name="T4" fmla="*/ 1120 w 1144"/>
                <a:gd name="T5" fmla="*/ 0 h 11096"/>
                <a:gd name="T6" fmla="*/ 1144 w 1144"/>
                <a:gd name="T7" fmla="*/ 24 h 11096"/>
                <a:gd name="T8" fmla="*/ 1144 w 1144"/>
                <a:gd name="T9" fmla="*/ 11072 h 11096"/>
                <a:gd name="T10" fmla="*/ 1120 w 1144"/>
                <a:gd name="T11" fmla="*/ 11096 h 11096"/>
                <a:gd name="T12" fmla="*/ 24 w 1144"/>
                <a:gd name="T13" fmla="*/ 11096 h 11096"/>
                <a:gd name="T14" fmla="*/ 0 w 1144"/>
                <a:gd name="T15" fmla="*/ 11072 h 11096"/>
                <a:gd name="T16" fmla="*/ 0 w 1144"/>
                <a:gd name="T17" fmla="*/ 24 h 11096"/>
                <a:gd name="T18" fmla="*/ 48 w 1144"/>
                <a:gd name="T19" fmla="*/ 11072 h 11096"/>
                <a:gd name="T20" fmla="*/ 24 w 1144"/>
                <a:gd name="T21" fmla="*/ 11048 h 11096"/>
                <a:gd name="T22" fmla="*/ 1120 w 1144"/>
                <a:gd name="T23" fmla="*/ 11048 h 11096"/>
                <a:gd name="T24" fmla="*/ 1096 w 1144"/>
                <a:gd name="T25" fmla="*/ 11072 h 11096"/>
                <a:gd name="T26" fmla="*/ 1096 w 1144"/>
                <a:gd name="T27" fmla="*/ 24 h 11096"/>
                <a:gd name="T28" fmla="*/ 1120 w 1144"/>
                <a:gd name="T29" fmla="*/ 48 h 11096"/>
                <a:gd name="T30" fmla="*/ 24 w 1144"/>
                <a:gd name="T31" fmla="*/ 48 h 11096"/>
                <a:gd name="T32" fmla="*/ 48 w 1144"/>
                <a:gd name="T33" fmla="*/ 24 h 11096"/>
                <a:gd name="T34" fmla="*/ 48 w 1144"/>
                <a:gd name="T35" fmla="*/ 11072 h 1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44" h="1109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1120" y="0"/>
                  </a:lnTo>
                  <a:cubicBezTo>
                    <a:pt x="1134" y="0"/>
                    <a:pt x="1144" y="11"/>
                    <a:pt x="1144" y="24"/>
                  </a:cubicBezTo>
                  <a:lnTo>
                    <a:pt x="1144" y="11072"/>
                  </a:lnTo>
                  <a:cubicBezTo>
                    <a:pt x="1144" y="11086"/>
                    <a:pt x="1134" y="11096"/>
                    <a:pt x="1120" y="11096"/>
                  </a:cubicBezTo>
                  <a:lnTo>
                    <a:pt x="24" y="11096"/>
                  </a:lnTo>
                  <a:cubicBezTo>
                    <a:pt x="11" y="11096"/>
                    <a:pt x="0" y="11086"/>
                    <a:pt x="0" y="11072"/>
                  </a:cubicBezTo>
                  <a:lnTo>
                    <a:pt x="0" y="24"/>
                  </a:lnTo>
                  <a:close/>
                  <a:moveTo>
                    <a:pt x="48" y="11072"/>
                  </a:moveTo>
                  <a:lnTo>
                    <a:pt x="24" y="11048"/>
                  </a:lnTo>
                  <a:lnTo>
                    <a:pt x="1120" y="11048"/>
                  </a:lnTo>
                  <a:lnTo>
                    <a:pt x="1096" y="11072"/>
                  </a:lnTo>
                  <a:lnTo>
                    <a:pt x="1096" y="24"/>
                  </a:lnTo>
                  <a:lnTo>
                    <a:pt x="1120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1072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3" name="Rectangle 61"/>
            <p:cNvSpPr>
              <a:spLocks noChangeArrowheads="1"/>
            </p:cNvSpPr>
            <p:nvPr/>
          </p:nvSpPr>
          <p:spPr bwMode="auto">
            <a:xfrm>
              <a:off x="3933825" y="3811588"/>
              <a:ext cx="35401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51%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0" name="Rectangle 86"/>
            <p:cNvSpPr>
              <a:spLocks noChangeArrowheads="1"/>
            </p:cNvSpPr>
            <p:nvPr/>
          </p:nvSpPr>
          <p:spPr bwMode="auto">
            <a:xfrm>
              <a:off x="3967163" y="6300788"/>
              <a:ext cx="2952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ES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57" name="Grupo 456"/>
          <p:cNvGrpSpPr/>
          <p:nvPr/>
        </p:nvGrpSpPr>
        <p:grpSpPr>
          <a:xfrm>
            <a:off x="4287838" y="3878263"/>
            <a:ext cx="382587" cy="2700337"/>
            <a:chOff x="4287838" y="3878263"/>
            <a:chExt cx="382587" cy="2700337"/>
          </a:xfrm>
        </p:grpSpPr>
        <p:sp>
          <p:nvSpPr>
            <p:cNvPr id="70" name="Rectangle 16"/>
            <p:cNvSpPr>
              <a:spLocks noChangeArrowheads="1"/>
            </p:cNvSpPr>
            <p:nvPr/>
          </p:nvSpPr>
          <p:spPr bwMode="auto">
            <a:xfrm>
              <a:off x="4325938" y="4140200"/>
              <a:ext cx="211137" cy="20383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" name="Freeform 17"/>
            <p:cNvSpPr>
              <a:spLocks noEditPoints="1"/>
            </p:cNvSpPr>
            <p:nvPr/>
          </p:nvSpPr>
          <p:spPr bwMode="auto">
            <a:xfrm>
              <a:off x="4321175" y="4135438"/>
              <a:ext cx="220662" cy="2047875"/>
            </a:xfrm>
            <a:custGeom>
              <a:avLst/>
              <a:gdLst>
                <a:gd name="T0" fmla="*/ 0 w 1152"/>
                <a:gd name="T1" fmla="*/ 24 h 10744"/>
                <a:gd name="T2" fmla="*/ 24 w 1152"/>
                <a:gd name="T3" fmla="*/ 0 h 10744"/>
                <a:gd name="T4" fmla="*/ 1128 w 1152"/>
                <a:gd name="T5" fmla="*/ 0 h 10744"/>
                <a:gd name="T6" fmla="*/ 1152 w 1152"/>
                <a:gd name="T7" fmla="*/ 24 h 10744"/>
                <a:gd name="T8" fmla="*/ 1152 w 1152"/>
                <a:gd name="T9" fmla="*/ 10720 h 10744"/>
                <a:gd name="T10" fmla="*/ 1128 w 1152"/>
                <a:gd name="T11" fmla="*/ 10744 h 10744"/>
                <a:gd name="T12" fmla="*/ 24 w 1152"/>
                <a:gd name="T13" fmla="*/ 10744 h 10744"/>
                <a:gd name="T14" fmla="*/ 0 w 1152"/>
                <a:gd name="T15" fmla="*/ 10720 h 10744"/>
                <a:gd name="T16" fmla="*/ 0 w 1152"/>
                <a:gd name="T17" fmla="*/ 24 h 10744"/>
                <a:gd name="T18" fmla="*/ 48 w 1152"/>
                <a:gd name="T19" fmla="*/ 10720 h 10744"/>
                <a:gd name="T20" fmla="*/ 24 w 1152"/>
                <a:gd name="T21" fmla="*/ 10696 h 10744"/>
                <a:gd name="T22" fmla="*/ 1128 w 1152"/>
                <a:gd name="T23" fmla="*/ 10696 h 10744"/>
                <a:gd name="T24" fmla="*/ 1104 w 1152"/>
                <a:gd name="T25" fmla="*/ 10720 h 10744"/>
                <a:gd name="T26" fmla="*/ 1104 w 1152"/>
                <a:gd name="T27" fmla="*/ 24 h 10744"/>
                <a:gd name="T28" fmla="*/ 1128 w 1152"/>
                <a:gd name="T29" fmla="*/ 48 h 10744"/>
                <a:gd name="T30" fmla="*/ 24 w 1152"/>
                <a:gd name="T31" fmla="*/ 48 h 10744"/>
                <a:gd name="T32" fmla="*/ 48 w 1152"/>
                <a:gd name="T33" fmla="*/ 24 h 10744"/>
                <a:gd name="T34" fmla="*/ 48 w 1152"/>
                <a:gd name="T35" fmla="*/ 10720 h 10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2" h="10744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1128" y="0"/>
                  </a:lnTo>
                  <a:cubicBezTo>
                    <a:pt x="1142" y="0"/>
                    <a:pt x="1152" y="11"/>
                    <a:pt x="1152" y="24"/>
                  </a:cubicBezTo>
                  <a:lnTo>
                    <a:pt x="1152" y="10720"/>
                  </a:lnTo>
                  <a:cubicBezTo>
                    <a:pt x="1152" y="10734"/>
                    <a:pt x="1142" y="10744"/>
                    <a:pt x="1128" y="10744"/>
                  </a:cubicBezTo>
                  <a:lnTo>
                    <a:pt x="24" y="10744"/>
                  </a:lnTo>
                  <a:cubicBezTo>
                    <a:pt x="11" y="10744"/>
                    <a:pt x="0" y="10734"/>
                    <a:pt x="0" y="10720"/>
                  </a:cubicBezTo>
                  <a:lnTo>
                    <a:pt x="0" y="24"/>
                  </a:lnTo>
                  <a:close/>
                  <a:moveTo>
                    <a:pt x="48" y="10720"/>
                  </a:moveTo>
                  <a:lnTo>
                    <a:pt x="24" y="10696"/>
                  </a:lnTo>
                  <a:lnTo>
                    <a:pt x="1128" y="10696"/>
                  </a:lnTo>
                  <a:lnTo>
                    <a:pt x="1104" y="10720"/>
                  </a:lnTo>
                  <a:lnTo>
                    <a:pt x="1104" y="24"/>
                  </a:lnTo>
                  <a:lnTo>
                    <a:pt x="1128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0720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4" name="Rectangle 62"/>
            <p:cNvSpPr>
              <a:spLocks noChangeArrowheads="1"/>
            </p:cNvSpPr>
            <p:nvPr/>
          </p:nvSpPr>
          <p:spPr bwMode="auto">
            <a:xfrm>
              <a:off x="4287838" y="3878263"/>
              <a:ext cx="382587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49%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1" name="Rectangle 87"/>
            <p:cNvSpPr>
              <a:spLocks noChangeArrowheads="1"/>
            </p:cNvSpPr>
            <p:nvPr/>
          </p:nvSpPr>
          <p:spPr bwMode="auto">
            <a:xfrm>
              <a:off x="4321175" y="6300788"/>
              <a:ext cx="2952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PE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58" name="Grupo 457"/>
          <p:cNvGrpSpPr/>
          <p:nvPr/>
        </p:nvGrpSpPr>
        <p:grpSpPr>
          <a:xfrm>
            <a:off x="4641850" y="3889375"/>
            <a:ext cx="355600" cy="2689225"/>
            <a:chOff x="4641850" y="3889375"/>
            <a:chExt cx="355600" cy="2689225"/>
          </a:xfrm>
        </p:grpSpPr>
        <p:sp>
          <p:nvSpPr>
            <p:cNvPr id="72" name="Rectangle 18"/>
            <p:cNvSpPr>
              <a:spLocks noChangeArrowheads="1"/>
            </p:cNvSpPr>
            <p:nvPr/>
          </p:nvSpPr>
          <p:spPr bwMode="auto">
            <a:xfrm>
              <a:off x="4681538" y="4149725"/>
              <a:ext cx="211137" cy="20288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" name="Freeform 19"/>
            <p:cNvSpPr>
              <a:spLocks noEditPoints="1"/>
            </p:cNvSpPr>
            <p:nvPr/>
          </p:nvSpPr>
          <p:spPr bwMode="auto">
            <a:xfrm>
              <a:off x="4676775" y="4144963"/>
              <a:ext cx="219075" cy="2038350"/>
            </a:xfrm>
            <a:custGeom>
              <a:avLst/>
              <a:gdLst>
                <a:gd name="T0" fmla="*/ 0 w 1152"/>
                <a:gd name="T1" fmla="*/ 24 h 10696"/>
                <a:gd name="T2" fmla="*/ 24 w 1152"/>
                <a:gd name="T3" fmla="*/ 0 h 10696"/>
                <a:gd name="T4" fmla="*/ 1128 w 1152"/>
                <a:gd name="T5" fmla="*/ 0 h 10696"/>
                <a:gd name="T6" fmla="*/ 1152 w 1152"/>
                <a:gd name="T7" fmla="*/ 24 h 10696"/>
                <a:gd name="T8" fmla="*/ 1152 w 1152"/>
                <a:gd name="T9" fmla="*/ 10672 h 10696"/>
                <a:gd name="T10" fmla="*/ 1128 w 1152"/>
                <a:gd name="T11" fmla="*/ 10696 h 10696"/>
                <a:gd name="T12" fmla="*/ 24 w 1152"/>
                <a:gd name="T13" fmla="*/ 10696 h 10696"/>
                <a:gd name="T14" fmla="*/ 0 w 1152"/>
                <a:gd name="T15" fmla="*/ 10672 h 10696"/>
                <a:gd name="T16" fmla="*/ 0 w 1152"/>
                <a:gd name="T17" fmla="*/ 24 h 10696"/>
                <a:gd name="T18" fmla="*/ 48 w 1152"/>
                <a:gd name="T19" fmla="*/ 10672 h 10696"/>
                <a:gd name="T20" fmla="*/ 24 w 1152"/>
                <a:gd name="T21" fmla="*/ 10648 h 10696"/>
                <a:gd name="T22" fmla="*/ 1128 w 1152"/>
                <a:gd name="T23" fmla="*/ 10648 h 10696"/>
                <a:gd name="T24" fmla="*/ 1104 w 1152"/>
                <a:gd name="T25" fmla="*/ 10672 h 10696"/>
                <a:gd name="T26" fmla="*/ 1104 w 1152"/>
                <a:gd name="T27" fmla="*/ 24 h 10696"/>
                <a:gd name="T28" fmla="*/ 1128 w 1152"/>
                <a:gd name="T29" fmla="*/ 48 h 10696"/>
                <a:gd name="T30" fmla="*/ 24 w 1152"/>
                <a:gd name="T31" fmla="*/ 48 h 10696"/>
                <a:gd name="T32" fmla="*/ 48 w 1152"/>
                <a:gd name="T33" fmla="*/ 24 h 10696"/>
                <a:gd name="T34" fmla="*/ 48 w 1152"/>
                <a:gd name="T35" fmla="*/ 10672 h 10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2" h="1069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1128" y="0"/>
                  </a:lnTo>
                  <a:cubicBezTo>
                    <a:pt x="1142" y="0"/>
                    <a:pt x="1152" y="11"/>
                    <a:pt x="1152" y="24"/>
                  </a:cubicBezTo>
                  <a:lnTo>
                    <a:pt x="1152" y="10672"/>
                  </a:lnTo>
                  <a:cubicBezTo>
                    <a:pt x="1152" y="10686"/>
                    <a:pt x="1142" y="10696"/>
                    <a:pt x="1128" y="10696"/>
                  </a:cubicBezTo>
                  <a:lnTo>
                    <a:pt x="24" y="10696"/>
                  </a:lnTo>
                  <a:cubicBezTo>
                    <a:pt x="11" y="10696"/>
                    <a:pt x="0" y="10686"/>
                    <a:pt x="0" y="10672"/>
                  </a:cubicBezTo>
                  <a:lnTo>
                    <a:pt x="0" y="24"/>
                  </a:lnTo>
                  <a:close/>
                  <a:moveTo>
                    <a:pt x="48" y="10672"/>
                  </a:moveTo>
                  <a:lnTo>
                    <a:pt x="24" y="10648"/>
                  </a:lnTo>
                  <a:lnTo>
                    <a:pt x="1128" y="10648"/>
                  </a:lnTo>
                  <a:lnTo>
                    <a:pt x="1104" y="10672"/>
                  </a:lnTo>
                  <a:lnTo>
                    <a:pt x="1104" y="24"/>
                  </a:lnTo>
                  <a:lnTo>
                    <a:pt x="1128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0672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5" name="Rectangle 63"/>
            <p:cNvSpPr>
              <a:spLocks noChangeArrowheads="1"/>
            </p:cNvSpPr>
            <p:nvPr/>
          </p:nvSpPr>
          <p:spPr bwMode="auto">
            <a:xfrm>
              <a:off x="4641850" y="3889375"/>
              <a:ext cx="3556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49%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2" name="Rectangle 88"/>
            <p:cNvSpPr>
              <a:spLocks noChangeArrowheads="1"/>
            </p:cNvSpPr>
            <p:nvPr/>
          </p:nvSpPr>
          <p:spPr bwMode="auto">
            <a:xfrm>
              <a:off x="4676775" y="6300788"/>
              <a:ext cx="2952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PA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59" name="Grupo 458"/>
          <p:cNvGrpSpPr/>
          <p:nvPr/>
        </p:nvGrpSpPr>
        <p:grpSpPr>
          <a:xfrm>
            <a:off x="4997450" y="3956050"/>
            <a:ext cx="382587" cy="2622550"/>
            <a:chOff x="4997450" y="3956050"/>
            <a:chExt cx="382587" cy="2622550"/>
          </a:xfrm>
        </p:grpSpPr>
        <p:sp>
          <p:nvSpPr>
            <p:cNvPr id="74" name="Rectangle 20"/>
            <p:cNvSpPr>
              <a:spLocks noChangeArrowheads="1"/>
            </p:cNvSpPr>
            <p:nvPr/>
          </p:nvSpPr>
          <p:spPr bwMode="auto">
            <a:xfrm>
              <a:off x="5037138" y="4217988"/>
              <a:ext cx="207962" cy="196056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Freeform 21"/>
            <p:cNvSpPr>
              <a:spLocks noEditPoints="1"/>
            </p:cNvSpPr>
            <p:nvPr/>
          </p:nvSpPr>
          <p:spPr bwMode="auto">
            <a:xfrm>
              <a:off x="5032375" y="4213225"/>
              <a:ext cx="217487" cy="1970087"/>
            </a:xfrm>
            <a:custGeom>
              <a:avLst/>
              <a:gdLst>
                <a:gd name="T0" fmla="*/ 0 w 1144"/>
                <a:gd name="T1" fmla="*/ 24 h 10336"/>
                <a:gd name="T2" fmla="*/ 24 w 1144"/>
                <a:gd name="T3" fmla="*/ 0 h 10336"/>
                <a:gd name="T4" fmla="*/ 1120 w 1144"/>
                <a:gd name="T5" fmla="*/ 0 h 10336"/>
                <a:gd name="T6" fmla="*/ 1144 w 1144"/>
                <a:gd name="T7" fmla="*/ 24 h 10336"/>
                <a:gd name="T8" fmla="*/ 1144 w 1144"/>
                <a:gd name="T9" fmla="*/ 10312 h 10336"/>
                <a:gd name="T10" fmla="*/ 1120 w 1144"/>
                <a:gd name="T11" fmla="*/ 10336 h 10336"/>
                <a:gd name="T12" fmla="*/ 24 w 1144"/>
                <a:gd name="T13" fmla="*/ 10336 h 10336"/>
                <a:gd name="T14" fmla="*/ 0 w 1144"/>
                <a:gd name="T15" fmla="*/ 10312 h 10336"/>
                <a:gd name="T16" fmla="*/ 0 w 1144"/>
                <a:gd name="T17" fmla="*/ 24 h 10336"/>
                <a:gd name="T18" fmla="*/ 48 w 1144"/>
                <a:gd name="T19" fmla="*/ 10312 h 10336"/>
                <a:gd name="T20" fmla="*/ 24 w 1144"/>
                <a:gd name="T21" fmla="*/ 10288 h 10336"/>
                <a:gd name="T22" fmla="*/ 1120 w 1144"/>
                <a:gd name="T23" fmla="*/ 10288 h 10336"/>
                <a:gd name="T24" fmla="*/ 1096 w 1144"/>
                <a:gd name="T25" fmla="*/ 10312 h 10336"/>
                <a:gd name="T26" fmla="*/ 1096 w 1144"/>
                <a:gd name="T27" fmla="*/ 24 h 10336"/>
                <a:gd name="T28" fmla="*/ 1120 w 1144"/>
                <a:gd name="T29" fmla="*/ 48 h 10336"/>
                <a:gd name="T30" fmla="*/ 24 w 1144"/>
                <a:gd name="T31" fmla="*/ 48 h 10336"/>
                <a:gd name="T32" fmla="*/ 48 w 1144"/>
                <a:gd name="T33" fmla="*/ 24 h 10336"/>
                <a:gd name="T34" fmla="*/ 48 w 1144"/>
                <a:gd name="T35" fmla="*/ 10312 h 10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44" h="1033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1120" y="0"/>
                  </a:lnTo>
                  <a:cubicBezTo>
                    <a:pt x="1134" y="0"/>
                    <a:pt x="1144" y="11"/>
                    <a:pt x="1144" y="24"/>
                  </a:cubicBezTo>
                  <a:lnTo>
                    <a:pt x="1144" y="10312"/>
                  </a:lnTo>
                  <a:cubicBezTo>
                    <a:pt x="1144" y="10326"/>
                    <a:pt x="1134" y="10336"/>
                    <a:pt x="1120" y="10336"/>
                  </a:cubicBezTo>
                  <a:lnTo>
                    <a:pt x="24" y="10336"/>
                  </a:lnTo>
                  <a:cubicBezTo>
                    <a:pt x="11" y="10336"/>
                    <a:pt x="0" y="10326"/>
                    <a:pt x="0" y="10312"/>
                  </a:cubicBezTo>
                  <a:lnTo>
                    <a:pt x="0" y="24"/>
                  </a:lnTo>
                  <a:close/>
                  <a:moveTo>
                    <a:pt x="48" y="10312"/>
                  </a:moveTo>
                  <a:lnTo>
                    <a:pt x="24" y="10288"/>
                  </a:lnTo>
                  <a:lnTo>
                    <a:pt x="1120" y="10288"/>
                  </a:lnTo>
                  <a:lnTo>
                    <a:pt x="1096" y="10312"/>
                  </a:lnTo>
                  <a:lnTo>
                    <a:pt x="1096" y="24"/>
                  </a:lnTo>
                  <a:lnTo>
                    <a:pt x="1120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0312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6" name="Rectangle 64"/>
            <p:cNvSpPr>
              <a:spLocks noChangeArrowheads="1"/>
            </p:cNvSpPr>
            <p:nvPr/>
          </p:nvSpPr>
          <p:spPr bwMode="auto">
            <a:xfrm>
              <a:off x="4997450" y="3956050"/>
              <a:ext cx="38258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47%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3" name="Rectangle 89"/>
            <p:cNvSpPr>
              <a:spLocks noChangeArrowheads="1"/>
            </p:cNvSpPr>
            <p:nvPr/>
          </p:nvSpPr>
          <p:spPr bwMode="auto">
            <a:xfrm>
              <a:off x="5062538" y="6300788"/>
              <a:ext cx="23018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PI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60" name="Grupo 459"/>
          <p:cNvGrpSpPr/>
          <p:nvPr/>
        </p:nvGrpSpPr>
        <p:grpSpPr>
          <a:xfrm>
            <a:off x="5351463" y="3963988"/>
            <a:ext cx="382587" cy="2614612"/>
            <a:chOff x="5351463" y="3963988"/>
            <a:chExt cx="382587" cy="2614612"/>
          </a:xfrm>
        </p:grpSpPr>
        <p:sp>
          <p:nvSpPr>
            <p:cNvPr id="76" name="Rectangle 22"/>
            <p:cNvSpPr>
              <a:spLocks noChangeArrowheads="1"/>
            </p:cNvSpPr>
            <p:nvPr/>
          </p:nvSpPr>
          <p:spPr bwMode="auto">
            <a:xfrm>
              <a:off x="5389563" y="4225925"/>
              <a:ext cx="211137" cy="19526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Freeform 23"/>
            <p:cNvSpPr>
              <a:spLocks noEditPoints="1"/>
            </p:cNvSpPr>
            <p:nvPr/>
          </p:nvSpPr>
          <p:spPr bwMode="auto">
            <a:xfrm>
              <a:off x="5386388" y="4221163"/>
              <a:ext cx="219075" cy="1962150"/>
            </a:xfrm>
            <a:custGeom>
              <a:avLst/>
              <a:gdLst>
                <a:gd name="T0" fmla="*/ 0 w 1152"/>
                <a:gd name="T1" fmla="*/ 24 h 10296"/>
                <a:gd name="T2" fmla="*/ 24 w 1152"/>
                <a:gd name="T3" fmla="*/ 0 h 10296"/>
                <a:gd name="T4" fmla="*/ 1128 w 1152"/>
                <a:gd name="T5" fmla="*/ 0 h 10296"/>
                <a:gd name="T6" fmla="*/ 1152 w 1152"/>
                <a:gd name="T7" fmla="*/ 24 h 10296"/>
                <a:gd name="T8" fmla="*/ 1152 w 1152"/>
                <a:gd name="T9" fmla="*/ 10272 h 10296"/>
                <a:gd name="T10" fmla="*/ 1128 w 1152"/>
                <a:gd name="T11" fmla="*/ 10296 h 10296"/>
                <a:gd name="T12" fmla="*/ 24 w 1152"/>
                <a:gd name="T13" fmla="*/ 10296 h 10296"/>
                <a:gd name="T14" fmla="*/ 0 w 1152"/>
                <a:gd name="T15" fmla="*/ 10272 h 10296"/>
                <a:gd name="T16" fmla="*/ 0 w 1152"/>
                <a:gd name="T17" fmla="*/ 24 h 10296"/>
                <a:gd name="T18" fmla="*/ 48 w 1152"/>
                <a:gd name="T19" fmla="*/ 10272 h 10296"/>
                <a:gd name="T20" fmla="*/ 24 w 1152"/>
                <a:gd name="T21" fmla="*/ 10248 h 10296"/>
                <a:gd name="T22" fmla="*/ 1128 w 1152"/>
                <a:gd name="T23" fmla="*/ 10248 h 10296"/>
                <a:gd name="T24" fmla="*/ 1104 w 1152"/>
                <a:gd name="T25" fmla="*/ 10272 h 10296"/>
                <a:gd name="T26" fmla="*/ 1104 w 1152"/>
                <a:gd name="T27" fmla="*/ 24 h 10296"/>
                <a:gd name="T28" fmla="*/ 1128 w 1152"/>
                <a:gd name="T29" fmla="*/ 48 h 10296"/>
                <a:gd name="T30" fmla="*/ 24 w 1152"/>
                <a:gd name="T31" fmla="*/ 48 h 10296"/>
                <a:gd name="T32" fmla="*/ 48 w 1152"/>
                <a:gd name="T33" fmla="*/ 24 h 10296"/>
                <a:gd name="T34" fmla="*/ 48 w 1152"/>
                <a:gd name="T35" fmla="*/ 10272 h 10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2" h="1029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1128" y="0"/>
                  </a:lnTo>
                  <a:cubicBezTo>
                    <a:pt x="1142" y="0"/>
                    <a:pt x="1152" y="11"/>
                    <a:pt x="1152" y="24"/>
                  </a:cubicBezTo>
                  <a:lnTo>
                    <a:pt x="1152" y="10272"/>
                  </a:lnTo>
                  <a:cubicBezTo>
                    <a:pt x="1152" y="10286"/>
                    <a:pt x="1142" y="10296"/>
                    <a:pt x="1128" y="10296"/>
                  </a:cubicBezTo>
                  <a:lnTo>
                    <a:pt x="24" y="10296"/>
                  </a:lnTo>
                  <a:cubicBezTo>
                    <a:pt x="11" y="10296"/>
                    <a:pt x="0" y="10286"/>
                    <a:pt x="0" y="10272"/>
                  </a:cubicBezTo>
                  <a:lnTo>
                    <a:pt x="0" y="24"/>
                  </a:lnTo>
                  <a:close/>
                  <a:moveTo>
                    <a:pt x="48" y="10272"/>
                  </a:moveTo>
                  <a:lnTo>
                    <a:pt x="24" y="10248"/>
                  </a:lnTo>
                  <a:lnTo>
                    <a:pt x="1128" y="10248"/>
                  </a:lnTo>
                  <a:lnTo>
                    <a:pt x="1104" y="10272"/>
                  </a:lnTo>
                  <a:lnTo>
                    <a:pt x="1104" y="24"/>
                  </a:lnTo>
                  <a:lnTo>
                    <a:pt x="1128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0272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7" name="Rectangle 65"/>
            <p:cNvSpPr>
              <a:spLocks noChangeArrowheads="1"/>
            </p:cNvSpPr>
            <p:nvPr/>
          </p:nvSpPr>
          <p:spPr bwMode="auto">
            <a:xfrm>
              <a:off x="5351463" y="3963988"/>
              <a:ext cx="38258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47%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4" name="Rectangle 90"/>
            <p:cNvSpPr>
              <a:spLocks noChangeArrowheads="1"/>
            </p:cNvSpPr>
            <p:nvPr/>
          </p:nvSpPr>
          <p:spPr bwMode="auto">
            <a:xfrm>
              <a:off x="5380038" y="6300788"/>
              <a:ext cx="3048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PR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61" name="Grupo 460"/>
          <p:cNvGrpSpPr/>
          <p:nvPr/>
        </p:nvGrpSpPr>
        <p:grpSpPr>
          <a:xfrm>
            <a:off x="5707063" y="4040188"/>
            <a:ext cx="354012" cy="2538412"/>
            <a:chOff x="5707063" y="4040188"/>
            <a:chExt cx="354012" cy="2538412"/>
          </a:xfrm>
        </p:grpSpPr>
        <p:sp>
          <p:nvSpPr>
            <p:cNvPr id="78" name="Rectangle 24"/>
            <p:cNvSpPr>
              <a:spLocks noChangeArrowheads="1"/>
            </p:cNvSpPr>
            <p:nvPr/>
          </p:nvSpPr>
          <p:spPr bwMode="auto">
            <a:xfrm>
              <a:off x="5745163" y="4302125"/>
              <a:ext cx="211137" cy="18764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Freeform 25"/>
            <p:cNvSpPr>
              <a:spLocks noEditPoints="1"/>
            </p:cNvSpPr>
            <p:nvPr/>
          </p:nvSpPr>
          <p:spPr bwMode="auto">
            <a:xfrm>
              <a:off x="5740400" y="4297363"/>
              <a:ext cx="220662" cy="1885950"/>
            </a:xfrm>
            <a:custGeom>
              <a:avLst/>
              <a:gdLst>
                <a:gd name="T0" fmla="*/ 0 w 1152"/>
                <a:gd name="T1" fmla="*/ 24 h 9896"/>
                <a:gd name="T2" fmla="*/ 24 w 1152"/>
                <a:gd name="T3" fmla="*/ 0 h 9896"/>
                <a:gd name="T4" fmla="*/ 1128 w 1152"/>
                <a:gd name="T5" fmla="*/ 0 h 9896"/>
                <a:gd name="T6" fmla="*/ 1152 w 1152"/>
                <a:gd name="T7" fmla="*/ 24 h 9896"/>
                <a:gd name="T8" fmla="*/ 1152 w 1152"/>
                <a:gd name="T9" fmla="*/ 9872 h 9896"/>
                <a:gd name="T10" fmla="*/ 1128 w 1152"/>
                <a:gd name="T11" fmla="*/ 9896 h 9896"/>
                <a:gd name="T12" fmla="*/ 24 w 1152"/>
                <a:gd name="T13" fmla="*/ 9896 h 9896"/>
                <a:gd name="T14" fmla="*/ 0 w 1152"/>
                <a:gd name="T15" fmla="*/ 9872 h 9896"/>
                <a:gd name="T16" fmla="*/ 0 w 1152"/>
                <a:gd name="T17" fmla="*/ 24 h 9896"/>
                <a:gd name="T18" fmla="*/ 48 w 1152"/>
                <a:gd name="T19" fmla="*/ 9872 h 9896"/>
                <a:gd name="T20" fmla="*/ 24 w 1152"/>
                <a:gd name="T21" fmla="*/ 9848 h 9896"/>
                <a:gd name="T22" fmla="*/ 1128 w 1152"/>
                <a:gd name="T23" fmla="*/ 9848 h 9896"/>
                <a:gd name="T24" fmla="*/ 1104 w 1152"/>
                <a:gd name="T25" fmla="*/ 9872 h 9896"/>
                <a:gd name="T26" fmla="*/ 1104 w 1152"/>
                <a:gd name="T27" fmla="*/ 24 h 9896"/>
                <a:gd name="T28" fmla="*/ 1128 w 1152"/>
                <a:gd name="T29" fmla="*/ 48 h 9896"/>
                <a:gd name="T30" fmla="*/ 24 w 1152"/>
                <a:gd name="T31" fmla="*/ 48 h 9896"/>
                <a:gd name="T32" fmla="*/ 48 w 1152"/>
                <a:gd name="T33" fmla="*/ 24 h 9896"/>
                <a:gd name="T34" fmla="*/ 48 w 1152"/>
                <a:gd name="T35" fmla="*/ 9872 h 9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2" h="989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1128" y="0"/>
                  </a:lnTo>
                  <a:cubicBezTo>
                    <a:pt x="1142" y="0"/>
                    <a:pt x="1152" y="11"/>
                    <a:pt x="1152" y="24"/>
                  </a:cubicBezTo>
                  <a:lnTo>
                    <a:pt x="1152" y="9872"/>
                  </a:lnTo>
                  <a:cubicBezTo>
                    <a:pt x="1152" y="9886"/>
                    <a:pt x="1142" y="9896"/>
                    <a:pt x="1128" y="9896"/>
                  </a:cubicBezTo>
                  <a:lnTo>
                    <a:pt x="24" y="9896"/>
                  </a:lnTo>
                  <a:cubicBezTo>
                    <a:pt x="11" y="9896"/>
                    <a:pt x="0" y="9886"/>
                    <a:pt x="0" y="9872"/>
                  </a:cubicBezTo>
                  <a:lnTo>
                    <a:pt x="0" y="24"/>
                  </a:lnTo>
                  <a:close/>
                  <a:moveTo>
                    <a:pt x="48" y="9872"/>
                  </a:moveTo>
                  <a:lnTo>
                    <a:pt x="24" y="9848"/>
                  </a:lnTo>
                  <a:lnTo>
                    <a:pt x="1128" y="9848"/>
                  </a:lnTo>
                  <a:lnTo>
                    <a:pt x="1104" y="9872"/>
                  </a:lnTo>
                  <a:lnTo>
                    <a:pt x="1104" y="24"/>
                  </a:lnTo>
                  <a:lnTo>
                    <a:pt x="1128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9872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0" name="Rectangle 66"/>
            <p:cNvSpPr>
              <a:spLocks noChangeArrowheads="1"/>
            </p:cNvSpPr>
            <p:nvPr/>
          </p:nvSpPr>
          <p:spPr bwMode="auto">
            <a:xfrm>
              <a:off x="5707063" y="4040188"/>
              <a:ext cx="35401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45%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5" name="Rectangle 91"/>
            <p:cNvSpPr>
              <a:spLocks noChangeArrowheads="1"/>
            </p:cNvSpPr>
            <p:nvPr/>
          </p:nvSpPr>
          <p:spPr bwMode="auto">
            <a:xfrm>
              <a:off x="5726113" y="6300788"/>
              <a:ext cx="322262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MS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62" name="Grupo 461"/>
          <p:cNvGrpSpPr/>
          <p:nvPr/>
        </p:nvGrpSpPr>
        <p:grpSpPr>
          <a:xfrm>
            <a:off x="6061075" y="4119563"/>
            <a:ext cx="382587" cy="2459037"/>
            <a:chOff x="6061075" y="4119563"/>
            <a:chExt cx="382587" cy="2459037"/>
          </a:xfrm>
        </p:grpSpPr>
        <p:sp>
          <p:nvSpPr>
            <p:cNvPr id="80" name="Rectangle 26"/>
            <p:cNvSpPr>
              <a:spLocks noChangeArrowheads="1"/>
            </p:cNvSpPr>
            <p:nvPr/>
          </p:nvSpPr>
          <p:spPr bwMode="auto">
            <a:xfrm>
              <a:off x="6100763" y="4381500"/>
              <a:ext cx="207962" cy="17970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" name="Freeform 27"/>
            <p:cNvSpPr>
              <a:spLocks noEditPoints="1"/>
            </p:cNvSpPr>
            <p:nvPr/>
          </p:nvSpPr>
          <p:spPr bwMode="auto">
            <a:xfrm>
              <a:off x="6096000" y="4376738"/>
              <a:ext cx="217487" cy="1806575"/>
            </a:xfrm>
            <a:custGeom>
              <a:avLst/>
              <a:gdLst>
                <a:gd name="T0" fmla="*/ 0 w 1144"/>
                <a:gd name="T1" fmla="*/ 24 h 9480"/>
                <a:gd name="T2" fmla="*/ 24 w 1144"/>
                <a:gd name="T3" fmla="*/ 0 h 9480"/>
                <a:gd name="T4" fmla="*/ 1120 w 1144"/>
                <a:gd name="T5" fmla="*/ 0 h 9480"/>
                <a:gd name="T6" fmla="*/ 1144 w 1144"/>
                <a:gd name="T7" fmla="*/ 24 h 9480"/>
                <a:gd name="T8" fmla="*/ 1144 w 1144"/>
                <a:gd name="T9" fmla="*/ 9456 h 9480"/>
                <a:gd name="T10" fmla="*/ 1120 w 1144"/>
                <a:gd name="T11" fmla="*/ 9480 h 9480"/>
                <a:gd name="T12" fmla="*/ 24 w 1144"/>
                <a:gd name="T13" fmla="*/ 9480 h 9480"/>
                <a:gd name="T14" fmla="*/ 0 w 1144"/>
                <a:gd name="T15" fmla="*/ 9456 h 9480"/>
                <a:gd name="T16" fmla="*/ 0 w 1144"/>
                <a:gd name="T17" fmla="*/ 24 h 9480"/>
                <a:gd name="T18" fmla="*/ 48 w 1144"/>
                <a:gd name="T19" fmla="*/ 9456 h 9480"/>
                <a:gd name="T20" fmla="*/ 24 w 1144"/>
                <a:gd name="T21" fmla="*/ 9432 h 9480"/>
                <a:gd name="T22" fmla="*/ 1120 w 1144"/>
                <a:gd name="T23" fmla="*/ 9432 h 9480"/>
                <a:gd name="T24" fmla="*/ 1096 w 1144"/>
                <a:gd name="T25" fmla="*/ 9456 h 9480"/>
                <a:gd name="T26" fmla="*/ 1096 w 1144"/>
                <a:gd name="T27" fmla="*/ 24 h 9480"/>
                <a:gd name="T28" fmla="*/ 1120 w 1144"/>
                <a:gd name="T29" fmla="*/ 48 h 9480"/>
                <a:gd name="T30" fmla="*/ 24 w 1144"/>
                <a:gd name="T31" fmla="*/ 48 h 9480"/>
                <a:gd name="T32" fmla="*/ 48 w 1144"/>
                <a:gd name="T33" fmla="*/ 24 h 9480"/>
                <a:gd name="T34" fmla="*/ 48 w 1144"/>
                <a:gd name="T35" fmla="*/ 9456 h 9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44" h="9480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1120" y="0"/>
                  </a:lnTo>
                  <a:cubicBezTo>
                    <a:pt x="1134" y="0"/>
                    <a:pt x="1144" y="11"/>
                    <a:pt x="1144" y="24"/>
                  </a:cubicBezTo>
                  <a:lnTo>
                    <a:pt x="1144" y="9456"/>
                  </a:lnTo>
                  <a:cubicBezTo>
                    <a:pt x="1144" y="9470"/>
                    <a:pt x="1134" y="9480"/>
                    <a:pt x="1120" y="9480"/>
                  </a:cubicBezTo>
                  <a:lnTo>
                    <a:pt x="24" y="9480"/>
                  </a:lnTo>
                  <a:cubicBezTo>
                    <a:pt x="11" y="9480"/>
                    <a:pt x="0" y="9470"/>
                    <a:pt x="0" y="9456"/>
                  </a:cubicBezTo>
                  <a:lnTo>
                    <a:pt x="0" y="24"/>
                  </a:lnTo>
                  <a:close/>
                  <a:moveTo>
                    <a:pt x="48" y="9456"/>
                  </a:moveTo>
                  <a:lnTo>
                    <a:pt x="24" y="9432"/>
                  </a:lnTo>
                  <a:lnTo>
                    <a:pt x="1120" y="9432"/>
                  </a:lnTo>
                  <a:lnTo>
                    <a:pt x="1096" y="9456"/>
                  </a:lnTo>
                  <a:lnTo>
                    <a:pt x="1096" y="24"/>
                  </a:lnTo>
                  <a:lnTo>
                    <a:pt x="1120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9456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1" name="Rectangle 67"/>
            <p:cNvSpPr>
              <a:spLocks noChangeArrowheads="1"/>
            </p:cNvSpPr>
            <p:nvPr/>
          </p:nvSpPr>
          <p:spPr bwMode="auto">
            <a:xfrm>
              <a:off x="6061075" y="4119563"/>
              <a:ext cx="382587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44%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6" name="Rectangle 92"/>
            <p:cNvSpPr>
              <a:spLocks noChangeArrowheads="1"/>
            </p:cNvSpPr>
            <p:nvPr/>
          </p:nvSpPr>
          <p:spPr bwMode="auto">
            <a:xfrm>
              <a:off x="6103938" y="6300788"/>
              <a:ext cx="27622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AL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63" name="Grupo 462"/>
          <p:cNvGrpSpPr/>
          <p:nvPr/>
        </p:nvGrpSpPr>
        <p:grpSpPr>
          <a:xfrm>
            <a:off x="6415088" y="4146550"/>
            <a:ext cx="382587" cy="2432050"/>
            <a:chOff x="6415088" y="4146550"/>
            <a:chExt cx="382587" cy="2432050"/>
          </a:xfrm>
        </p:grpSpPr>
        <p:sp>
          <p:nvSpPr>
            <p:cNvPr id="82" name="Rectangle 28"/>
            <p:cNvSpPr>
              <a:spLocks noChangeArrowheads="1"/>
            </p:cNvSpPr>
            <p:nvPr/>
          </p:nvSpPr>
          <p:spPr bwMode="auto">
            <a:xfrm>
              <a:off x="6454775" y="4408488"/>
              <a:ext cx="209550" cy="177006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" name="Freeform 29"/>
            <p:cNvSpPr>
              <a:spLocks noEditPoints="1"/>
            </p:cNvSpPr>
            <p:nvPr/>
          </p:nvSpPr>
          <p:spPr bwMode="auto">
            <a:xfrm>
              <a:off x="6450013" y="4403725"/>
              <a:ext cx="219075" cy="1779587"/>
            </a:xfrm>
            <a:custGeom>
              <a:avLst/>
              <a:gdLst>
                <a:gd name="T0" fmla="*/ 0 w 1152"/>
                <a:gd name="T1" fmla="*/ 24 h 9336"/>
                <a:gd name="T2" fmla="*/ 24 w 1152"/>
                <a:gd name="T3" fmla="*/ 0 h 9336"/>
                <a:gd name="T4" fmla="*/ 1128 w 1152"/>
                <a:gd name="T5" fmla="*/ 0 h 9336"/>
                <a:gd name="T6" fmla="*/ 1152 w 1152"/>
                <a:gd name="T7" fmla="*/ 24 h 9336"/>
                <a:gd name="T8" fmla="*/ 1152 w 1152"/>
                <a:gd name="T9" fmla="*/ 9312 h 9336"/>
                <a:gd name="T10" fmla="*/ 1128 w 1152"/>
                <a:gd name="T11" fmla="*/ 9336 h 9336"/>
                <a:gd name="T12" fmla="*/ 24 w 1152"/>
                <a:gd name="T13" fmla="*/ 9336 h 9336"/>
                <a:gd name="T14" fmla="*/ 0 w 1152"/>
                <a:gd name="T15" fmla="*/ 9312 h 9336"/>
                <a:gd name="T16" fmla="*/ 0 w 1152"/>
                <a:gd name="T17" fmla="*/ 24 h 9336"/>
                <a:gd name="T18" fmla="*/ 48 w 1152"/>
                <a:gd name="T19" fmla="*/ 9312 h 9336"/>
                <a:gd name="T20" fmla="*/ 24 w 1152"/>
                <a:gd name="T21" fmla="*/ 9288 h 9336"/>
                <a:gd name="T22" fmla="*/ 1128 w 1152"/>
                <a:gd name="T23" fmla="*/ 9288 h 9336"/>
                <a:gd name="T24" fmla="*/ 1104 w 1152"/>
                <a:gd name="T25" fmla="*/ 9312 h 9336"/>
                <a:gd name="T26" fmla="*/ 1104 w 1152"/>
                <a:gd name="T27" fmla="*/ 24 h 9336"/>
                <a:gd name="T28" fmla="*/ 1128 w 1152"/>
                <a:gd name="T29" fmla="*/ 48 h 9336"/>
                <a:gd name="T30" fmla="*/ 24 w 1152"/>
                <a:gd name="T31" fmla="*/ 48 h 9336"/>
                <a:gd name="T32" fmla="*/ 48 w 1152"/>
                <a:gd name="T33" fmla="*/ 24 h 9336"/>
                <a:gd name="T34" fmla="*/ 48 w 1152"/>
                <a:gd name="T35" fmla="*/ 9312 h 9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2" h="933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1128" y="0"/>
                  </a:lnTo>
                  <a:cubicBezTo>
                    <a:pt x="1142" y="0"/>
                    <a:pt x="1152" y="11"/>
                    <a:pt x="1152" y="24"/>
                  </a:cubicBezTo>
                  <a:lnTo>
                    <a:pt x="1152" y="9312"/>
                  </a:lnTo>
                  <a:cubicBezTo>
                    <a:pt x="1152" y="9326"/>
                    <a:pt x="1142" y="9336"/>
                    <a:pt x="1128" y="9336"/>
                  </a:cubicBezTo>
                  <a:lnTo>
                    <a:pt x="24" y="9336"/>
                  </a:lnTo>
                  <a:cubicBezTo>
                    <a:pt x="11" y="9336"/>
                    <a:pt x="0" y="9326"/>
                    <a:pt x="0" y="9312"/>
                  </a:cubicBezTo>
                  <a:lnTo>
                    <a:pt x="0" y="24"/>
                  </a:lnTo>
                  <a:close/>
                  <a:moveTo>
                    <a:pt x="48" y="9312"/>
                  </a:moveTo>
                  <a:lnTo>
                    <a:pt x="24" y="9288"/>
                  </a:lnTo>
                  <a:lnTo>
                    <a:pt x="1128" y="9288"/>
                  </a:lnTo>
                  <a:lnTo>
                    <a:pt x="1104" y="9312"/>
                  </a:lnTo>
                  <a:lnTo>
                    <a:pt x="1104" y="24"/>
                  </a:lnTo>
                  <a:lnTo>
                    <a:pt x="1128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9312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2" name="Rectangle 68"/>
            <p:cNvSpPr>
              <a:spLocks noChangeArrowheads="1"/>
            </p:cNvSpPr>
            <p:nvPr/>
          </p:nvSpPr>
          <p:spPr bwMode="auto">
            <a:xfrm>
              <a:off x="6415088" y="4146550"/>
              <a:ext cx="382587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43%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7" name="Rectangle 93"/>
            <p:cNvSpPr>
              <a:spLocks noChangeArrowheads="1"/>
            </p:cNvSpPr>
            <p:nvPr/>
          </p:nvSpPr>
          <p:spPr bwMode="auto">
            <a:xfrm>
              <a:off x="6435725" y="6300788"/>
              <a:ext cx="32385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RO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64" name="Grupo 463"/>
          <p:cNvGrpSpPr/>
          <p:nvPr/>
        </p:nvGrpSpPr>
        <p:grpSpPr>
          <a:xfrm>
            <a:off x="6770688" y="4165600"/>
            <a:ext cx="382587" cy="2413000"/>
            <a:chOff x="6770688" y="4165600"/>
            <a:chExt cx="382587" cy="2413000"/>
          </a:xfrm>
        </p:grpSpPr>
        <p:sp>
          <p:nvSpPr>
            <p:cNvPr id="84" name="Rectangle 30"/>
            <p:cNvSpPr>
              <a:spLocks noChangeArrowheads="1"/>
            </p:cNvSpPr>
            <p:nvPr/>
          </p:nvSpPr>
          <p:spPr bwMode="auto">
            <a:xfrm>
              <a:off x="6808788" y="4425950"/>
              <a:ext cx="211137" cy="1752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" name="Freeform 31"/>
            <p:cNvSpPr>
              <a:spLocks noEditPoints="1"/>
            </p:cNvSpPr>
            <p:nvPr/>
          </p:nvSpPr>
          <p:spPr bwMode="auto">
            <a:xfrm>
              <a:off x="6804025" y="4422775"/>
              <a:ext cx="220662" cy="1760537"/>
            </a:xfrm>
            <a:custGeom>
              <a:avLst/>
              <a:gdLst>
                <a:gd name="T0" fmla="*/ 0 w 1152"/>
                <a:gd name="T1" fmla="*/ 24 h 9240"/>
                <a:gd name="T2" fmla="*/ 24 w 1152"/>
                <a:gd name="T3" fmla="*/ 0 h 9240"/>
                <a:gd name="T4" fmla="*/ 1128 w 1152"/>
                <a:gd name="T5" fmla="*/ 0 h 9240"/>
                <a:gd name="T6" fmla="*/ 1152 w 1152"/>
                <a:gd name="T7" fmla="*/ 24 h 9240"/>
                <a:gd name="T8" fmla="*/ 1152 w 1152"/>
                <a:gd name="T9" fmla="*/ 9216 h 9240"/>
                <a:gd name="T10" fmla="*/ 1128 w 1152"/>
                <a:gd name="T11" fmla="*/ 9240 h 9240"/>
                <a:gd name="T12" fmla="*/ 24 w 1152"/>
                <a:gd name="T13" fmla="*/ 9240 h 9240"/>
                <a:gd name="T14" fmla="*/ 0 w 1152"/>
                <a:gd name="T15" fmla="*/ 9216 h 9240"/>
                <a:gd name="T16" fmla="*/ 0 w 1152"/>
                <a:gd name="T17" fmla="*/ 24 h 9240"/>
                <a:gd name="T18" fmla="*/ 48 w 1152"/>
                <a:gd name="T19" fmla="*/ 9216 h 9240"/>
                <a:gd name="T20" fmla="*/ 24 w 1152"/>
                <a:gd name="T21" fmla="*/ 9192 h 9240"/>
                <a:gd name="T22" fmla="*/ 1128 w 1152"/>
                <a:gd name="T23" fmla="*/ 9192 h 9240"/>
                <a:gd name="T24" fmla="*/ 1104 w 1152"/>
                <a:gd name="T25" fmla="*/ 9216 h 9240"/>
                <a:gd name="T26" fmla="*/ 1104 w 1152"/>
                <a:gd name="T27" fmla="*/ 24 h 9240"/>
                <a:gd name="T28" fmla="*/ 1128 w 1152"/>
                <a:gd name="T29" fmla="*/ 48 h 9240"/>
                <a:gd name="T30" fmla="*/ 24 w 1152"/>
                <a:gd name="T31" fmla="*/ 48 h 9240"/>
                <a:gd name="T32" fmla="*/ 48 w 1152"/>
                <a:gd name="T33" fmla="*/ 24 h 9240"/>
                <a:gd name="T34" fmla="*/ 48 w 1152"/>
                <a:gd name="T35" fmla="*/ 9216 h 9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2" h="9240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1128" y="0"/>
                  </a:lnTo>
                  <a:cubicBezTo>
                    <a:pt x="1142" y="0"/>
                    <a:pt x="1152" y="11"/>
                    <a:pt x="1152" y="24"/>
                  </a:cubicBezTo>
                  <a:lnTo>
                    <a:pt x="1152" y="9216"/>
                  </a:lnTo>
                  <a:cubicBezTo>
                    <a:pt x="1152" y="9230"/>
                    <a:pt x="1142" y="9240"/>
                    <a:pt x="1128" y="9240"/>
                  </a:cubicBezTo>
                  <a:lnTo>
                    <a:pt x="24" y="9240"/>
                  </a:lnTo>
                  <a:cubicBezTo>
                    <a:pt x="11" y="9240"/>
                    <a:pt x="0" y="9230"/>
                    <a:pt x="0" y="9216"/>
                  </a:cubicBezTo>
                  <a:lnTo>
                    <a:pt x="0" y="24"/>
                  </a:lnTo>
                  <a:close/>
                  <a:moveTo>
                    <a:pt x="48" y="9216"/>
                  </a:moveTo>
                  <a:lnTo>
                    <a:pt x="24" y="9192"/>
                  </a:lnTo>
                  <a:lnTo>
                    <a:pt x="1128" y="9192"/>
                  </a:lnTo>
                  <a:lnTo>
                    <a:pt x="1104" y="9216"/>
                  </a:lnTo>
                  <a:lnTo>
                    <a:pt x="1104" y="24"/>
                  </a:lnTo>
                  <a:lnTo>
                    <a:pt x="1128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9216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3" name="Rectangle 69"/>
            <p:cNvSpPr>
              <a:spLocks noChangeArrowheads="1"/>
            </p:cNvSpPr>
            <p:nvPr/>
          </p:nvSpPr>
          <p:spPr bwMode="auto">
            <a:xfrm>
              <a:off x="6770688" y="4165600"/>
              <a:ext cx="38258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42%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8" name="Rectangle 94"/>
            <p:cNvSpPr>
              <a:spLocks noChangeArrowheads="1"/>
            </p:cNvSpPr>
            <p:nvPr/>
          </p:nvSpPr>
          <p:spPr bwMode="auto">
            <a:xfrm>
              <a:off x="6804025" y="6300788"/>
              <a:ext cx="2952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DF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65" name="Grupo 464"/>
          <p:cNvGrpSpPr/>
          <p:nvPr/>
        </p:nvGrpSpPr>
        <p:grpSpPr>
          <a:xfrm>
            <a:off x="7124700" y="4308475"/>
            <a:ext cx="355600" cy="2270125"/>
            <a:chOff x="7124700" y="4308475"/>
            <a:chExt cx="355600" cy="2270125"/>
          </a:xfrm>
        </p:grpSpPr>
        <p:sp>
          <p:nvSpPr>
            <p:cNvPr id="86" name="Rectangle 32"/>
            <p:cNvSpPr>
              <a:spLocks noChangeArrowheads="1"/>
            </p:cNvSpPr>
            <p:nvPr/>
          </p:nvSpPr>
          <p:spPr bwMode="auto">
            <a:xfrm>
              <a:off x="7164388" y="4570413"/>
              <a:ext cx="209550" cy="160813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" name="Freeform 33"/>
            <p:cNvSpPr>
              <a:spLocks noEditPoints="1"/>
            </p:cNvSpPr>
            <p:nvPr/>
          </p:nvSpPr>
          <p:spPr bwMode="auto">
            <a:xfrm>
              <a:off x="7159625" y="4565650"/>
              <a:ext cx="217487" cy="1617662"/>
            </a:xfrm>
            <a:custGeom>
              <a:avLst/>
              <a:gdLst>
                <a:gd name="T0" fmla="*/ 0 w 1144"/>
                <a:gd name="T1" fmla="*/ 24 h 8488"/>
                <a:gd name="T2" fmla="*/ 24 w 1144"/>
                <a:gd name="T3" fmla="*/ 0 h 8488"/>
                <a:gd name="T4" fmla="*/ 1120 w 1144"/>
                <a:gd name="T5" fmla="*/ 0 h 8488"/>
                <a:gd name="T6" fmla="*/ 1144 w 1144"/>
                <a:gd name="T7" fmla="*/ 24 h 8488"/>
                <a:gd name="T8" fmla="*/ 1144 w 1144"/>
                <a:gd name="T9" fmla="*/ 8464 h 8488"/>
                <a:gd name="T10" fmla="*/ 1120 w 1144"/>
                <a:gd name="T11" fmla="*/ 8488 h 8488"/>
                <a:gd name="T12" fmla="*/ 24 w 1144"/>
                <a:gd name="T13" fmla="*/ 8488 h 8488"/>
                <a:gd name="T14" fmla="*/ 0 w 1144"/>
                <a:gd name="T15" fmla="*/ 8464 h 8488"/>
                <a:gd name="T16" fmla="*/ 0 w 1144"/>
                <a:gd name="T17" fmla="*/ 24 h 8488"/>
                <a:gd name="T18" fmla="*/ 48 w 1144"/>
                <a:gd name="T19" fmla="*/ 8464 h 8488"/>
                <a:gd name="T20" fmla="*/ 24 w 1144"/>
                <a:gd name="T21" fmla="*/ 8440 h 8488"/>
                <a:gd name="T22" fmla="*/ 1120 w 1144"/>
                <a:gd name="T23" fmla="*/ 8440 h 8488"/>
                <a:gd name="T24" fmla="*/ 1096 w 1144"/>
                <a:gd name="T25" fmla="*/ 8464 h 8488"/>
                <a:gd name="T26" fmla="*/ 1096 w 1144"/>
                <a:gd name="T27" fmla="*/ 24 h 8488"/>
                <a:gd name="T28" fmla="*/ 1120 w 1144"/>
                <a:gd name="T29" fmla="*/ 48 h 8488"/>
                <a:gd name="T30" fmla="*/ 24 w 1144"/>
                <a:gd name="T31" fmla="*/ 48 h 8488"/>
                <a:gd name="T32" fmla="*/ 48 w 1144"/>
                <a:gd name="T33" fmla="*/ 24 h 8488"/>
                <a:gd name="T34" fmla="*/ 48 w 1144"/>
                <a:gd name="T35" fmla="*/ 8464 h 8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44" h="848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1120" y="0"/>
                  </a:lnTo>
                  <a:cubicBezTo>
                    <a:pt x="1134" y="0"/>
                    <a:pt x="1144" y="11"/>
                    <a:pt x="1144" y="24"/>
                  </a:cubicBezTo>
                  <a:lnTo>
                    <a:pt x="1144" y="8464"/>
                  </a:lnTo>
                  <a:cubicBezTo>
                    <a:pt x="1144" y="8478"/>
                    <a:pt x="1134" y="8488"/>
                    <a:pt x="1120" y="8488"/>
                  </a:cubicBezTo>
                  <a:lnTo>
                    <a:pt x="24" y="8488"/>
                  </a:lnTo>
                  <a:cubicBezTo>
                    <a:pt x="11" y="8488"/>
                    <a:pt x="0" y="8478"/>
                    <a:pt x="0" y="8464"/>
                  </a:cubicBezTo>
                  <a:lnTo>
                    <a:pt x="0" y="24"/>
                  </a:lnTo>
                  <a:close/>
                  <a:moveTo>
                    <a:pt x="48" y="8464"/>
                  </a:moveTo>
                  <a:lnTo>
                    <a:pt x="24" y="8440"/>
                  </a:lnTo>
                  <a:lnTo>
                    <a:pt x="1120" y="8440"/>
                  </a:lnTo>
                  <a:lnTo>
                    <a:pt x="1096" y="8464"/>
                  </a:lnTo>
                  <a:lnTo>
                    <a:pt x="1096" y="24"/>
                  </a:lnTo>
                  <a:lnTo>
                    <a:pt x="1120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8464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4" name="Rectangle 70"/>
            <p:cNvSpPr>
              <a:spLocks noChangeArrowheads="1"/>
            </p:cNvSpPr>
            <p:nvPr/>
          </p:nvSpPr>
          <p:spPr bwMode="auto">
            <a:xfrm>
              <a:off x="7124700" y="4308475"/>
              <a:ext cx="3556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39%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9" name="Rectangle 95"/>
            <p:cNvSpPr>
              <a:spLocks noChangeArrowheads="1"/>
            </p:cNvSpPr>
            <p:nvPr/>
          </p:nvSpPr>
          <p:spPr bwMode="auto">
            <a:xfrm>
              <a:off x="7153275" y="6300788"/>
              <a:ext cx="3048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SC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66" name="Grupo 465"/>
          <p:cNvGrpSpPr/>
          <p:nvPr/>
        </p:nvGrpSpPr>
        <p:grpSpPr>
          <a:xfrm>
            <a:off x="7478713" y="4348163"/>
            <a:ext cx="355600" cy="2230437"/>
            <a:chOff x="7478713" y="4348163"/>
            <a:chExt cx="355600" cy="2230437"/>
          </a:xfrm>
        </p:grpSpPr>
        <p:sp>
          <p:nvSpPr>
            <p:cNvPr id="88" name="Rectangle 34"/>
            <p:cNvSpPr>
              <a:spLocks noChangeArrowheads="1"/>
            </p:cNvSpPr>
            <p:nvPr/>
          </p:nvSpPr>
          <p:spPr bwMode="auto">
            <a:xfrm>
              <a:off x="7518400" y="4610100"/>
              <a:ext cx="209550" cy="15684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Freeform 35"/>
            <p:cNvSpPr>
              <a:spLocks noEditPoints="1"/>
            </p:cNvSpPr>
            <p:nvPr/>
          </p:nvSpPr>
          <p:spPr bwMode="auto">
            <a:xfrm>
              <a:off x="7513638" y="4605338"/>
              <a:ext cx="219075" cy="1577975"/>
            </a:xfrm>
            <a:custGeom>
              <a:avLst/>
              <a:gdLst>
                <a:gd name="T0" fmla="*/ 0 w 1152"/>
                <a:gd name="T1" fmla="*/ 24 h 8280"/>
                <a:gd name="T2" fmla="*/ 24 w 1152"/>
                <a:gd name="T3" fmla="*/ 0 h 8280"/>
                <a:gd name="T4" fmla="*/ 1128 w 1152"/>
                <a:gd name="T5" fmla="*/ 0 h 8280"/>
                <a:gd name="T6" fmla="*/ 1152 w 1152"/>
                <a:gd name="T7" fmla="*/ 24 h 8280"/>
                <a:gd name="T8" fmla="*/ 1152 w 1152"/>
                <a:gd name="T9" fmla="*/ 8256 h 8280"/>
                <a:gd name="T10" fmla="*/ 1128 w 1152"/>
                <a:gd name="T11" fmla="*/ 8280 h 8280"/>
                <a:gd name="T12" fmla="*/ 24 w 1152"/>
                <a:gd name="T13" fmla="*/ 8280 h 8280"/>
                <a:gd name="T14" fmla="*/ 0 w 1152"/>
                <a:gd name="T15" fmla="*/ 8256 h 8280"/>
                <a:gd name="T16" fmla="*/ 0 w 1152"/>
                <a:gd name="T17" fmla="*/ 24 h 8280"/>
                <a:gd name="T18" fmla="*/ 48 w 1152"/>
                <a:gd name="T19" fmla="*/ 8256 h 8280"/>
                <a:gd name="T20" fmla="*/ 24 w 1152"/>
                <a:gd name="T21" fmla="*/ 8232 h 8280"/>
                <a:gd name="T22" fmla="*/ 1128 w 1152"/>
                <a:gd name="T23" fmla="*/ 8232 h 8280"/>
                <a:gd name="T24" fmla="*/ 1104 w 1152"/>
                <a:gd name="T25" fmla="*/ 8256 h 8280"/>
                <a:gd name="T26" fmla="*/ 1104 w 1152"/>
                <a:gd name="T27" fmla="*/ 24 h 8280"/>
                <a:gd name="T28" fmla="*/ 1128 w 1152"/>
                <a:gd name="T29" fmla="*/ 48 h 8280"/>
                <a:gd name="T30" fmla="*/ 24 w 1152"/>
                <a:gd name="T31" fmla="*/ 48 h 8280"/>
                <a:gd name="T32" fmla="*/ 48 w 1152"/>
                <a:gd name="T33" fmla="*/ 24 h 8280"/>
                <a:gd name="T34" fmla="*/ 48 w 1152"/>
                <a:gd name="T35" fmla="*/ 8256 h 8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2" h="8280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1128" y="0"/>
                  </a:lnTo>
                  <a:cubicBezTo>
                    <a:pt x="1142" y="0"/>
                    <a:pt x="1152" y="11"/>
                    <a:pt x="1152" y="24"/>
                  </a:cubicBezTo>
                  <a:lnTo>
                    <a:pt x="1152" y="8256"/>
                  </a:lnTo>
                  <a:cubicBezTo>
                    <a:pt x="1152" y="8270"/>
                    <a:pt x="1142" y="8280"/>
                    <a:pt x="1128" y="8280"/>
                  </a:cubicBezTo>
                  <a:lnTo>
                    <a:pt x="24" y="8280"/>
                  </a:lnTo>
                  <a:cubicBezTo>
                    <a:pt x="11" y="8280"/>
                    <a:pt x="0" y="8270"/>
                    <a:pt x="0" y="8256"/>
                  </a:cubicBezTo>
                  <a:lnTo>
                    <a:pt x="0" y="24"/>
                  </a:lnTo>
                  <a:close/>
                  <a:moveTo>
                    <a:pt x="48" y="8256"/>
                  </a:moveTo>
                  <a:lnTo>
                    <a:pt x="24" y="8232"/>
                  </a:lnTo>
                  <a:lnTo>
                    <a:pt x="1128" y="8232"/>
                  </a:lnTo>
                  <a:lnTo>
                    <a:pt x="1104" y="8256"/>
                  </a:lnTo>
                  <a:lnTo>
                    <a:pt x="1104" y="24"/>
                  </a:lnTo>
                  <a:lnTo>
                    <a:pt x="1128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8256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5" name="Rectangle 71"/>
            <p:cNvSpPr>
              <a:spLocks noChangeArrowheads="1"/>
            </p:cNvSpPr>
            <p:nvPr/>
          </p:nvSpPr>
          <p:spPr bwMode="auto">
            <a:xfrm>
              <a:off x="7478713" y="4348163"/>
              <a:ext cx="3556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38%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0" name="Rectangle 96"/>
            <p:cNvSpPr>
              <a:spLocks noChangeArrowheads="1"/>
            </p:cNvSpPr>
            <p:nvPr/>
          </p:nvSpPr>
          <p:spPr bwMode="auto">
            <a:xfrm>
              <a:off x="7513638" y="6300788"/>
              <a:ext cx="2952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PB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67" name="Grupo 466"/>
          <p:cNvGrpSpPr/>
          <p:nvPr/>
        </p:nvGrpSpPr>
        <p:grpSpPr>
          <a:xfrm>
            <a:off x="7834313" y="4384675"/>
            <a:ext cx="382587" cy="2193925"/>
            <a:chOff x="7834313" y="4384675"/>
            <a:chExt cx="382587" cy="2193925"/>
          </a:xfrm>
        </p:grpSpPr>
        <p:sp>
          <p:nvSpPr>
            <p:cNvPr id="90" name="Rectangle 36"/>
            <p:cNvSpPr>
              <a:spLocks noChangeArrowheads="1"/>
            </p:cNvSpPr>
            <p:nvPr/>
          </p:nvSpPr>
          <p:spPr bwMode="auto">
            <a:xfrm>
              <a:off x="7872413" y="4646613"/>
              <a:ext cx="211137" cy="153193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" name="Freeform 37"/>
            <p:cNvSpPr>
              <a:spLocks noEditPoints="1"/>
            </p:cNvSpPr>
            <p:nvPr/>
          </p:nvSpPr>
          <p:spPr bwMode="auto">
            <a:xfrm>
              <a:off x="7869238" y="4641850"/>
              <a:ext cx="219075" cy="1541462"/>
            </a:xfrm>
            <a:custGeom>
              <a:avLst/>
              <a:gdLst>
                <a:gd name="T0" fmla="*/ 0 w 1152"/>
                <a:gd name="T1" fmla="*/ 24 h 8088"/>
                <a:gd name="T2" fmla="*/ 24 w 1152"/>
                <a:gd name="T3" fmla="*/ 0 h 8088"/>
                <a:gd name="T4" fmla="*/ 1128 w 1152"/>
                <a:gd name="T5" fmla="*/ 0 h 8088"/>
                <a:gd name="T6" fmla="*/ 1152 w 1152"/>
                <a:gd name="T7" fmla="*/ 24 h 8088"/>
                <a:gd name="T8" fmla="*/ 1152 w 1152"/>
                <a:gd name="T9" fmla="*/ 8064 h 8088"/>
                <a:gd name="T10" fmla="*/ 1128 w 1152"/>
                <a:gd name="T11" fmla="*/ 8088 h 8088"/>
                <a:gd name="T12" fmla="*/ 24 w 1152"/>
                <a:gd name="T13" fmla="*/ 8088 h 8088"/>
                <a:gd name="T14" fmla="*/ 0 w 1152"/>
                <a:gd name="T15" fmla="*/ 8064 h 8088"/>
                <a:gd name="T16" fmla="*/ 0 w 1152"/>
                <a:gd name="T17" fmla="*/ 24 h 8088"/>
                <a:gd name="T18" fmla="*/ 48 w 1152"/>
                <a:gd name="T19" fmla="*/ 8064 h 8088"/>
                <a:gd name="T20" fmla="*/ 24 w 1152"/>
                <a:gd name="T21" fmla="*/ 8040 h 8088"/>
                <a:gd name="T22" fmla="*/ 1128 w 1152"/>
                <a:gd name="T23" fmla="*/ 8040 h 8088"/>
                <a:gd name="T24" fmla="*/ 1104 w 1152"/>
                <a:gd name="T25" fmla="*/ 8064 h 8088"/>
                <a:gd name="T26" fmla="*/ 1104 w 1152"/>
                <a:gd name="T27" fmla="*/ 24 h 8088"/>
                <a:gd name="T28" fmla="*/ 1128 w 1152"/>
                <a:gd name="T29" fmla="*/ 48 h 8088"/>
                <a:gd name="T30" fmla="*/ 24 w 1152"/>
                <a:gd name="T31" fmla="*/ 48 h 8088"/>
                <a:gd name="T32" fmla="*/ 48 w 1152"/>
                <a:gd name="T33" fmla="*/ 24 h 8088"/>
                <a:gd name="T34" fmla="*/ 48 w 1152"/>
                <a:gd name="T35" fmla="*/ 8064 h 8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2" h="808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1128" y="0"/>
                  </a:lnTo>
                  <a:cubicBezTo>
                    <a:pt x="1142" y="0"/>
                    <a:pt x="1152" y="11"/>
                    <a:pt x="1152" y="24"/>
                  </a:cubicBezTo>
                  <a:lnTo>
                    <a:pt x="1152" y="8064"/>
                  </a:lnTo>
                  <a:cubicBezTo>
                    <a:pt x="1152" y="8078"/>
                    <a:pt x="1142" y="8088"/>
                    <a:pt x="1128" y="8088"/>
                  </a:cubicBezTo>
                  <a:lnTo>
                    <a:pt x="24" y="8088"/>
                  </a:lnTo>
                  <a:cubicBezTo>
                    <a:pt x="11" y="8088"/>
                    <a:pt x="0" y="8078"/>
                    <a:pt x="0" y="8064"/>
                  </a:cubicBezTo>
                  <a:lnTo>
                    <a:pt x="0" y="24"/>
                  </a:lnTo>
                  <a:close/>
                  <a:moveTo>
                    <a:pt x="48" y="8064"/>
                  </a:moveTo>
                  <a:lnTo>
                    <a:pt x="24" y="8040"/>
                  </a:lnTo>
                  <a:lnTo>
                    <a:pt x="1128" y="8040"/>
                  </a:lnTo>
                  <a:lnTo>
                    <a:pt x="1104" y="8064"/>
                  </a:lnTo>
                  <a:lnTo>
                    <a:pt x="1104" y="24"/>
                  </a:lnTo>
                  <a:lnTo>
                    <a:pt x="1128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8064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6" name="Rectangle 72"/>
            <p:cNvSpPr>
              <a:spLocks noChangeArrowheads="1"/>
            </p:cNvSpPr>
            <p:nvPr/>
          </p:nvSpPr>
          <p:spPr bwMode="auto">
            <a:xfrm>
              <a:off x="7834313" y="4384675"/>
              <a:ext cx="382587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37%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1" name="Rectangle 97"/>
            <p:cNvSpPr>
              <a:spLocks noChangeArrowheads="1"/>
            </p:cNvSpPr>
            <p:nvPr/>
          </p:nvSpPr>
          <p:spPr bwMode="auto">
            <a:xfrm>
              <a:off x="7862888" y="6300788"/>
              <a:ext cx="3048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RS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68" name="Grupo 467"/>
          <p:cNvGrpSpPr/>
          <p:nvPr/>
        </p:nvGrpSpPr>
        <p:grpSpPr>
          <a:xfrm>
            <a:off x="8188325" y="4456113"/>
            <a:ext cx="355600" cy="2122487"/>
            <a:chOff x="8188325" y="4456113"/>
            <a:chExt cx="355600" cy="2122487"/>
          </a:xfrm>
        </p:grpSpPr>
        <p:sp>
          <p:nvSpPr>
            <p:cNvPr id="92" name="Rectangle 38"/>
            <p:cNvSpPr>
              <a:spLocks noChangeArrowheads="1"/>
            </p:cNvSpPr>
            <p:nvPr/>
          </p:nvSpPr>
          <p:spPr bwMode="auto">
            <a:xfrm>
              <a:off x="8228013" y="4714875"/>
              <a:ext cx="209550" cy="14636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Freeform 39"/>
            <p:cNvSpPr>
              <a:spLocks noEditPoints="1"/>
            </p:cNvSpPr>
            <p:nvPr/>
          </p:nvSpPr>
          <p:spPr bwMode="auto">
            <a:xfrm>
              <a:off x="8223250" y="4710113"/>
              <a:ext cx="217487" cy="1473200"/>
            </a:xfrm>
            <a:custGeom>
              <a:avLst/>
              <a:gdLst>
                <a:gd name="T0" fmla="*/ 0 w 1144"/>
                <a:gd name="T1" fmla="*/ 24 h 7728"/>
                <a:gd name="T2" fmla="*/ 24 w 1144"/>
                <a:gd name="T3" fmla="*/ 0 h 7728"/>
                <a:gd name="T4" fmla="*/ 1120 w 1144"/>
                <a:gd name="T5" fmla="*/ 0 h 7728"/>
                <a:gd name="T6" fmla="*/ 1144 w 1144"/>
                <a:gd name="T7" fmla="*/ 24 h 7728"/>
                <a:gd name="T8" fmla="*/ 1144 w 1144"/>
                <a:gd name="T9" fmla="*/ 7704 h 7728"/>
                <a:gd name="T10" fmla="*/ 1120 w 1144"/>
                <a:gd name="T11" fmla="*/ 7728 h 7728"/>
                <a:gd name="T12" fmla="*/ 24 w 1144"/>
                <a:gd name="T13" fmla="*/ 7728 h 7728"/>
                <a:gd name="T14" fmla="*/ 0 w 1144"/>
                <a:gd name="T15" fmla="*/ 7704 h 7728"/>
                <a:gd name="T16" fmla="*/ 0 w 1144"/>
                <a:gd name="T17" fmla="*/ 24 h 7728"/>
                <a:gd name="T18" fmla="*/ 48 w 1144"/>
                <a:gd name="T19" fmla="*/ 7704 h 7728"/>
                <a:gd name="T20" fmla="*/ 24 w 1144"/>
                <a:gd name="T21" fmla="*/ 7680 h 7728"/>
                <a:gd name="T22" fmla="*/ 1120 w 1144"/>
                <a:gd name="T23" fmla="*/ 7680 h 7728"/>
                <a:gd name="T24" fmla="*/ 1096 w 1144"/>
                <a:gd name="T25" fmla="*/ 7704 h 7728"/>
                <a:gd name="T26" fmla="*/ 1096 w 1144"/>
                <a:gd name="T27" fmla="*/ 24 h 7728"/>
                <a:gd name="T28" fmla="*/ 1120 w 1144"/>
                <a:gd name="T29" fmla="*/ 48 h 7728"/>
                <a:gd name="T30" fmla="*/ 24 w 1144"/>
                <a:gd name="T31" fmla="*/ 48 h 7728"/>
                <a:gd name="T32" fmla="*/ 48 w 1144"/>
                <a:gd name="T33" fmla="*/ 24 h 7728"/>
                <a:gd name="T34" fmla="*/ 48 w 1144"/>
                <a:gd name="T35" fmla="*/ 7704 h 7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44" h="772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1120" y="0"/>
                  </a:lnTo>
                  <a:cubicBezTo>
                    <a:pt x="1134" y="0"/>
                    <a:pt x="1144" y="11"/>
                    <a:pt x="1144" y="24"/>
                  </a:cubicBezTo>
                  <a:lnTo>
                    <a:pt x="1144" y="7704"/>
                  </a:lnTo>
                  <a:cubicBezTo>
                    <a:pt x="1144" y="7718"/>
                    <a:pt x="1134" y="7728"/>
                    <a:pt x="1120" y="7728"/>
                  </a:cubicBezTo>
                  <a:lnTo>
                    <a:pt x="24" y="7728"/>
                  </a:lnTo>
                  <a:cubicBezTo>
                    <a:pt x="11" y="7728"/>
                    <a:pt x="0" y="7718"/>
                    <a:pt x="0" y="7704"/>
                  </a:cubicBezTo>
                  <a:lnTo>
                    <a:pt x="0" y="24"/>
                  </a:lnTo>
                  <a:close/>
                  <a:moveTo>
                    <a:pt x="48" y="7704"/>
                  </a:moveTo>
                  <a:lnTo>
                    <a:pt x="24" y="7680"/>
                  </a:lnTo>
                  <a:lnTo>
                    <a:pt x="1120" y="7680"/>
                  </a:lnTo>
                  <a:lnTo>
                    <a:pt x="1096" y="7704"/>
                  </a:lnTo>
                  <a:lnTo>
                    <a:pt x="1096" y="24"/>
                  </a:lnTo>
                  <a:lnTo>
                    <a:pt x="1120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7704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7" name="Rectangle 73"/>
            <p:cNvSpPr>
              <a:spLocks noChangeArrowheads="1"/>
            </p:cNvSpPr>
            <p:nvPr/>
          </p:nvSpPr>
          <p:spPr bwMode="auto">
            <a:xfrm>
              <a:off x="8188325" y="4456113"/>
              <a:ext cx="3556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35%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2" name="Rectangle 98"/>
            <p:cNvSpPr>
              <a:spLocks noChangeArrowheads="1"/>
            </p:cNvSpPr>
            <p:nvPr/>
          </p:nvSpPr>
          <p:spPr bwMode="auto">
            <a:xfrm>
              <a:off x="8221663" y="6300788"/>
              <a:ext cx="2952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SP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69" name="Grupo 468"/>
          <p:cNvGrpSpPr/>
          <p:nvPr/>
        </p:nvGrpSpPr>
        <p:grpSpPr>
          <a:xfrm>
            <a:off x="8542338" y="4557713"/>
            <a:ext cx="355600" cy="2020887"/>
            <a:chOff x="8542338" y="4557713"/>
            <a:chExt cx="355600" cy="2020887"/>
          </a:xfrm>
        </p:grpSpPr>
        <p:sp>
          <p:nvSpPr>
            <p:cNvPr id="94" name="Rectangle 40"/>
            <p:cNvSpPr>
              <a:spLocks noChangeArrowheads="1"/>
            </p:cNvSpPr>
            <p:nvPr/>
          </p:nvSpPr>
          <p:spPr bwMode="auto">
            <a:xfrm>
              <a:off x="8582025" y="4816475"/>
              <a:ext cx="209550" cy="13620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" name="Freeform 41"/>
            <p:cNvSpPr>
              <a:spLocks noEditPoints="1"/>
            </p:cNvSpPr>
            <p:nvPr/>
          </p:nvSpPr>
          <p:spPr bwMode="auto">
            <a:xfrm>
              <a:off x="8577263" y="4811713"/>
              <a:ext cx="219075" cy="1371600"/>
            </a:xfrm>
            <a:custGeom>
              <a:avLst/>
              <a:gdLst>
                <a:gd name="T0" fmla="*/ 0 w 576"/>
                <a:gd name="T1" fmla="*/ 12 h 3596"/>
                <a:gd name="T2" fmla="*/ 12 w 576"/>
                <a:gd name="T3" fmla="*/ 0 h 3596"/>
                <a:gd name="T4" fmla="*/ 564 w 576"/>
                <a:gd name="T5" fmla="*/ 0 h 3596"/>
                <a:gd name="T6" fmla="*/ 576 w 576"/>
                <a:gd name="T7" fmla="*/ 12 h 3596"/>
                <a:gd name="T8" fmla="*/ 576 w 576"/>
                <a:gd name="T9" fmla="*/ 3584 h 3596"/>
                <a:gd name="T10" fmla="*/ 564 w 576"/>
                <a:gd name="T11" fmla="*/ 3596 h 3596"/>
                <a:gd name="T12" fmla="*/ 12 w 576"/>
                <a:gd name="T13" fmla="*/ 3596 h 3596"/>
                <a:gd name="T14" fmla="*/ 0 w 576"/>
                <a:gd name="T15" fmla="*/ 3584 h 3596"/>
                <a:gd name="T16" fmla="*/ 0 w 576"/>
                <a:gd name="T17" fmla="*/ 12 h 3596"/>
                <a:gd name="T18" fmla="*/ 24 w 576"/>
                <a:gd name="T19" fmla="*/ 3584 h 3596"/>
                <a:gd name="T20" fmla="*/ 12 w 576"/>
                <a:gd name="T21" fmla="*/ 3572 h 3596"/>
                <a:gd name="T22" fmla="*/ 564 w 576"/>
                <a:gd name="T23" fmla="*/ 3572 h 3596"/>
                <a:gd name="T24" fmla="*/ 552 w 576"/>
                <a:gd name="T25" fmla="*/ 3584 h 3596"/>
                <a:gd name="T26" fmla="*/ 552 w 576"/>
                <a:gd name="T27" fmla="*/ 12 h 3596"/>
                <a:gd name="T28" fmla="*/ 564 w 576"/>
                <a:gd name="T29" fmla="*/ 24 h 3596"/>
                <a:gd name="T30" fmla="*/ 12 w 576"/>
                <a:gd name="T31" fmla="*/ 24 h 3596"/>
                <a:gd name="T32" fmla="*/ 24 w 576"/>
                <a:gd name="T33" fmla="*/ 12 h 3596"/>
                <a:gd name="T34" fmla="*/ 24 w 576"/>
                <a:gd name="T35" fmla="*/ 3584 h 3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3596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564" y="0"/>
                  </a:lnTo>
                  <a:cubicBezTo>
                    <a:pt x="571" y="0"/>
                    <a:pt x="576" y="6"/>
                    <a:pt x="576" y="12"/>
                  </a:cubicBezTo>
                  <a:lnTo>
                    <a:pt x="576" y="3584"/>
                  </a:lnTo>
                  <a:cubicBezTo>
                    <a:pt x="576" y="3591"/>
                    <a:pt x="571" y="3596"/>
                    <a:pt x="564" y="3596"/>
                  </a:cubicBezTo>
                  <a:lnTo>
                    <a:pt x="12" y="3596"/>
                  </a:lnTo>
                  <a:cubicBezTo>
                    <a:pt x="6" y="3596"/>
                    <a:pt x="0" y="3591"/>
                    <a:pt x="0" y="3584"/>
                  </a:cubicBezTo>
                  <a:lnTo>
                    <a:pt x="0" y="12"/>
                  </a:lnTo>
                  <a:close/>
                  <a:moveTo>
                    <a:pt x="24" y="3584"/>
                  </a:moveTo>
                  <a:lnTo>
                    <a:pt x="12" y="3572"/>
                  </a:lnTo>
                  <a:lnTo>
                    <a:pt x="564" y="3572"/>
                  </a:lnTo>
                  <a:lnTo>
                    <a:pt x="552" y="3584"/>
                  </a:lnTo>
                  <a:lnTo>
                    <a:pt x="552" y="12"/>
                  </a:lnTo>
                  <a:lnTo>
                    <a:pt x="564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3584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8" name="Rectangle 74"/>
            <p:cNvSpPr>
              <a:spLocks noChangeArrowheads="1"/>
            </p:cNvSpPr>
            <p:nvPr/>
          </p:nvSpPr>
          <p:spPr bwMode="auto">
            <a:xfrm>
              <a:off x="8542338" y="4557713"/>
              <a:ext cx="3556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33%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3" name="Rectangle 99"/>
            <p:cNvSpPr>
              <a:spLocks noChangeArrowheads="1"/>
            </p:cNvSpPr>
            <p:nvPr/>
          </p:nvSpPr>
          <p:spPr bwMode="auto">
            <a:xfrm>
              <a:off x="8562975" y="6300788"/>
              <a:ext cx="322262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AM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70" name="Grupo 469"/>
          <p:cNvGrpSpPr/>
          <p:nvPr/>
        </p:nvGrpSpPr>
        <p:grpSpPr>
          <a:xfrm>
            <a:off x="8897938" y="4568825"/>
            <a:ext cx="355600" cy="2009775"/>
            <a:chOff x="8897938" y="4568825"/>
            <a:chExt cx="355600" cy="2009775"/>
          </a:xfrm>
        </p:grpSpPr>
        <p:sp>
          <p:nvSpPr>
            <p:cNvPr id="384" name="Rectangle 42"/>
            <p:cNvSpPr>
              <a:spLocks noChangeArrowheads="1"/>
            </p:cNvSpPr>
            <p:nvPr/>
          </p:nvSpPr>
          <p:spPr bwMode="auto">
            <a:xfrm>
              <a:off x="8937625" y="4827588"/>
              <a:ext cx="209550" cy="135096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5" name="Freeform 43"/>
            <p:cNvSpPr>
              <a:spLocks noEditPoints="1"/>
            </p:cNvSpPr>
            <p:nvPr/>
          </p:nvSpPr>
          <p:spPr bwMode="auto">
            <a:xfrm>
              <a:off x="8932863" y="4822825"/>
              <a:ext cx="219075" cy="1360487"/>
            </a:xfrm>
            <a:custGeom>
              <a:avLst/>
              <a:gdLst>
                <a:gd name="T0" fmla="*/ 0 w 576"/>
                <a:gd name="T1" fmla="*/ 12 h 3568"/>
                <a:gd name="T2" fmla="*/ 12 w 576"/>
                <a:gd name="T3" fmla="*/ 0 h 3568"/>
                <a:gd name="T4" fmla="*/ 564 w 576"/>
                <a:gd name="T5" fmla="*/ 0 h 3568"/>
                <a:gd name="T6" fmla="*/ 576 w 576"/>
                <a:gd name="T7" fmla="*/ 12 h 3568"/>
                <a:gd name="T8" fmla="*/ 576 w 576"/>
                <a:gd name="T9" fmla="*/ 3556 h 3568"/>
                <a:gd name="T10" fmla="*/ 564 w 576"/>
                <a:gd name="T11" fmla="*/ 3568 h 3568"/>
                <a:gd name="T12" fmla="*/ 12 w 576"/>
                <a:gd name="T13" fmla="*/ 3568 h 3568"/>
                <a:gd name="T14" fmla="*/ 0 w 576"/>
                <a:gd name="T15" fmla="*/ 3556 h 3568"/>
                <a:gd name="T16" fmla="*/ 0 w 576"/>
                <a:gd name="T17" fmla="*/ 12 h 3568"/>
                <a:gd name="T18" fmla="*/ 24 w 576"/>
                <a:gd name="T19" fmla="*/ 3556 h 3568"/>
                <a:gd name="T20" fmla="*/ 12 w 576"/>
                <a:gd name="T21" fmla="*/ 3544 h 3568"/>
                <a:gd name="T22" fmla="*/ 564 w 576"/>
                <a:gd name="T23" fmla="*/ 3544 h 3568"/>
                <a:gd name="T24" fmla="*/ 552 w 576"/>
                <a:gd name="T25" fmla="*/ 3556 h 3568"/>
                <a:gd name="T26" fmla="*/ 552 w 576"/>
                <a:gd name="T27" fmla="*/ 12 h 3568"/>
                <a:gd name="T28" fmla="*/ 564 w 576"/>
                <a:gd name="T29" fmla="*/ 24 h 3568"/>
                <a:gd name="T30" fmla="*/ 12 w 576"/>
                <a:gd name="T31" fmla="*/ 24 h 3568"/>
                <a:gd name="T32" fmla="*/ 24 w 576"/>
                <a:gd name="T33" fmla="*/ 12 h 3568"/>
                <a:gd name="T34" fmla="*/ 24 w 576"/>
                <a:gd name="T35" fmla="*/ 3556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3568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564" y="0"/>
                  </a:lnTo>
                  <a:cubicBezTo>
                    <a:pt x="571" y="0"/>
                    <a:pt x="576" y="6"/>
                    <a:pt x="576" y="12"/>
                  </a:cubicBezTo>
                  <a:lnTo>
                    <a:pt x="576" y="3556"/>
                  </a:lnTo>
                  <a:cubicBezTo>
                    <a:pt x="576" y="3563"/>
                    <a:pt x="571" y="3568"/>
                    <a:pt x="564" y="3568"/>
                  </a:cubicBezTo>
                  <a:lnTo>
                    <a:pt x="12" y="3568"/>
                  </a:lnTo>
                  <a:cubicBezTo>
                    <a:pt x="6" y="3568"/>
                    <a:pt x="0" y="3563"/>
                    <a:pt x="0" y="3556"/>
                  </a:cubicBezTo>
                  <a:lnTo>
                    <a:pt x="0" y="12"/>
                  </a:lnTo>
                  <a:close/>
                  <a:moveTo>
                    <a:pt x="24" y="3556"/>
                  </a:moveTo>
                  <a:lnTo>
                    <a:pt x="12" y="3544"/>
                  </a:lnTo>
                  <a:lnTo>
                    <a:pt x="564" y="3544"/>
                  </a:lnTo>
                  <a:lnTo>
                    <a:pt x="552" y="3556"/>
                  </a:lnTo>
                  <a:lnTo>
                    <a:pt x="552" y="12"/>
                  </a:lnTo>
                  <a:lnTo>
                    <a:pt x="564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3556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9" name="Rectangle 75"/>
            <p:cNvSpPr>
              <a:spLocks noChangeArrowheads="1"/>
            </p:cNvSpPr>
            <p:nvPr/>
          </p:nvSpPr>
          <p:spPr bwMode="auto">
            <a:xfrm>
              <a:off x="8897938" y="4568825"/>
              <a:ext cx="3556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33%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4" name="Rectangle 100"/>
            <p:cNvSpPr>
              <a:spLocks noChangeArrowheads="1"/>
            </p:cNvSpPr>
            <p:nvPr/>
          </p:nvSpPr>
          <p:spPr bwMode="auto">
            <a:xfrm>
              <a:off x="8916988" y="6300788"/>
              <a:ext cx="32385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MA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71" name="Grupo 470"/>
          <p:cNvGrpSpPr/>
          <p:nvPr/>
        </p:nvGrpSpPr>
        <p:grpSpPr>
          <a:xfrm>
            <a:off x="9251950" y="4605338"/>
            <a:ext cx="355600" cy="1973262"/>
            <a:chOff x="9251950" y="4605338"/>
            <a:chExt cx="355600" cy="1973262"/>
          </a:xfrm>
        </p:grpSpPr>
        <p:sp>
          <p:nvSpPr>
            <p:cNvPr id="386" name="Rectangle 44"/>
            <p:cNvSpPr>
              <a:spLocks noChangeArrowheads="1"/>
            </p:cNvSpPr>
            <p:nvPr/>
          </p:nvSpPr>
          <p:spPr bwMode="auto">
            <a:xfrm>
              <a:off x="9291638" y="4867275"/>
              <a:ext cx="209550" cy="13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7" name="Freeform 45"/>
            <p:cNvSpPr>
              <a:spLocks noEditPoints="1"/>
            </p:cNvSpPr>
            <p:nvPr/>
          </p:nvSpPr>
          <p:spPr bwMode="auto">
            <a:xfrm>
              <a:off x="9286875" y="4862513"/>
              <a:ext cx="219075" cy="1320800"/>
            </a:xfrm>
            <a:custGeom>
              <a:avLst/>
              <a:gdLst>
                <a:gd name="T0" fmla="*/ 0 w 572"/>
                <a:gd name="T1" fmla="*/ 12 h 3464"/>
                <a:gd name="T2" fmla="*/ 12 w 572"/>
                <a:gd name="T3" fmla="*/ 0 h 3464"/>
                <a:gd name="T4" fmla="*/ 560 w 572"/>
                <a:gd name="T5" fmla="*/ 0 h 3464"/>
                <a:gd name="T6" fmla="*/ 572 w 572"/>
                <a:gd name="T7" fmla="*/ 12 h 3464"/>
                <a:gd name="T8" fmla="*/ 572 w 572"/>
                <a:gd name="T9" fmla="*/ 3452 h 3464"/>
                <a:gd name="T10" fmla="*/ 560 w 572"/>
                <a:gd name="T11" fmla="*/ 3464 h 3464"/>
                <a:gd name="T12" fmla="*/ 12 w 572"/>
                <a:gd name="T13" fmla="*/ 3464 h 3464"/>
                <a:gd name="T14" fmla="*/ 0 w 572"/>
                <a:gd name="T15" fmla="*/ 3452 h 3464"/>
                <a:gd name="T16" fmla="*/ 0 w 572"/>
                <a:gd name="T17" fmla="*/ 12 h 3464"/>
                <a:gd name="T18" fmla="*/ 24 w 572"/>
                <a:gd name="T19" fmla="*/ 3452 h 3464"/>
                <a:gd name="T20" fmla="*/ 12 w 572"/>
                <a:gd name="T21" fmla="*/ 3440 h 3464"/>
                <a:gd name="T22" fmla="*/ 560 w 572"/>
                <a:gd name="T23" fmla="*/ 3440 h 3464"/>
                <a:gd name="T24" fmla="*/ 548 w 572"/>
                <a:gd name="T25" fmla="*/ 3452 h 3464"/>
                <a:gd name="T26" fmla="*/ 548 w 572"/>
                <a:gd name="T27" fmla="*/ 12 h 3464"/>
                <a:gd name="T28" fmla="*/ 560 w 572"/>
                <a:gd name="T29" fmla="*/ 24 h 3464"/>
                <a:gd name="T30" fmla="*/ 12 w 572"/>
                <a:gd name="T31" fmla="*/ 24 h 3464"/>
                <a:gd name="T32" fmla="*/ 24 w 572"/>
                <a:gd name="T33" fmla="*/ 12 h 3464"/>
                <a:gd name="T34" fmla="*/ 24 w 572"/>
                <a:gd name="T35" fmla="*/ 3452 h 3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2" h="3464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560" y="0"/>
                  </a:lnTo>
                  <a:cubicBezTo>
                    <a:pt x="567" y="0"/>
                    <a:pt x="572" y="6"/>
                    <a:pt x="572" y="12"/>
                  </a:cubicBezTo>
                  <a:lnTo>
                    <a:pt x="572" y="3452"/>
                  </a:lnTo>
                  <a:cubicBezTo>
                    <a:pt x="572" y="3459"/>
                    <a:pt x="567" y="3464"/>
                    <a:pt x="560" y="3464"/>
                  </a:cubicBezTo>
                  <a:lnTo>
                    <a:pt x="12" y="3464"/>
                  </a:lnTo>
                  <a:cubicBezTo>
                    <a:pt x="6" y="3464"/>
                    <a:pt x="0" y="3459"/>
                    <a:pt x="0" y="3452"/>
                  </a:cubicBezTo>
                  <a:lnTo>
                    <a:pt x="0" y="12"/>
                  </a:lnTo>
                  <a:close/>
                  <a:moveTo>
                    <a:pt x="24" y="3452"/>
                  </a:moveTo>
                  <a:lnTo>
                    <a:pt x="12" y="3440"/>
                  </a:lnTo>
                  <a:lnTo>
                    <a:pt x="560" y="3440"/>
                  </a:lnTo>
                  <a:lnTo>
                    <a:pt x="548" y="3452"/>
                  </a:lnTo>
                  <a:lnTo>
                    <a:pt x="548" y="12"/>
                  </a:lnTo>
                  <a:lnTo>
                    <a:pt x="560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3452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0" name="Rectangle 76"/>
            <p:cNvSpPr>
              <a:spLocks noChangeArrowheads="1"/>
            </p:cNvSpPr>
            <p:nvPr/>
          </p:nvSpPr>
          <p:spPr bwMode="auto">
            <a:xfrm>
              <a:off x="9251950" y="4605338"/>
              <a:ext cx="3556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32%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5" name="Rectangle 101"/>
            <p:cNvSpPr>
              <a:spLocks noChangeArrowheads="1"/>
            </p:cNvSpPr>
            <p:nvPr/>
          </p:nvSpPr>
          <p:spPr bwMode="auto">
            <a:xfrm>
              <a:off x="9267825" y="6300788"/>
              <a:ext cx="3333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GO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72" name="Grupo 471"/>
          <p:cNvGrpSpPr/>
          <p:nvPr/>
        </p:nvGrpSpPr>
        <p:grpSpPr>
          <a:xfrm>
            <a:off x="9607550" y="4645025"/>
            <a:ext cx="382587" cy="1933575"/>
            <a:chOff x="9607550" y="4645025"/>
            <a:chExt cx="382587" cy="1933575"/>
          </a:xfrm>
        </p:grpSpPr>
        <p:sp>
          <p:nvSpPr>
            <p:cNvPr id="388" name="Rectangle 46"/>
            <p:cNvSpPr>
              <a:spLocks noChangeArrowheads="1"/>
            </p:cNvSpPr>
            <p:nvPr/>
          </p:nvSpPr>
          <p:spPr bwMode="auto">
            <a:xfrm>
              <a:off x="9645650" y="4906963"/>
              <a:ext cx="209550" cy="127158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9" name="Freeform 47"/>
            <p:cNvSpPr>
              <a:spLocks noEditPoints="1"/>
            </p:cNvSpPr>
            <p:nvPr/>
          </p:nvSpPr>
          <p:spPr bwMode="auto">
            <a:xfrm>
              <a:off x="9640888" y="4902200"/>
              <a:ext cx="219075" cy="1281112"/>
            </a:xfrm>
            <a:custGeom>
              <a:avLst/>
              <a:gdLst>
                <a:gd name="T0" fmla="*/ 0 w 576"/>
                <a:gd name="T1" fmla="*/ 12 h 3360"/>
                <a:gd name="T2" fmla="*/ 12 w 576"/>
                <a:gd name="T3" fmla="*/ 0 h 3360"/>
                <a:gd name="T4" fmla="*/ 564 w 576"/>
                <a:gd name="T5" fmla="*/ 0 h 3360"/>
                <a:gd name="T6" fmla="*/ 576 w 576"/>
                <a:gd name="T7" fmla="*/ 12 h 3360"/>
                <a:gd name="T8" fmla="*/ 576 w 576"/>
                <a:gd name="T9" fmla="*/ 3348 h 3360"/>
                <a:gd name="T10" fmla="*/ 564 w 576"/>
                <a:gd name="T11" fmla="*/ 3360 h 3360"/>
                <a:gd name="T12" fmla="*/ 12 w 576"/>
                <a:gd name="T13" fmla="*/ 3360 h 3360"/>
                <a:gd name="T14" fmla="*/ 0 w 576"/>
                <a:gd name="T15" fmla="*/ 3348 h 3360"/>
                <a:gd name="T16" fmla="*/ 0 w 576"/>
                <a:gd name="T17" fmla="*/ 12 h 3360"/>
                <a:gd name="T18" fmla="*/ 24 w 576"/>
                <a:gd name="T19" fmla="*/ 3348 h 3360"/>
                <a:gd name="T20" fmla="*/ 12 w 576"/>
                <a:gd name="T21" fmla="*/ 3336 h 3360"/>
                <a:gd name="T22" fmla="*/ 564 w 576"/>
                <a:gd name="T23" fmla="*/ 3336 h 3360"/>
                <a:gd name="T24" fmla="*/ 552 w 576"/>
                <a:gd name="T25" fmla="*/ 3348 h 3360"/>
                <a:gd name="T26" fmla="*/ 552 w 576"/>
                <a:gd name="T27" fmla="*/ 12 h 3360"/>
                <a:gd name="T28" fmla="*/ 564 w 576"/>
                <a:gd name="T29" fmla="*/ 24 h 3360"/>
                <a:gd name="T30" fmla="*/ 12 w 576"/>
                <a:gd name="T31" fmla="*/ 24 h 3360"/>
                <a:gd name="T32" fmla="*/ 24 w 576"/>
                <a:gd name="T33" fmla="*/ 12 h 3360"/>
                <a:gd name="T34" fmla="*/ 24 w 576"/>
                <a:gd name="T35" fmla="*/ 3348 h 3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3360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564" y="0"/>
                  </a:lnTo>
                  <a:cubicBezTo>
                    <a:pt x="571" y="0"/>
                    <a:pt x="576" y="6"/>
                    <a:pt x="576" y="12"/>
                  </a:cubicBezTo>
                  <a:lnTo>
                    <a:pt x="576" y="3348"/>
                  </a:lnTo>
                  <a:cubicBezTo>
                    <a:pt x="576" y="3355"/>
                    <a:pt x="571" y="3360"/>
                    <a:pt x="564" y="3360"/>
                  </a:cubicBezTo>
                  <a:lnTo>
                    <a:pt x="12" y="3360"/>
                  </a:lnTo>
                  <a:cubicBezTo>
                    <a:pt x="6" y="3360"/>
                    <a:pt x="0" y="3355"/>
                    <a:pt x="0" y="3348"/>
                  </a:cubicBezTo>
                  <a:lnTo>
                    <a:pt x="0" y="12"/>
                  </a:lnTo>
                  <a:close/>
                  <a:moveTo>
                    <a:pt x="24" y="3348"/>
                  </a:moveTo>
                  <a:lnTo>
                    <a:pt x="12" y="3336"/>
                  </a:lnTo>
                  <a:lnTo>
                    <a:pt x="564" y="3336"/>
                  </a:lnTo>
                  <a:lnTo>
                    <a:pt x="552" y="3348"/>
                  </a:lnTo>
                  <a:lnTo>
                    <a:pt x="552" y="12"/>
                  </a:lnTo>
                  <a:lnTo>
                    <a:pt x="564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3348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1" name="Rectangle 77"/>
            <p:cNvSpPr>
              <a:spLocks noChangeArrowheads="1"/>
            </p:cNvSpPr>
            <p:nvPr/>
          </p:nvSpPr>
          <p:spPr bwMode="auto">
            <a:xfrm>
              <a:off x="9607550" y="4645025"/>
              <a:ext cx="38258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31%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6" name="Rectangle 102"/>
            <p:cNvSpPr>
              <a:spLocks noChangeArrowheads="1"/>
            </p:cNvSpPr>
            <p:nvPr/>
          </p:nvSpPr>
          <p:spPr bwMode="auto">
            <a:xfrm>
              <a:off x="9636125" y="6300788"/>
              <a:ext cx="3048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CE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73" name="Grupo 472"/>
          <p:cNvGrpSpPr/>
          <p:nvPr/>
        </p:nvGrpSpPr>
        <p:grpSpPr>
          <a:xfrm>
            <a:off x="9961563" y="4695825"/>
            <a:ext cx="355600" cy="1882775"/>
            <a:chOff x="9961563" y="4695825"/>
            <a:chExt cx="355600" cy="1882775"/>
          </a:xfrm>
        </p:grpSpPr>
        <p:sp>
          <p:nvSpPr>
            <p:cNvPr id="390" name="Rectangle 48"/>
            <p:cNvSpPr>
              <a:spLocks noChangeArrowheads="1"/>
            </p:cNvSpPr>
            <p:nvPr/>
          </p:nvSpPr>
          <p:spPr bwMode="auto">
            <a:xfrm>
              <a:off x="10001250" y="4957763"/>
              <a:ext cx="209550" cy="122078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1" name="Freeform 49"/>
            <p:cNvSpPr>
              <a:spLocks noEditPoints="1"/>
            </p:cNvSpPr>
            <p:nvPr/>
          </p:nvSpPr>
          <p:spPr bwMode="auto">
            <a:xfrm>
              <a:off x="9996488" y="4953000"/>
              <a:ext cx="219075" cy="1230312"/>
            </a:xfrm>
            <a:custGeom>
              <a:avLst/>
              <a:gdLst>
                <a:gd name="T0" fmla="*/ 0 w 576"/>
                <a:gd name="T1" fmla="*/ 12 h 3228"/>
                <a:gd name="T2" fmla="*/ 12 w 576"/>
                <a:gd name="T3" fmla="*/ 0 h 3228"/>
                <a:gd name="T4" fmla="*/ 564 w 576"/>
                <a:gd name="T5" fmla="*/ 0 h 3228"/>
                <a:gd name="T6" fmla="*/ 576 w 576"/>
                <a:gd name="T7" fmla="*/ 12 h 3228"/>
                <a:gd name="T8" fmla="*/ 576 w 576"/>
                <a:gd name="T9" fmla="*/ 3216 h 3228"/>
                <a:gd name="T10" fmla="*/ 564 w 576"/>
                <a:gd name="T11" fmla="*/ 3228 h 3228"/>
                <a:gd name="T12" fmla="*/ 12 w 576"/>
                <a:gd name="T13" fmla="*/ 3228 h 3228"/>
                <a:gd name="T14" fmla="*/ 0 w 576"/>
                <a:gd name="T15" fmla="*/ 3216 h 3228"/>
                <a:gd name="T16" fmla="*/ 0 w 576"/>
                <a:gd name="T17" fmla="*/ 12 h 3228"/>
                <a:gd name="T18" fmla="*/ 24 w 576"/>
                <a:gd name="T19" fmla="*/ 3216 h 3228"/>
                <a:gd name="T20" fmla="*/ 12 w 576"/>
                <a:gd name="T21" fmla="*/ 3204 h 3228"/>
                <a:gd name="T22" fmla="*/ 564 w 576"/>
                <a:gd name="T23" fmla="*/ 3204 h 3228"/>
                <a:gd name="T24" fmla="*/ 552 w 576"/>
                <a:gd name="T25" fmla="*/ 3216 h 3228"/>
                <a:gd name="T26" fmla="*/ 552 w 576"/>
                <a:gd name="T27" fmla="*/ 12 h 3228"/>
                <a:gd name="T28" fmla="*/ 564 w 576"/>
                <a:gd name="T29" fmla="*/ 24 h 3228"/>
                <a:gd name="T30" fmla="*/ 12 w 576"/>
                <a:gd name="T31" fmla="*/ 24 h 3228"/>
                <a:gd name="T32" fmla="*/ 24 w 576"/>
                <a:gd name="T33" fmla="*/ 12 h 3228"/>
                <a:gd name="T34" fmla="*/ 24 w 576"/>
                <a:gd name="T35" fmla="*/ 3216 h 3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3228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564" y="0"/>
                  </a:lnTo>
                  <a:cubicBezTo>
                    <a:pt x="571" y="0"/>
                    <a:pt x="576" y="6"/>
                    <a:pt x="576" y="12"/>
                  </a:cubicBezTo>
                  <a:lnTo>
                    <a:pt x="576" y="3216"/>
                  </a:lnTo>
                  <a:cubicBezTo>
                    <a:pt x="576" y="3223"/>
                    <a:pt x="571" y="3228"/>
                    <a:pt x="564" y="3228"/>
                  </a:cubicBezTo>
                  <a:lnTo>
                    <a:pt x="12" y="3228"/>
                  </a:lnTo>
                  <a:cubicBezTo>
                    <a:pt x="6" y="3228"/>
                    <a:pt x="0" y="3223"/>
                    <a:pt x="0" y="3216"/>
                  </a:cubicBezTo>
                  <a:lnTo>
                    <a:pt x="0" y="12"/>
                  </a:lnTo>
                  <a:close/>
                  <a:moveTo>
                    <a:pt x="24" y="3216"/>
                  </a:moveTo>
                  <a:lnTo>
                    <a:pt x="12" y="3204"/>
                  </a:lnTo>
                  <a:lnTo>
                    <a:pt x="564" y="3204"/>
                  </a:lnTo>
                  <a:lnTo>
                    <a:pt x="552" y="3216"/>
                  </a:lnTo>
                  <a:lnTo>
                    <a:pt x="552" y="12"/>
                  </a:lnTo>
                  <a:lnTo>
                    <a:pt x="564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3216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2" name="Rectangle 78"/>
            <p:cNvSpPr>
              <a:spLocks noChangeArrowheads="1"/>
            </p:cNvSpPr>
            <p:nvPr/>
          </p:nvSpPr>
          <p:spPr bwMode="auto">
            <a:xfrm>
              <a:off x="9961563" y="4695825"/>
              <a:ext cx="3556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30%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7" name="Rectangle 103"/>
            <p:cNvSpPr>
              <a:spLocks noChangeArrowheads="1"/>
            </p:cNvSpPr>
            <p:nvPr/>
          </p:nvSpPr>
          <p:spPr bwMode="auto">
            <a:xfrm>
              <a:off x="10004425" y="6300788"/>
              <a:ext cx="277812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RJ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74" name="Grupo 473"/>
          <p:cNvGrpSpPr/>
          <p:nvPr/>
        </p:nvGrpSpPr>
        <p:grpSpPr>
          <a:xfrm>
            <a:off x="10315575" y="4919663"/>
            <a:ext cx="355600" cy="1658937"/>
            <a:chOff x="10315575" y="4919663"/>
            <a:chExt cx="355600" cy="1658937"/>
          </a:xfrm>
        </p:grpSpPr>
        <p:sp>
          <p:nvSpPr>
            <p:cNvPr id="392" name="Rectangle 50"/>
            <p:cNvSpPr>
              <a:spLocks noChangeArrowheads="1"/>
            </p:cNvSpPr>
            <p:nvPr/>
          </p:nvSpPr>
          <p:spPr bwMode="auto">
            <a:xfrm>
              <a:off x="10355263" y="5180013"/>
              <a:ext cx="209550" cy="99853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3" name="Freeform 51"/>
            <p:cNvSpPr>
              <a:spLocks noEditPoints="1"/>
            </p:cNvSpPr>
            <p:nvPr/>
          </p:nvSpPr>
          <p:spPr bwMode="auto">
            <a:xfrm>
              <a:off x="10350500" y="5175250"/>
              <a:ext cx="219075" cy="1008062"/>
            </a:xfrm>
            <a:custGeom>
              <a:avLst/>
              <a:gdLst>
                <a:gd name="T0" fmla="*/ 0 w 572"/>
                <a:gd name="T1" fmla="*/ 12 h 2644"/>
                <a:gd name="T2" fmla="*/ 12 w 572"/>
                <a:gd name="T3" fmla="*/ 0 h 2644"/>
                <a:gd name="T4" fmla="*/ 560 w 572"/>
                <a:gd name="T5" fmla="*/ 0 h 2644"/>
                <a:gd name="T6" fmla="*/ 572 w 572"/>
                <a:gd name="T7" fmla="*/ 12 h 2644"/>
                <a:gd name="T8" fmla="*/ 572 w 572"/>
                <a:gd name="T9" fmla="*/ 2632 h 2644"/>
                <a:gd name="T10" fmla="*/ 560 w 572"/>
                <a:gd name="T11" fmla="*/ 2644 h 2644"/>
                <a:gd name="T12" fmla="*/ 12 w 572"/>
                <a:gd name="T13" fmla="*/ 2644 h 2644"/>
                <a:gd name="T14" fmla="*/ 0 w 572"/>
                <a:gd name="T15" fmla="*/ 2632 h 2644"/>
                <a:gd name="T16" fmla="*/ 0 w 572"/>
                <a:gd name="T17" fmla="*/ 12 h 2644"/>
                <a:gd name="T18" fmla="*/ 24 w 572"/>
                <a:gd name="T19" fmla="*/ 2632 h 2644"/>
                <a:gd name="T20" fmla="*/ 12 w 572"/>
                <a:gd name="T21" fmla="*/ 2620 h 2644"/>
                <a:gd name="T22" fmla="*/ 560 w 572"/>
                <a:gd name="T23" fmla="*/ 2620 h 2644"/>
                <a:gd name="T24" fmla="*/ 548 w 572"/>
                <a:gd name="T25" fmla="*/ 2632 h 2644"/>
                <a:gd name="T26" fmla="*/ 548 w 572"/>
                <a:gd name="T27" fmla="*/ 12 h 2644"/>
                <a:gd name="T28" fmla="*/ 560 w 572"/>
                <a:gd name="T29" fmla="*/ 24 h 2644"/>
                <a:gd name="T30" fmla="*/ 12 w 572"/>
                <a:gd name="T31" fmla="*/ 24 h 2644"/>
                <a:gd name="T32" fmla="*/ 24 w 572"/>
                <a:gd name="T33" fmla="*/ 12 h 2644"/>
                <a:gd name="T34" fmla="*/ 24 w 572"/>
                <a:gd name="T35" fmla="*/ 2632 h 2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2" h="2644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560" y="0"/>
                  </a:lnTo>
                  <a:cubicBezTo>
                    <a:pt x="567" y="0"/>
                    <a:pt x="572" y="6"/>
                    <a:pt x="572" y="12"/>
                  </a:cubicBezTo>
                  <a:lnTo>
                    <a:pt x="572" y="2632"/>
                  </a:lnTo>
                  <a:cubicBezTo>
                    <a:pt x="572" y="2639"/>
                    <a:pt x="567" y="2644"/>
                    <a:pt x="560" y="2644"/>
                  </a:cubicBezTo>
                  <a:lnTo>
                    <a:pt x="12" y="2644"/>
                  </a:lnTo>
                  <a:cubicBezTo>
                    <a:pt x="6" y="2644"/>
                    <a:pt x="0" y="2639"/>
                    <a:pt x="0" y="2632"/>
                  </a:cubicBezTo>
                  <a:lnTo>
                    <a:pt x="0" y="12"/>
                  </a:lnTo>
                  <a:close/>
                  <a:moveTo>
                    <a:pt x="24" y="2632"/>
                  </a:moveTo>
                  <a:lnTo>
                    <a:pt x="12" y="2620"/>
                  </a:lnTo>
                  <a:lnTo>
                    <a:pt x="560" y="2620"/>
                  </a:lnTo>
                  <a:lnTo>
                    <a:pt x="548" y="2632"/>
                  </a:lnTo>
                  <a:lnTo>
                    <a:pt x="548" y="12"/>
                  </a:lnTo>
                  <a:lnTo>
                    <a:pt x="560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2632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3" name="Rectangle 79"/>
            <p:cNvSpPr>
              <a:spLocks noChangeArrowheads="1"/>
            </p:cNvSpPr>
            <p:nvPr/>
          </p:nvSpPr>
          <p:spPr bwMode="auto">
            <a:xfrm>
              <a:off x="10315575" y="4919663"/>
              <a:ext cx="3556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24%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8" name="Rectangle 104"/>
            <p:cNvSpPr>
              <a:spLocks noChangeArrowheads="1"/>
            </p:cNvSpPr>
            <p:nvPr/>
          </p:nvSpPr>
          <p:spPr bwMode="auto">
            <a:xfrm>
              <a:off x="10348913" y="6300788"/>
              <a:ext cx="296862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SE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75" name="Grupo 474"/>
          <p:cNvGrpSpPr/>
          <p:nvPr/>
        </p:nvGrpSpPr>
        <p:grpSpPr>
          <a:xfrm>
            <a:off x="10671175" y="4984750"/>
            <a:ext cx="354012" cy="1593850"/>
            <a:chOff x="10671175" y="4984750"/>
            <a:chExt cx="354012" cy="1593850"/>
          </a:xfrm>
        </p:grpSpPr>
        <p:sp>
          <p:nvSpPr>
            <p:cNvPr id="394" name="Rectangle 52"/>
            <p:cNvSpPr>
              <a:spLocks noChangeArrowheads="1"/>
            </p:cNvSpPr>
            <p:nvPr/>
          </p:nvSpPr>
          <p:spPr bwMode="auto">
            <a:xfrm>
              <a:off x="10709275" y="5245100"/>
              <a:ext cx="211137" cy="9334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5" name="Freeform 53"/>
            <p:cNvSpPr>
              <a:spLocks noEditPoints="1"/>
            </p:cNvSpPr>
            <p:nvPr/>
          </p:nvSpPr>
          <p:spPr bwMode="auto">
            <a:xfrm>
              <a:off x="10704513" y="5240338"/>
              <a:ext cx="219075" cy="942975"/>
            </a:xfrm>
            <a:custGeom>
              <a:avLst/>
              <a:gdLst>
                <a:gd name="T0" fmla="*/ 0 w 576"/>
                <a:gd name="T1" fmla="*/ 12 h 2472"/>
                <a:gd name="T2" fmla="*/ 12 w 576"/>
                <a:gd name="T3" fmla="*/ 0 h 2472"/>
                <a:gd name="T4" fmla="*/ 564 w 576"/>
                <a:gd name="T5" fmla="*/ 0 h 2472"/>
                <a:gd name="T6" fmla="*/ 576 w 576"/>
                <a:gd name="T7" fmla="*/ 12 h 2472"/>
                <a:gd name="T8" fmla="*/ 576 w 576"/>
                <a:gd name="T9" fmla="*/ 2460 h 2472"/>
                <a:gd name="T10" fmla="*/ 564 w 576"/>
                <a:gd name="T11" fmla="*/ 2472 h 2472"/>
                <a:gd name="T12" fmla="*/ 12 w 576"/>
                <a:gd name="T13" fmla="*/ 2472 h 2472"/>
                <a:gd name="T14" fmla="*/ 0 w 576"/>
                <a:gd name="T15" fmla="*/ 2460 h 2472"/>
                <a:gd name="T16" fmla="*/ 0 w 576"/>
                <a:gd name="T17" fmla="*/ 12 h 2472"/>
                <a:gd name="T18" fmla="*/ 24 w 576"/>
                <a:gd name="T19" fmla="*/ 2460 h 2472"/>
                <a:gd name="T20" fmla="*/ 12 w 576"/>
                <a:gd name="T21" fmla="*/ 2448 h 2472"/>
                <a:gd name="T22" fmla="*/ 564 w 576"/>
                <a:gd name="T23" fmla="*/ 2448 h 2472"/>
                <a:gd name="T24" fmla="*/ 552 w 576"/>
                <a:gd name="T25" fmla="*/ 2460 h 2472"/>
                <a:gd name="T26" fmla="*/ 552 w 576"/>
                <a:gd name="T27" fmla="*/ 12 h 2472"/>
                <a:gd name="T28" fmla="*/ 564 w 576"/>
                <a:gd name="T29" fmla="*/ 24 h 2472"/>
                <a:gd name="T30" fmla="*/ 12 w 576"/>
                <a:gd name="T31" fmla="*/ 24 h 2472"/>
                <a:gd name="T32" fmla="*/ 24 w 576"/>
                <a:gd name="T33" fmla="*/ 12 h 2472"/>
                <a:gd name="T34" fmla="*/ 24 w 576"/>
                <a:gd name="T35" fmla="*/ 2460 h 2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2472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564" y="0"/>
                  </a:lnTo>
                  <a:cubicBezTo>
                    <a:pt x="571" y="0"/>
                    <a:pt x="576" y="6"/>
                    <a:pt x="576" y="12"/>
                  </a:cubicBezTo>
                  <a:lnTo>
                    <a:pt x="576" y="2460"/>
                  </a:lnTo>
                  <a:cubicBezTo>
                    <a:pt x="576" y="2467"/>
                    <a:pt x="571" y="2472"/>
                    <a:pt x="564" y="2472"/>
                  </a:cubicBezTo>
                  <a:lnTo>
                    <a:pt x="12" y="2472"/>
                  </a:lnTo>
                  <a:cubicBezTo>
                    <a:pt x="6" y="2472"/>
                    <a:pt x="0" y="2467"/>
                    <a:pt x="0" y="2460"/>
                  </a:cubicBezTo>
                  <a:lnTo>
                    <a:pt x="0" y="12"/>
                  </a:lnTo>
                  <a:close/>
                  <a:moveTo>
                    <a:pt x="24" y="2460"/>
                  </a:moveTo>
                  <a:lnTo>
                    <a:pt x="12" y="2448"/>
                  </a:lnTo>
                  <a:lnTo>
                    <a:pt x="564" y="2448"/>
                  </a:lnTo>
                  <a:lnTo>
                    <a:pt x="552" y="2460"/>
                  </a:lnTo>
                  <a:lnTo>
                    <a:pt x="552" y="12"/>
                  </a:lnTo>
                  <a:lnTo>
                    <a:pt x="564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2460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4" name="Rectangle 80"/>
            <p:cNvSpPr>
              <a:spLocks noChangeArrowheads="1"/>
            </p:cNvSpPr>
            <p:nvPr/>
          </p:nvSpPr>
          <p:spPr bwMode="auto">
            <a:xfrm>
              <a:off x="10671175" y="4984750"/>
              <a:ext cx="35401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23%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9" name="Rectangle 105"/>
            <p:cNvSpPr>
              <a:spLocks noChangeArrowheads="1"/>
            </p:cNvSpPr>
            <p:nvPr/>
          </p:nvSpPr>
          <p:spPr bwMode="auto">
            <a:xfrm>
              <a:off x="10680700" y="6300788"/>
              <a:ext cx="341312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MG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76" name="Grupo 475"/>
          <p:cNvGrpSpPr/>
          <p:nvPr/>
        </p:nvGrpSpPr>
        <p:grpSpPr>
          <a:xfrm>
            <a:off x="11025188" y="5035550"/>
            <a:ext cx="382587" cy="1543050"/>
            <a:chOff x="11025188" y="5035550"/>
            <a:chExt cx="382587" cy="1543050"/>
          </a:xfrm>
        </p:grpSpPr>
        <p:sp>
          <p:nvSpPr>
            <p:cNvPr id="396" name="Rectangle 54"/>
            <p:cNvSpPr>
              <a:spLocks noChangeArrowheads="1"/>
            </p:cNvSpPr>
            <p:nvPr/>
          </p:nvSpPr>
          <p:spPr bwMode="auto">
            <a:xfrm>
              <a:off x="11064875" y="5297488"/>
              <a:ext cx="209550" cy="88106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7" name="Freeform 55"/>
            <p:cNvSpPr>
              <a:spLocks noEditPoints="1"/>
            </p:cNvSpPr>
            <p:nvPr/>
          </p:nvSpPr>
          <p:spPr bwMode="auto">
            <a:xfrm>
              <a:off x="11060113" y="5292725"/>
              <a:ext cx="219075" cy="890587"/>
            </a:xfrm>
            <a:custGeom>
              <a:avLst/>
              <a:gdLst>
                <a:gd name="T0" fmla="*/ 0 w 576"/>
                <a:gd name="T1" fmla="*/ 12 h 2336"/>
                <a:gd name="T2" fmla="*/ 12 w 576"/>
                <a:gd name="T3" fmla="*/ 0 h 2336"/>
                <a:gd name="T4" fmla="*/ 564 w 576"/>
                <a:gd name="T5" fmla="*/ 0 h 2336"/>
                <a:gd name="T6" fmla="*/ 576 w 576"/>
                <a:gd name="T7" fmla="*/ 12 h 2336"/>
                <a:gd name="T8" fmla="*/ 576 w 576"/>
                <a:gd name="T9" fmla="*/ 2324 h 2336"/>
                <a:gd name="T10" fmla="*/ 564 w 576"/>
                <a:gd name="T11" fmla="*/ 2336 h 2336"/>
                <a:gd name="T12" fmla="*/ 12 w 576"/>
                <a:gd name="T13" fmla="*/ 2336 h 2336"/>
                <a:gd name="T14" fmla="*/ 0 w 576"/>
                <a:gd name="T15" fmla="*/ 2324 h 2336"/>
                <a:gd name="T16" fmla="*/ 0 w 576"/>
                <a:gd name="T17" fmla="*/ 12 h 2336"/>
                <a:gd name="T18" fmla="*/ 24 w 576"/>
                <a:gd name="T19" fmla="*/ 2324 h 2336"/>
                <a:gd name="T20" fmla="*/ 12 w 576"/>
                <a:gd name="T21" fmla="*/ 2312 h 2336"/>
                <a:gd name="T22" fmla="*/ 564 w 576"/>
                <a:gd name="T23" fmla="*/ 2312 h 2336"/>
                <a:gd name="T24" fmla="*/ 552 w 576"/>
                <a:gd name="T25" fmla="*/ 2324 h 2336"/>
                <a:gd name="T26" fmla="*/ 552 w 576"/>
                <a:gd name="T27" fmla="*/ 12 h 2336"/>
                <a:gd name="T28" fmla="*/ 564 w 576"/>
                <a:gd name="T29" fmla="*/ 24 h 2336"/>
                <a:gd name="T30" fmla="*/ 12 w 576"/>
                <a:gd name="T31" fmla="*/ 24 h 2336"/>
                <a:gd name="T32" fmla="*/ 24 w 576"/>
                <a:gd name="T33" fmla="*/ 12 h 2336"/>
                <a:gd name="T34" fmla="*/ 24 w 576"/>
                <a:gd name="T35" fmla="*/ 2324 h 2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2336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lnTo>
                    <a:pt x="564" y="0"/>
                  </a:lnTo>
                  <a:cubicBezTo>
                    <a:pt x="571" y="0"/>
                    <a:pt x="576" y="6"/>
                    <a:pt x="576" y="12"/>
                  </a:cubicBezTo>
                  <a:lnTo>
                    <a:pt x="576" y="2324"/>
                  </a:lnTo>
                  <a:cubicBezTo>
                    <a:pt x="576" y="2331"/>
                    <a:pt x="571" y="2336"/>
                    <a:pt x="564" y="2336"/>
                  </a:cubicBezTo>
                  <a:lnTo>
                    <a:pt x="12" y="2336"/>
                  </a:lnTo>
                  <a:cubicBezTo>
                    <a:pt x="6" y="2336"/>
                    <a:pt x="0" y="2331"/>
                    <a:pt x="0" y="2324"/>
                  </a:cubicBezTo>
                  <a:lnTo>
                    <a:pt x="0" y="12"/>
                  </a:lnTo>
                  <a:close/>
                  <a:moveTo>
                    <a:pt x="24" y="2324"/>
                  </a:moveTo>
                  <a:lnTo>
                    <a:pt x="12" y="2312"/>
                  </a:lnTo>
                  <a:lnTo>
                    <a:pt x="564" y="2312"/>
                  </a:lnTo>
                  <a:lnTo>
                    <a:pt x="552" y="2324"/>
                  </a:lnTo>
                  <a:lnTo>
                    <a:pt x="552" y="12"/>
                  </a:lnTo>
                  <a:lnTo>
                    <a:pt x="564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2324"/>
                  </a:lnTo>
                  <a:close/>
                </a:path>
              </a:pathLst>
            </a:custGeom>
            <a:solidFill>
              <a:srgbClr val="92D050"/>
            </a:solidFill>
            <a:ln w="1588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5" name="Rectangle 81"/>
            <p:cNvSpPr>
              <a:spLocks noChangeArrowheads="1"/>
            </p:cNvSpPr>
            <p:nvPr/>
          </p:nvSpPr>
          <p:spPr bwMode="auto">
            <a:xfrm>
              <a:off x="11025188" y="5035550"/>
              <a:ext cx="38258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21%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0" name="Rectangle 106"/>
            <p:cNvSpPr>
              <a:spLocks noChangeArrowheads="1"/>
            </p:cNvSpPr>
            <p:nvPr/>
          </p:nvSpPr>
          <p:spPr bwMode="auto">
            <a:xfrm>
              <a:off x="11058525" y="6300788"/>
              <a:ext cx="2952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BA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9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Espaço Reservado para Conteúdo 4"/>
          <p:cNvSpPr txBox="1">
            <a:spLocks/>
          </p:cNvSpPr>
          <p:nvPr/>
        </p:nvSpPr>
        <p:spPr>
          <a:xfrm>
            <a:off x="9453497" y="3175590"/>
            <a:ext cx="1790832" cy="1131477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utilização de serviço ou produto do Sebrae após contato com a Central</a:t>
            </a:r>
          </a:p>
        </p:txBody>
      </p:sp>
    </p:spTree>
    <p:extLst>
      <p:ext uri="{BB962C8B-B14F-4D97-AF65-F5344CB8AC3E}">
        <p14:creationId xmlns:p14="http://schemas.microsoft.com/office/powerpoint/2010/main" xmlns="" val="68057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4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8" grpId="0" animBg="1"/>
      <p:bldP spid="1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45</a:t>
            </a:fld>
            <a:endParaRPr lang="pt-BR" dirty="0"/>
          </a:p>
        </p:txBody>
      </p:sp>
      <p:sp>
        <p:nvSpPr>
          <p:cNvPr id="24" name="Espaço Reservado para Conteúdo 4"/>
          <p:cNvSpPr txBox="1">
            <a:spLocks/>
          </p:cNvSpPr>
          <p:nvPr/>
        </p:nvSpPr>
        <p:spPr>
          <a:xfrm>
            <a:off x="872399" y="1592399"/>
            <a:ext cx="4431513" cy="33447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comparação dos resultados de 2015 com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2014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indica uma diminuição de 10% no percentual de usuários que utilizou algum serviço ou produto do Sebrae após acessarem a Central de Relacionamento 0800 </a:t>
            </a: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(P8)</a:t>
            </a:r>
          </a:p>
        </p:txBody>
      </p:sp>
      <p:sp>
        <p:nvSpPr>
          <p:cNvPr id="189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475791" y="3966334"/>
            <a:ext cx="2395538" cy="987425"/>
          </a:xfrm>
          <a:custGeom>
            <a:avLst/>
            <a:gdLst>
              <a:gd name="T0" fmla="*/ 0 w 1509"/>
              <a:gd name="T1" fmla="*/ 0 h 622"/>
              <a:gd name="T2" fmla="*/ 559 w 1509"/>
              <a:gd name="T3" fmla="*/ 0 h 622"/>
              <a:gd name="T4" fmla="*/ 559 w 1509"/>
              <a:gd name="T5" fmla="*/ 622 h 622"/>
              <a:gd name="T6" fmla="*/ 0 w 1509"/>
              <a:gd name="T7" fmla="*/ 622 h 622"/>
              <a:gd name="T8" fmla="*/ 0 w 1509"/>
              <a:gd name="T9" fmla="*/ 0 h 622"/>
              <a:gd name="T10" fmla="*/ 949 w 1509"/>
              <a:gd name="T11" fmla="*/ 61 h 622"/>
              <a:gd name="T12" fmla="*/ 1509 w 1509"/>
              <a:gd name="T13" fmla="*/ 61 h 622"/>
              <a:gd name="T14" fmla="*/ 1509 w 1509"/>
              <a:gd name="T15" fmla="*/ 622 h 622"/>
              <a:gd name="T16" fmla="*/ 949 w 1509"/>
              <a:gd name="T17" fmla="*/ 622 h 622"/>
              <a:gd name="T18" fmla="*/ 949 w 1509"/>
              <a:gd name="T19" fmla="*/ 61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09" h="622">
                <a:moveTo>
                  <a:pt x="0" y="0"/>
                </a:moveTo>
                <a:lnTo>
                  <a:pt x="559" y="0"/>
                </a:lnTo>
                <a:lnTo>
                  <a:pt x="559" y="622"/>
                </a:lnTo>
                <a:lnTo>
                  <a:pt x="0" y="622"/>
                </a:lnTo>
                <a:lnTo>
                  <a:pt x="0" y="0"/>
                </a:lnTo>
                <a:close/>
                <a:moveTo>
                  <a:pt x="949" y="61"/>
                </a:moveTo>
                <a:lnTo>
                  <a:pt x="1509" y="61"/>
                </a:lnTo>
                <a:lnTo>
                  <a:pt x="1509" y="622"/>
                </a:lnTo>
                <a:lnTo>
                  <a:pt x="949" y="622"/>
                </a:lnTo>
                <a:lnTo>
                  <a:pt x="949" y="6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6475791" y="2548696"/>
            <a:ext cx="2395538" cy="1514475"/>
          </a:xfrm>
          <a:custGeom>
            <a:avLst/>
            <a:gdLst>
              <a:gd name="T0" fmla="*/ 0 w 1509"/>
              <a:gd name="T1" fmla="*/ 0 h 954"/>
              <a:gd name="T2" fmla="*/ 559 w 1509"/>
              <a:gd name="T3" fmla="*/ 0 h 954"/>
              <a:gd name="T4" fmla="*/ 559 w 1509"/>
              <a:gd name="T5" fmla="*/ 893 h 954"/>
              <a:gd name="T6" fmla="*/ 0 w 1509"/>
              <a:gd name="T7" fmla="*/ 893 h 954"/>
              <a:gd name="T8" fmla="*/ 0 w 1509"/>
              <a:gd name="T9" fmla="*/ 0 h 954"/>
              <a:gd name="T10" fmla="*/ 949 w 1509"/>
              <a:gd name="T11" fmla="*/ 0 h 954"/>
              <a:gd name="T12" fmla="*/ 1509 w 1509"/>
              <a:gd name="T13" fmla="*/ 0 h 954"/>
              <a:gd name="T14" fmla="*/ 1509 w 1509"/>
              <a:gd name="T15" fmla="*/ 954 h 954"/>
              <a:gd name="T16" fmla="*/ 949 w 1509"/>
              <a:gd name="T17" fmla="*/ 954 h 954"/>
              <a:gd name="T18" fmla="*/ 949 w 1509"/>
              <a:gd name="T19" fmla="*/ 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09" h="954">
                <a:moveTo>
                  <a:pt x="0" y="0"/>
                </a:moveTo>
                <a:lnTo>
                  <a:pt x="559" y="0"/>
                </a:lnTo>
                <a:lnTo>
                  <a:pt x="559" y="893"/>
                </a:lnTo>
                <a:lnTo>
                  <a:pt x="0" y="893"/>
                </a:lnTo>
                <a:lnTo>
                  <a:pt x="0" y="0"/>
                </a:lnTo>
                <a:close/>
                <a:moveTo>
                  <a:pt x="949" y="0"/>
                </a:moveTo>
                <a:lnTo>
                  <a:pt x="1509" y="0"/>
                </a:lnTo>
                <a:lnTo>
                  <a:pt x="1509" y="954"/>
                </a:lnTo>
                <a:lnTo>
                  <a:pt x="949" y="954"/>
                </a:lnTo>
                <a:lnTo>
                  <a:pt x="94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477" name="Grupo 476"/>
          <p:cNvGrpSpPr/>
          <p:nvPr/>
        </p:nvGrpSpPr>
        <p:grpSpPr>
          <a:xfrm>
            <a:off x="6734554" y="4334634"/>
            <a:ext cx="1966913" cy="363537"/>
            <a:chOff x="8577263" y="3522663"/>
            <a:chExt cx="1966913" cy="363537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577263" y="3522663"/>
              <a:ext cx="457200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41%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0085388" y="3570288"/>
              <a:ext cx="458788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37%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79" name="Grupo 478"/>
          <p:cNvGrpSpPr/>
          <p:nvPr/>
        </p:nvGrpSpPr>
        <p:grpSpPr>
          <a:xfrm>
            <a:off x="6734554" y="3134484"/>
            <a:ext cx="1966913" cy="363537"/>
            <a:chOff x="8577263" y="2322513"/>
            <a:chExt cx="1966913" cy="363537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577263" y="2322513"/>
              <a:ext cx="4572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59%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0085388" y="2370138"/>
              <a:ext cx="458788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63%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51" name="Grupo 450"/>
          <p:cNvGrpSpPr/>
          <p:nvPr/>
        </p:nvGrpSpPr>
        <p:grpSpPr>
          <a:xfrm>
            <a:off x="6164641" y="4948996"/>
            <a:ext cx="3016250" cy="461962"/>
            <a:chOff x="8007350" y="4137025"/>
            <a:chExt cx="3016250" cy="461962"/>
          </a:xfrm>
        </p:grpSpPr>
        <p:grpSp>
          <p:nvGrpSpPr>
            <p:cNvPr id="31" name="Grupo 30"/>
            <p:cNvGrpSpPr/>
            <p:nvPr/>
          </p:nvGrpSpPr>
          <p:grpSpPr>
            <a:xfrm>
              <a:off x="8007350" y="4137025"/>
              <a:ext cx="3016250" cy="461962"/>
              <a:chOff x="8007350" y="4137025"/>
              <a:chExt cx="3016250" cy="461962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8007350" y="4137025"/>
                <a:ext cx="3016250" cy="7937"/>
              </a:xfrm>
              <a:prstGeom prst="rect">
                <a:avLst/>
              </a:prstGeom>
              <a:solidFill>
                <a:srgbClr val="D9D9D9"/>
              </a:solidFill>
              <a:ln w="1588" cap="flat">
                <a:solidFill>
                  <a:srgbClr val="D9D9D9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8553450" y="4283075"/>
                <a:ext cx="501650" cy="315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800" b="0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anose="020B0606020202030204" pitchFamily="34" charset="0"/>
                  </a:rPr>
                  <a:t>2014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0063163" y="4283075"/>
              <a:ext cx="500063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2015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78" name="Grupo 477"/>
          <p:cNvGrpSpPr/>
          <p:nvPr/>
        </p:nvGrpSpPr>
        <p:grpSpPr>
          <a:xfrm>
            <a:off x="5837467" y="5434910"/>
            <a:ext cx="3723431" cy="246221"/>
            <a:chOff x="7680176" y="4622939"/>
            <a:chExt cx="3723431" cy="246221"/>
          </a:xfrm>
        </p:grpSpPr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7680176" y="4703763"/>
              <a:ext cx="69850" cy="71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7851353" y="4622939"/>
              <a:ext cx="35522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não utilizaram serviços/produtos após o contato</a:t>
              </a:r>
              <a:endPara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6053491" y="5703059"/>
            <a:ext cx="3456384" cy="246221"/>
            <a:chOff x="7896200" y="4891088"/>
            <a:chExt cx="3456384" cy="246221"/>
          </a:xfrm>
        </p:grpSpPr>
        <p:sp>
          <p:nvSpPr>
            <p:cNvPr id="27" name="Rectangle 17"/>
            <p:cNvSpPr>
              <a:spLocks noChangeArrowheads="1"/>
            </p:cNvSpPr>
            <p:nvPr/>
          </p:nvSpPr>
          <p:spPr bwMode="auto">
            <a:xfrm>
              <a:off x="7896200" y="4937125"/>
              <a:ext cx="69850" cy="698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8125739" y="4891088"/>
              <a:ext cx="32268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após o contato utilizaram serviços/produtos</a:t>
              </a:r>
              <a:endPara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65" name="Conector de seta reta 64"/>
          <p:cNvCxnSpPr>
            <a:stCxn id="7" idx="0"/>
            <a:endCxn id="7" idx="7"/>
          </p:cNvCxnSpPr>
          <p:nvPr/>
        </p:nvCxnSpPr>
        <p:spPr>
          <a:xfrm>
            <a:off x="6475791" y="3966334"/>
            <a:ext cx="2395538" cy="987425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upo 65"/>
          <p:cNvGrpSpPr/>
          <p:nvPr/>
        </p:nvGrpSpPr>
        <p:grpSpPr>
          <a:xfrm>
            <a:off x="9016454" y="3895542"/>
            <a:ext cx="1725875" cy="1249136"/>
            <a:chOff x="9363802" y="3207015"/>
            <a:chExt cx="1725875" cy="1249136"/>
          </a:xfrm>
        </p:grpSpPr>
        <p:sp>
          <p:nvSpPr>
            <p:cNvPr id="161" name="Triângulo isósceles 160"/>
            <p:cNvSpPr/>
            <p:nvPr/>
          </p:nvSpPr>
          <p:spPr>
            <a:xfrm rot="15600097">
              <a:off x="9506290" y="3584013"/>
              <a:ext cx="298292" cy="583268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62" name="Elipse 161"/>
            <p:cNvSpPr/>
            <p:nvPr/>
          </p:nvSpPr>
          <p:spPr>
            <a:xfrm rot="18852463">
              <a:off x="9828295" y="3194768"/>
              <a:ext cx="1249136" cy="127362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63" name="CaixaDeTexto 51"/>
            <p:cNvSpPr txBox="1"/>
            <p:nvPr/>
          </p:nvSpPr>
          <p:spPr>
            <a:xfrm>
              <a:off x="9982343" y="367801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-10%</a:t>
              </a:r>
              <a:endParaRPr lang="pt-BR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167" name="Conector de seta reta 166"/>
          <p:cNvCxnSpPr>
            <a:endCxn id="8" idx="6"/>
          </p:cNvCxnSpPr>
          <p:nvPr/>
        </p:nvCxnSpPr>
        <p:spPr>
          <a:xfrm flipV="1">
            <a:off x="6440583" y="2548696"/>
            <a:ext cx="2430746" cy="1385624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Grupo 167"/>
          <p:cNvGrpSpPr/>
          <p:nvPr/>
        </p:nvGrpSpPr>
        <p:grpSpPr>
          <a:xfrm>
            <a:off x="8987574" y="2567973"/>
            <a:ext cx="1725875" cy="1249136"/>
            <a:chOff x="9363802" y="3207015"/>
            <a:chExt cx="1725875" cy="1249136"/>
          </a:xfrm>
        </p:grpSpPr>
        <p:sp>
          <p:nvSpPr>
            <p:cNvPr id="169" name="Triângulo isósceles 168"/>
            <p:cNvSpPr/>
            <p:nvPr/>
          </p:nvSpPr>
          <p:spPr>
            <a:xfrm rot="15600097">
              <a:off x="9506290" y="3584013"/>
              <a:ext cx="298292" cy="583268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70" name="Elipse 169"/>
            <p:cNvSpPr/>
            <p:nvPr/>
          </p:nvSpPr>
          <p:spPr>
            <a:xfrm rot="18852463">
              <a:off x="9828295" y="3194768"/>
              <a:ext cx="1249136" cy="127362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71" name="CaixaDeTexto 51"/>
            <p:cNvSpPr txBox="1"/>
            <p:nvPr/>
          </p:nvSpPr>
          <p:spPr>
            <a:xfrm>
              <a:off x="9982343" y="367801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+7%</a:t>
              </a:r>
              <a:endParaRPr lang="pt-BR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5" name="Espaço Reservado para Conteúdo 4"/>
          <p:cNvSpPr txBox="1">
            <a:spLocks/>
          </p:cNvSpPr>
          <p:nvPr/>
        </p:nvSpPr>
        <p:spPr>
          <a:xfrm>
            <a:off x="6049623" y="1551197"/>
            <a:ext cx="5555705" cy="42481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utilização de serviço ou produto do Sebrae após contato com a Central</a:t>
            </a:r>
          </a:p>
        </p:txBody>
      </p:sp>
    </p:spTree>
    <p:extLst>
      <p:ext uri="{BB962C8B-B14F-4D97-AF65-F5344CB8AC3E}">
        <p14:creationId xmlns:p14="http://schemas.microsoft.com/office/powerpoint/2010/main" xmlns="" val="88942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animBg="1"/>
      <p:bldP spid="8" grpId="0" animBg="1"/>
      <p:bldP spid="3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46</a:t>
            </a:fld>
            <a:endParaRPr lang="pt-BR" dirty="0"/>
          </a:p>
        </p:txBody>
      </p:sp>
      <p:sp>
        <p:nvSpPr>
          <p:cNvPr id="24" name="Espaço Reservado para Conteúdo 4"/>
          <p:cNvSpPr txBox="1">
            <a:spLocks/>
          </p:cNvSpPr>
          <p:nvPr/>
        </p:nvSpPr>
        <p:spPr>
          <a:xfrm>
            <a:off x="872399" y="1592399"/>
            <a:ext cx="4431513" cy="17159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qualquer forma, praticamente a totalidade desses entrevistados (95%), caso necessário,  pretende voltar a entrar em contato com a Central de Relacionamento do Sebrae 0800 </a:t>
            </a:r>
            <a:r>
              <a:rPr lang="pt-BR" sz="1000" dirty="0">
                <a:solidFill>
                  <a:srgbClr val="002060"/>
                </a:solidFill>
                <a:latin typeface="Arial Narrow" panose="020B0606020202030204" pitchFamily="34" charset="0"/>
              </a:rPr>
              <a:t>(P9)</a:t>
            </a:r>
          </a:p>
        </p:txBody>
      </p:sp>
      <p:sp>
        <p:nvSpPr>
          <p:cNvPr id="189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Espaço Reservado para Conteúdo 4"/>
          <p:cNvSpPr txBox="1">
            <a:spLocks/>
          </p:cNvSpPr>
          <p:nvPr/>
        </p:nvSpPr>
        <p:spPr>
          <a:xfrm>
            <a:off x="872399" y="3573016"/>
            <a:ext cx="5295609" cy="17159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independentemente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da faixa etária ou do grau de instrução desses entrevistados, esses percentuais sempre se situaram acima de 91%, ou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seja,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mais de 9 em cada 10 voltariam a ligar para a Central de Relacionamento 0800, caso necessário </a:t>
            </a:r>
            <a:endParaRPr lang="pt-BR" sz="1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9" name="Gráfico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98667822"/>
              </p:ext>
            </p:extLst>
          </p:nvPr>
        </p:nvGraphicFramePr>
        <p:xfrm>
          <a:off x="6562552" y="2380483"/>
          <a:ext cx="5148263" cy="339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Espaço Reservado para Conteúdo 4"/>
          <p:cNvSpPr txBox="1">
            <a:spLocks/>
          </p:cNvSpPr>
          <p:nvPr/>
        </p:nvSpPr>
        <p:spPr>
          <a:xfrm>
            <a:off x="7752184" y="1808684"/>
            <a:ext cx="3240874" cy="57631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postura quanto a novos contatos com a Central (se necessário)</a:t>
            </a:r>
            <a:endParaRPr lang="pt-BR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33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  <p:bldGraphic spid="39" grpId="0">
        <p:bldSub>
          <a:bldChart bld="category"/>
        </p:bldSub>
      </p:bldGraphic>
      <p:bldP spid="4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o 43"/>
          <p:cNvGrpSpPr/>
          <p:nvPr/>
        </p:nvGrpSpPr>
        <p:grpSpPr>
          <a:xfrm>
            <a:off x="7320136" y="2954338"/>
            <a:ext cx="2714625" cy="3414713"/>
            <a:chOff x="7320136" y="2954338"/>
            <a:chExt cx="2714625" cy="3414713"/>
          </a:xfrm>
        </p:grpSpPr>
        <p:sp>
          <p:nvSpPr>
            <p:cNvPr id="45" name="Rectangle 6"/>
            <p:cNvSpPr>
              <a:spLocks noChangeArrowheads="1"/>
            </p:cNvSpPr>
            <p:nvPr/>
          </p:nvSpPr>
          <p:spPr bwMode="auto">
            <a:xfrm>
              <a:off x="8950499" y="3354388"/>
              <a:ext cx="812800" cy="244475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7593186" y="3735388"/>
              <a:ext cx="812800" cy="206375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" name="Rectangle 8"/>
            <p:cNvSpPr>
              <a:spLocks noChangeArrowheads="1"/>
            </p:cNvSpPr>
            <p:nvPr/>
          </p:nvSpPr>
          <p:spPr bwMode="auto">
            <a:xfrm>
              <a:off x="7320136" y="5792788"/>
              <a:ext cx="2714625" cy="12700"/>
            </a:xfrm>
            <a:prstGeom prst="rect">
              <a:avLst/>
            </a:prstGeom>
            <a:solidFill>
              <a:srgbClr val="D9D9D9"/>
            </a:solidFill>
            <a:ln w="1588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7766224" y="3335338"/>
              <a:ext cx="584200" cy="39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2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88%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9123536" y="2954338"/>
              <a:ext cx="582613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2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95%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7740824" y="5975351"/>
              <a:ext cx="638175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2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2014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12"/>
            <p:cNvSpPr>
              <a:spLocks noChangeArrowheads="1"/>
            </p:cNvSpPr>
            <p:nvPr/>
          </p:nvSpPr>
          <p:spPr bwMode="auto">
            <a:xfrm>
              <a:off x="9096549" y="5975351"/>
              <a:ext cx="639763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2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2015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52" name="Conector de seta reta 51"/>
          <p:cNvCxnSpPr/>
          <p:nvPr/>
        </p:nvCxnSpPr>
        <p:spPr>
          <a:xfrm flipV="1">
            <a:off x="7917325" y="3683986"/>
            <a:ext cx="1559003" cy="4872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o 52"/>
          <p:cNvGrpSpPr/>
          <p:nvPr/>
        </p:nvGrpSpPr>
        <p:grpSpPr>
          <a:xfrm>
            <a:off x="9991109" y="3028324"/>
            <a:ext cx="1725875" cy="1249136"/>
            <a:chOff x="9363802" y="3207015"/>
            <a:chExt cx="1725875" cy="1249136"/>
          </a:xfrm>
          <a:solidFill>
            <a:srgbClr val="92D050"/>
          </a:solidFill>
        </p:grpSpPr>
        <p:sp>
          <p:nvSpPr>
            <p:cNvPr id="54" name="Triângulo isósceles 53"/>
            <p:cNvSpPr/>
            <p:nvPr/>
          </p:nvSpPr>
          <p:spPr>
            <a:xfrm rot="15600097">
              <a:off x="9506290" y="3584013"/>
              <a:ext cx="298292" cy="583268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55" name="Elipse 54"/>
            <p:cNvSpPr/>
            <p:nvPr/>
          </p:nvSpPr>
          <p:spPr>
            <a:xfrm rot="18852463">
              <a:off x="9828295" y="3194768"/>
              <a:ext cx="1249136" cy="1273629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56" name="CaixaDeTexto 51"/>
            <p:cNvSpPr txBox="1"/>
            <p:nvPr/>
          </p:nvSpPr>
          <p:spPr>
            <a:xfrm>
              <a:off x="9982343" y="3535683"/>
              <a:ext cx="9144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3200" b="1" dirty="0" smtClean="0">
                  <a:latin typeface="Arial Narrow" panose="020B0606020202030204" pitchFamily="34" charset="0"/>
                </a:rPr>
                <a:t>+8%</a:t>
              </a:r>
              <a:endParaRPr lang="pt-BR" sz="32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1" name="Retângulo 20"/>
          <p:cNvSpPr/>
          <p:nvPr/>
        </p:nvSpPr>
        <p:spPr>
          <a:xfrm>
            <a:off x="6528048" y="2420888"/>
            <a:ext cx="5479504" cy="3935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47</a:t>
            </a:fld>
            <a:endParaRPr lang="pt-BR" dirty="0"/>
          </a:p>
        </p:txBody>
      </p:sp>
      <p:sp>
        <p:nvSpPr>
          <p:cNvPr id="24" name="Espaço Reservado para Conteúdo 4"/>
          <p:cNvSpPr txBox="1">
            <a:spLocks/>
          </p:cNvSpPr>
          <p:nvPr/>
        </p:nvSpPr>
        <p:spPr>
          <a:xfrm>
            <a:off x="872400" y="1592399"/>
            <a:ext cx="5090250" cy="20858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n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ovamente,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o aspecto do tempo de espera é relevante e  impactante na decisão de voltar a ligar para a Central de Relacionamento do Sebrae 0800, visto ser a única situação onde o percentual se situou abaixo de 90% </a:t>
            </a:r>
            <a:r>
              <a:rPr lang="pt-BR" sz="1000" dirty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pt-BR" sz="1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P9&amp;P2)</a:t>
            </a:r>
            <a:endParaRPr lang="pt-BR" sz="1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89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Espaço Reservado para Conteúdo 4"/>
          <p:cNvSpPr txBox="1">
            <a:spLocks/>
          </p:cNvSpPr>
          <p:nvPr/>
        </p:nvSpPr>
        <p:spPr>
          <a:xfrm>
            <a:off x="7425519" y="1836745"/>
            <a:ext cx="3666802" cy="51218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propensão a novos </a:t>
            </a: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contatos com a Central </a:t>
            </a: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em função da percepção do tempo de espera*</a:t>
            </a:r>
            <a:endParaRPr lang="pt-BR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6666532" y="2655956"/>
            <a:ext cx="5118100" cy="2208371"/>
            <a:chOff x="5407025" y="2709863"/>
            <a:chExt cx="5118100" cy="220837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83263" y="2998788"/>
              <a:ext cx="4365625" cy="1549400"/>
            </a:xfrm>
            <a:custGeom>
              <a:avLst/>
              <a:gdLst>
                <a:gd name="T0" fmla="*/ 0 w 2750"/>
                <a:gd name="T1" fmla="*/ 610 h 976"/>
                <a:gd name="T2" fmla="*/ 600 w 2750"/>
                <a:gd name="T3" fmla="*/ 610 h 976"/>
                <a:gd name="T4" fmla="*/ 600 w 2750"/>
                <a:gd name="T5" fmla="*/ 976 h 976"/>
                <a:gd name="T6" fmla="*/ 0 w 2750"/>
                <a:gd name="T7" fmla="*/ 976 h 976"/>
                <a:gd name="T8" fmla="*/ 0 w 2750"/>
                <a:gd name="T9" fmla="*/ 610 h 976"/>
                <a:gd name="T10" fmla="*/ 1074 w 2750"/>
                <a:gd name="T11" fmla="*/ 122 h 976"/>
                <a:gd name="T12" fmla="*/ 1676 w 2750"/>
                <a:gd name="T13" fmla="*/ 122 h 976"/>
                <a:gd name="T14" fmla="*/ 1676 w 2750"/>
                <a:gd name="T15" fmla="*/ 976 h 976"/>
                <a:gd name="T16" fmla="*/ 1074 w 2750"/>
                <a:gd name="T17" fmla="*/ 976 h 976"/>
                <a:gd name="T18" fmla="*/ 1074 w 2750"/>
                <a:gd name="T19" fmla="*/ 122 h 976"/>
                <a:gd name="T20" fmla="*/ 2149 w 2750"/>
                <a:gd name="T21" fmla="*/ 0 h 976"/>
                <a:gd name="T22" fmla="*/ 2750 w 2750"/>
                <a:gd name="T23" fmla="*/ 0 h 976"/>
                <a:gd name="T24" fmla="*/ 2750 w 2750"/>
                <a:gd name="T25" fmla="*/ 976 h 976"/>
                <a:gd name="T26" fmla="*/ 2149 w 2750"/>
                <a:gd name="T27" fmla="*/ 976 h 976"/>
                <a:gd name="T28" fmla="*/ 2149 w 2750"/>
                <a:gd name="T29" fmla="*/ 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0" h="976">
                  <a:moveTo>
                    <a:pt x="0" y="610"/>
                  </a:moveTo>
                  <a:lnTo>
                    <a:pt x="600" y="610"/>
                  </a:lnTo>
                  <a:lnTo>
                    <a:pt x="600" y="976"/>
                  </a:lnTo>
                  <a:lnTo>
                    <a:pt x="0" y="976"/>
                  </a:lnTo>
                  <a:lnTo>
                    <a:pt x="0" y="610"/>
                  </a:lnTo>
                  <a:close/>
                  <a:moveTo>
                    <a:pt x="1074" y="122"/>
                  </a:moveTo>
                  <a:lnTo>
                    <a:pt x="1676" y="122"/>
                  </a:lnTo>
                  <a:lnTo>
                    <a:pt x="1676" y="976"/>
                  </a:lnTo>
                  <a:lnTo>
                    <a:pt x="1074" y="976"/>
                  </a:lnTo>
                  <a:lnTo>
                    <a:pt x="1074" y="122"/>
                  </a:lnTo>
                  <a:close/>
                  <a:moveTo>
                    <a:pt x="2149" y="0"/>
                  </a:moveTo>
                  <a:lnTo>
                    <a:pt x="2750" y="0"/>
                  </a:lnTo>
                  <a:lnTo>
                    <a:pt x="2750" y="976"/>
                  </a:lnTo>
                  <a:lnTo>
                    <a:pt x="2149" y="976"/>
                  </a:lnTo>
                  <a:lnTo>
                    <a:pt x="2149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407025" y="4543425"/>
              <a:ext cx="5118100" cy="9525"/>
            </a:xfrm>
            <a:prstGeom prst="rect">
              <a:avLst/>
            </a:prstGeom>
            <a:solidFill>
              <a:srgbClr val="D9D9D9"/>
            </a:solidFill>
            <a:ln w="1588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094413" y="3678238"/>
              <a:ext cx="4048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86%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800975" y="2903538"/>
              <a:ext cx="4032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94%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9505950" y="2709863"/>
              <a:ext cx="4048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96%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478463" y="4672013"/>
              <a:ext cx="146354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percepção negativa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636994" y="4672013"/>
              <a:ext cx="799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indefinidos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8982075" y="4672013"/>
              <a:ext cx="139942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percepção</a:t>
              </a:r>
              <a:r>
                <a:rPr kumimoji="0" lang="pt-BR" altLang="pt-BR" sz="16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 positiva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6" name="Espaço Reservado para Conteúdo 4"/>
          <p:cNvSpPr txBox="1">
            <a:spLocks/>
          </p:cNvSpPr>
          <p:nvPr/>
        </p:nvSpPr>
        <p:spPr>
          <a:xfrm>
            <a:off x="873238" y="3719425"/>
            <a:ext cx="4934730" cy="20858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comparação dos resultados de 2015 com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2014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indica um aumento no percentual de usuários que voltariam a ligar para a Central de Relacionamento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0800,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da ordem de 8% </a:t>
            </a:r>
            <a:endParaRPr lang="pt-BR" sz="1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7407399" y="5332694"/>
            <a:ext cx="3432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* desconsideradas as entrevistas com ‘não sabe’ &amp; ‘sem resposta’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335360" y="6029832"/>
            <a:ext cx="1800200" cy="567520"/>
            <a:chOff x="395536" y="548680"/>
            <a:chExt cx="1800200" cy="567520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48680"/>
              <a:ext cx="435099" cy="56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Retângulo 38"/>
            <p:cNvSpPr/>
            <p:nvPr/>
          </p:nvSpPr>
          <p:spPr>
            <a:xfrm>
              <a:off x="830635" y="548680"/>
              <a:ext cx="1365101" cy="5675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 dirty="0">
                  <a:solidFill>
                    <a:srgbClr val="002060"/>
                  </a:solidFill>
                </a:rPr>
                <a:t>Clique no *  para ver as informações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8611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40" grpId="0" animBg="1"/>
      <p:bldP spid="26" grpId="0"/>
      <p:bldP spid="36" grpId="0"/>
      <p:bldP spid="36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48</a:t>
            </a:fld>
            <a:endParaRPr lang="pt-BR" dirty="0"/>
          </a:p>
        </p:txBody>
      </p:sp>
      <p:sp>
        <p:nvSpPr>
          <p:cNvPr id="24" name="Espaço Reservado para Conteúdo 4"/>
          <p:cNvSpPr txBox="1">
            <a:spLocks/>
          </p:cNvSpPr>
          <p:nvPr/>
        </p:nvSpPr>
        <p:spPr>
          <a:xfrm>
            <a:off x="872400" y="1592399"/>
            <a:ext cx="5090250" cy="20858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nível de satisfação geral com o atendimento prestado pela Central de Relacionamento do Sebrae 0800 é bem elevado, alcançando a 9,0 em uma escala de 0 a 10 </a:t>
            </a:r>
            <a:r>
              <a:rPr lang="pt-BR" sz="1000" dirty="0">
                <a:solidFill>
                  <a:srgbClr val="002060"/>
                </a:solidFill>
                <a:latin typeface="Arial Narrow" panose="020B0606020202030204" pitchFamily="34" charset="0"/>
              </a:rPr>
              <a:t>(P10)</a:t>
            </a:r>
          </a:p>
        </p:txBody>
      </p:sp>
      <p:sp>
        <p:nvSpPr>
          <p:cNvPr id="189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Espaço Reservado para Conteúdo 4"/>
          <p:cNvSpPr txBox="1">
            <a:spLocks/>
          </p:cNvSpPr>
          <p:nvPr/>
        </p:nvSpPr>
        <p:spPr>
          <a:xfrm>
            <a:off x="6600056" y="1916832"/>
            <a:ext cx="4968552" cy="38104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satisfação </a:t>
            </a: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geral com o atendimento </a:t>
            </a: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da </a:t>
            </a: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Central de </a:t>
            </a: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Relacionamento</a:t>
            </a:r>
            <a:endParaRPr lang="pt-BR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Espaço Reservado para Conteúdo 4"/>
          <p:cNvSpPr txBox="1">
            <a:spLocks/>
          </p:cNvSpPr>
          <p:nvPr/>
        </p:nvSpPr>
        <p:spPr>
          <a:xfrm>
            <a:off x="873238" y="3212976"/>
            <a:ext cx="4934730" cy="20858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tanto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na segmentação pelas faixas etárias, como pelo grau de instrução, essas notas variam no máximo 8%, oscilando entre um mínimo de 8,6 até o máximo de 9,2, o que indica uma situação bastante confortável e homogênea </a:t>
            </a:r>
            <a:endParaRPr lang="pt-BR" sz="1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4" name="Gráfico 33"/>
          <p:cNvGraphicFramePr>
            <a:graphicFrameLocks/>
          </p:cNvGraphicFramePr>
          <p:nvPr>
            <p:extLst/>
          </p:nvPr>
        </p:nvGraphicFramePr>
        <p:xfrm>
          <a:off x="6245751" y="2599320"/>
          <a:ext cx="5115456" cy="313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CaixaDeTexto 37"/>
          <p:cNvSpPr txBox="1"/>
          <p:nvPr/>
        </p:nvSpPr>
        <p:spPr>
          <a:xfrm rot="21045577">
            <a:off x="6767054" y="2773927"/>
            <a:ext cx="1800000" cy="9088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média</a:t>
            </a:r>
          </a:p>
          <a:p>
            <a:pPr algn="ctr"/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9,0</a:t>
            </a:r>
            <a:endParaRPr lang="pt-BR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468005" y="5767672"/>
            <a:ext cx="30567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notas 9 e 10: 73,4%</a:t>
            </a:r>
          </a:p>
          <a:p>
            <a:r>
              <a:rPr lang="pt-BR" sz="1100" dirty="0">
                <a:solidFill>
                  <a:srgbClr val="002060"/>
                </a:solidFill>
                <a:latin typeface="Arial Narrow" panose="020B0606020202030204" pitchFamily="34" charset="0"/>
              </a:rPr>
              <a:t>notas </a:t>
            </a:r>
            <a:r>
              <a:rPr lang="pt-BR" sz="11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7 e 8: 20,7%</a:t>
            </a:r>
          </a:p>
          <a:p>
            <a:r>
              <a:rPr lang="pt-BR" sz="1100" dirty="0">
                <a:solidFill>
                  <a:srgbClr val="002060"/>
                </a:solidFill>
                <a:latin typeface="Arial Narrow" panose="020B0606020202030204" pitchFamily="34" charset="0"/>
              </a:rPr>
              <a:t>notas </a:t>
            </a:r>
            <a:r>
              <a:rPr lang="pt-BR" sz="11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 a 6: 5,9%</a:t>
            </a:r>
            <a:endParaRPr lang="pt-BR" sz="11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48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3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3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3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3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3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3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3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3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34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34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34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34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 animBg="1"/>
      <p:bldP spid="26" grpId="0"/>
      <p:bldGraphic spid="34" grpId="0">
        <p:bldSub>
          <a:bldChart bld="categoryEl"/>
        </p:bldSub>
      </p:bldGraphic>
      <p:bldP spid="35" grpId="0" animBg="1"/>
      <p:bldP spid="3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49</a:t>
            </a:fld>
            <a:endParaRPr lang="pt-BR" dirty="0"/>
          </a:p>
        </p:txBody>
      </p:sp>
      <p:sp>
        <p:nvSpPr>
          <p:cNvPr id="24" name="Espaço Reservado para Conteúdo 4"/>
          <p:cNvSpPr txBox="1">
            <a:spLocks/>
          </p:cNvSpPr>
          <p:nvPr/>
        </p:nvSpPr>
        <p:spPr>
          <a:xfrm>
            <a:off x="872400" y="1592399"/>
            <a:ext cx="5090250" cy="20858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aspecto tempo de espera, muito mais do que qualquer outro atributo, mais uma vez, se destaca como relevante, tanto que a diferença entre os extremos alcança a 28%  </a:t>
            </a:r>
            <a:r>
              <a:rPr lang="pt-BR" sz="1000" dirty="0">
                <a:solidFill>
                  <a:srgbClr val="002060"/>
                </a:solidFill>
                <a:latin typeface="Arial Narrow" panose="020B0606020202030204" pitchFamily="34" charset="0"/>
              </a:rPr>
              <a:t>(P10)</a:t>
            </a:r>
          </a:p>
        </p:txBody>
      </p:sp>
      <p:sp>
        <p:nvSpPr>
          <p:cNvPr id="189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Espaço Reservado para Conteúdo 4"/>
          <p:cNvSpPr txBox="1">
            <a:spLocks/>
          </p:cNvSpPr>
          <p:nvPr/>
        </p:nvSpPr>
        <p:spPr>
          <a:xfrm>
            <a:off x="6079898" y="1916832"/>
            <a:ext cx="5056662" cy="38104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satisfação geral com o atendimento da Central de Relacionamento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5988050" y="2628901"/>
            <a:ext cx="5170488" cy="2595563"/>
            <a:chOff x="5988050" y="2628901"/>
            <a:chExt cx="5170488" cy="2595563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6340475" y="2941638"/>
              <a:ext cx="4467225" cy="1647825"/>
            </a:xfrm>
            <a:custGeom>
              <a:avLst/>
              <a:gdLst>
                <a:gd name="T0" fmla="*/ 0 w 2814"/>
                <a:gd name="T1" fmla="*/ 238 h 1038"/>
                <a:gd name="T2" fmla="*/ 643 w 2814"/>
                <a:gd name="T3" fmla="*/ 238 h 1038"/>
                <a:gd name="T4" fmla="*/ 643 w 2814"/>
                <a:gd name="T5" fmla="*/ 1038 h 1038"/>
                <a:gd name="T6" fmla="*/ 0 w 2814"/>
                <a:gd name="T7" fmla="*/ 1038 h 1038"/>
                <a:gd name="T8" fmla="*/ 0 w 2814"/>
                <a:gd name="T9" fmla="*/ 238 h 1038"/>
                <a:gd name="T10" fmla="*/ 1085 w 2814"/>
                <a:gd name="T11" fmla="*/ 114 h 1038"/>
                <a:gd name="T12" fmla="*/ 1728 w 2814"/>
                <a:gd name="T13" fmla="*/ 114 h 1038"/>
                <a:gd name="T14" fmla="*/ 1728 w 2814"/>
                <a:gd name="T15" fmla="*/ 1038 h 1038"/>
                <a:gd name="T16" fmla="*/ 1085 w 2814"/>
                <a:gd name="T17" fmla="*/ 1038 h 1038"/>
                <a:gd name="T18" fmla="*/ 1085 w 2814"/>
                <a:gd name="T19" fmla="*/ 114 h 1038"/>
                <a:gd name="T20" fmla="*/ 2171 w 2814"/>
                <a:gd name="T21" fmla="*/ 0 h 1038"/>
                <a:gd name="T22" fmla="*/ 2814 w 2814"/>
                <a:gd name="T23" fmla="*/ 0 h 1038"/>
                <a:gd name="T24" fmla="*/ 2814 w 2814"/>
                <a:gd name="T25" fmla="*/ 1038 h 1038"/>
                <a:gd name="T26" fmla="*/ 2171 w 2814"/>
                <a:gd name="T27" fmla="*/ 1038 h 1038"/>
                <a:gd name="T28" fmla="*/ 2171 w 2814"/>
                <a:gd name="T29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14" h="1038">
                  <a:moveTo>
                    <a:pt x="0" y="238"/>
                  </a:moveTo>
                  <a:lnTo>
                    <a:pt x="643" y="238"/>
                  </a:lnTo>
                  <a:lnTo>
                    <a:pt x="643" y="1038"/>
                  </a:lnTo>
                  <a:lnTo>
                    <a:pt x="0" y="1038"/>
                  </a:lnTo>
                  <a:lnTo>
                    <a:pt x="0" y="238"/>
                  </a:lnTo>
                  <a:close/>
                  <a:moveTo>
                    <a:pt x="1085" y="114"/>
                  </a:moveTo>
                  <a:lnTo>
                    <a:pt x="1728" y="114"/>
                  </a:lnTo>
                  <a:lnTo>
                    <a:pt x="1728" y="1038"/>
                  </a:lnTo>
                  <a:lnTo>
                    <a:pt x="1085" y="1038"/>
                  </a:lnTo>
                  <a:lnTo>
                    <a:pt x="1085" y="114"/>
                  </a:lnTo>
                  <a:close/>
                  <a:moveTo>
                    <a:pt x="2171" y="0"/>
                  </a:moveTo>
                  <a:lnTo>
                    <a:pt x="2814" y="0"/>
                  </a:lnTo>
                  <a:lnTo>
                    <a:pt x="2814" y="1038"/>
                  </a:lnTo>
                  <a:lnTo>
                    <a:pt x="2171" y="1038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988050" y="4584701"/>
              <a:ext cx="5170488" cy="9525"/>
            </a:xfrm>
            <a:prstGeom prst="rect">
              <a:avLst/>
            </a:prstGeom>
            <a:solidFill>
              <a:srgbClr val="D9D9D9"/>
            </a:solidFill>
            <a:ln w="1588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721475" y="3005138"/>
              <a:ext cx="344488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7,1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445500" y="2808288"/>
              <a:ext cx="344488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8,2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0167938" y="2628901"/>
              <a:ext cx="361950" cy="325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9,2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067425" y="4713288"/>
              <a:ext cx="16319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esperou muito tempo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665913" y="4946651"/>
              <a:ext cx="4429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(sim)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740650" y="4713288"/>
              <a:ext cx="17367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às vezes espera muito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902575" y="4946651"/>
              <a:ext cx="14097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tempo, outras não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607550" y="4713288"/>
              <a:ext cx="14478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não esperou muito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9848850" y="4946651"/>
              <a:ext cx="966788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tempo (não)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28" name="Tabela 27"/>
          <p:cNvGraphicFramePr>
            <a:graphicFrameLocks noGrp="1"/>
          </p:cNvGraphicFramePr>
          <p:nvPr>
            <p:extLst/>
          </p:nvPr>
        </p:nvGraphicFramePr>
        <p:xfrm>
          <a:off x="9381600" y="140400"/>
          <a:ext cx="2090660" cy="655740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045330"/>
                <a:gridCol w="1045330"/>
              </a:tblGrid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UF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média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AC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RR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9,2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RO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9,2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AM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9,2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TO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9,2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PB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ES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AP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AL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RS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PI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MS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RJ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BA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SE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CE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PR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SP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GO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MA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SC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DF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MG</a:t>
                      </a:r>
                      <a:endParaRPr lang="pt-BR" sz="16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Espaço Reservado para Conteúdo 4"/>
          <p:cNvSpPr txBox="1">
            <a:spLocks/>
          </p:cNvSpPr>
          <p:nvPr/>
        </p:nvSpPr>
        <p:spPr>
          <a:xfrm>
            <a:off x="872400" y="3541781"/>
            <a:ext cx="5090250" cy="20858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nos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resultados por estado, as diferenças entre as notas de satisfação geral são igualmente bem reduzidas, com destaque mais uma vez para o estado do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Acre</a:t>
            </a:r>
            <a:endParaRPr lang="pt-BR" sz="1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93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9" grpId="0"/>
      <p:bldP spid="189" grpId="1"/>
      <p:bldP spid="40" grpId="0" animBg="1"/>
      <p:bldP spid="40" grpId="1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11" name="Espaço Reservado para Conteúdo 4"/>
          <p:cNvSpPr txBox="1">
            <a:spLocks/>
          </p:cNvSpPr>
          <p:nvPr/>
        </p:nvSpPr>
        <p:spPr>
          <a:xfrm>
            <a:off x="6480000" y="1440000"/>
            <a:ext cx="4655920" cy="137695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lang="pt-BR" sz="1800" kern="120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lang="pt-BR" sz="18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lang="pt-BR" sz="18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lang="pt-BR" sz="18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lang="pt-BR" sz="18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lang="pt-BR" sz="17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lang="pt-BR"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lang="pt-BR" sz="15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lang="pt-BR"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pt-BR" sz="1600" dirty="0"/>
              <a:t>P2. Quando o(a) Sr.(a) entrou em contato com a Central 0800, esperou muito tempo para ser atendido?</a:t>
            </a:r>
          </a:p>
        </p:txBody>
      </p:sp>
      <p:sp>
        <p:nvSpPr>
          <p:cNvPr id="89" name="Espaço Reservado para Conteúdo 4"/>
          <p:cNvSpPr txBox="1">
            <a:spLocks/>
          </p:cNvSpPr>
          <p:nvPr/>
        </p:nvSpPr>
        <p:spPr>
          <a:xfrm>
            <a:off x="720000" y="1440000"/>
            <a:ext cx="4655920" cy="13769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F1. O(A) Sr.(a) confirma já ter entrado em contato com a Central de Relacionamento do Sebrae, pelo 0800, de janeiro a junho deste ano de 2015?</a:t>
            </a:r>
          </a:p>
        </p:txBody>
      </p:sp>
      <p:sp>
        <p:nvSpPr>
          <p:cNvPr id="12" name="CaixaDeTexto 37"/>
          <p:cNvSpPr txBox="1"/>
          <p:nvPr/>
        </p:nvSpPr>
        <p:spPr>
          <a:xfrm rot="21045577">
            <a:off x="2340408" y="3719377"/>
            <a:ext cx="1800000" cy="9088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sim</a:t>
            </a:r>
          </a:p>
          <a:p>
            <a:pPr algn="ctr"/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100%</a:t>
            </a:r>
            <a:endParaRPr lang="pt-BR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9" name="Espaço Reservado para Conteúdo 4"/>
          <p:cNvSpPr txBox="1">
            <a:spLocks/>
          </p:cNvSpPr>
          <p:nvPr/>
        </p:nvSpPr>
        <p:spPr>
          <a:xfrm>
            <a:off x="720000" y="6538911"/>
            <a:ext cx="4655920" cy="319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base: 10.009 entrevistas</a:t>
            </a:r>
            <a:endParaRPr lang="pt-BR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Espaço Reservado para Conteúdo 4"/>
          <p:cNvSpPr txBox="1">
            <a:spLocks/>
          </p:cNvSpPr>
          <p:nvPr/>
        </p:nvSpPr>
        <p:spPr>
          <a:xfrm>
            <a:off x="6618291" y="6538910"/>
            <a:ext cx="4655920" cy="319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base: </a:t>
            </a:r>
            <a:r>
              <a:rPr lang="pt-BR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9.520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entrevistas</a:t>
            </a:r>
          </a:p>
        </p:txBody>
      </p:sp>
      <p:grpSp>
        <p:nvGrpSpPr>
          <p:cNvPr id="72" name="Grupo 71"/>
          <p:cNvGrpSpPr/>
          <p:nvPr/>
        </p:nvGrpSpPr>
        <p:grpSpPr>
          <a:xfrm>
            <a:off x="7072313" y="3730625"/>
            <a:ext cx="4392089" cy="1342212"/>
            <a:chOff x="7072313" y="3730625"/>
            <a:chExt cx="4392089" cy="13422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072313" y="3730625"/>
              <a:ext cx="273050" cy="8223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345363" y="3730625"/>
              <a:ext cx="3935413" cy="822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11280776" y="3730625"/>
              <a:ext cx="85725" cy="8223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7075488" y="4016375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6%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9128126" y="4016375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92%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>
              <a:off x="11190288" y="4016375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65" name="Rectangle 12"/>
            <p:cNvSpPr>
              <a:spLocks noChangeArrowheads="1"/>
            </p:cNvSpPr>
            <p:nvPr/>
          </p:nvSpPr>
          <p:spPr bwMode="auto">
            <a:xfrm>
              <a:off x="8172451" y="4870450"/>
              <a:ext cx="115888" cy="1174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66" name="Rectangle 13"/>
            <p:cNvSpPr>
              <a:spLocks noChangeArrowheads="1"/>
            </p:cNvSpPr>
            <p:nvPr/>
          </p:nvSpPr>
          <p:spPr bwMode="auto">
            <a:xfrm>
              <a:off x="8343901" y="4795838"/>
              <a:ext cx="2933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sim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67" name="Rectangle 14"/>
            <p:cNvSpPr>
              <a:spLocks noChangeArrowheads="1"/>
            </p:cNvSpPr>
            <p:nvPr/>
          </p:nvSpPr>
          <p:spPr bwMode="auto">
            <a:xfrm>
              <a:off x="8799513" y="4870450"/>
              <a:ext cx="117475" cy="1174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8970963" y="4795838"/>
              <a:ext cx="31739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não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69" name="Rectangle 16"/>
            <p:cNvSpPr>
              <a:spLocks noChangeArrowheads="1"/>
            </p:cNvSpPr>
            <p:nvPr/>
          </p:nvSpPr>
          <p:spPr bwMode="auto">
            <a:xfrm>
              <a:off x="9447213" y="4870450"/>
              <a:ext cx="117475" cy="1174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70" name="Rectangle 17"/>
            <p:cNvSpPr>
              <a:spLocks noChangeArrowheads="1"/>
            </p:cNvSpPr>
            <p:nvPr/>
          </p:nvSpPr>
          <p:spPr bwMode="auto">
            <a:xfrm>
              <a:off x="9618663" y="4795838"/>
              <a:ext cx="7486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às vezes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sp>
        <p:nvSpPr>
          <p:cNvPr id="34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resultados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6924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9" grpId="0"/>
      <p:bldP spid="3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50</a:t>
            </a:fld>
            <a:endParaRPr lang="pt-BR" dirty="0"/>
          </a:p>
        </p:txBody>
      </p:sp>
      <p:sp>
        <p:nvSpPr>
          <p:cNvPr id="24" name="Espaço Reservado para Conteúdo 4"/>
          <p:cNvSpPr txBox="1">
            <a:spLocks/>
          </p:cNvSpPr>
          <p:nvPr/>
        </p:nvSpPr>
        <p:spPr>
          <a:xfrm>
            <a:off x="872400" y="1592399"/>
            <a:ext cx="4495378" cy="20858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comparação dos resultados de 2015 com 2014, indica uma situação de estabilidade, com um aumento na nota de satisfação geral da ordem de +1% </a:t>
            </a: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(P10)</a:t>
            </a:r>
          </a:p>
        </p:txBody>
      </p:sp>
      <p:sp>
        <p:nvSpPr>
          <p:cNvPr id="189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Espaço Reservado para Conteúdo 4"/>
          <p:cNvSpPr txBox="1">
            <a:spLocks/>
          </p:cNvSpPr>
          <p:nvPr/>
        </p:nvSpPr>
        <p:spPr>
          <a:xfrm>
            <a:off x="6744072" y="1916832"/>
            <a:ext cx="4975448" cy="38104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satisfação geral com o atendimento da Central de Relacionamento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596544" y="5791164"/>
            <a:ext cx="2660650" cy="12700"/>
          </a:xfrm>
          <a:prstGeom prst="rect">
            <a:avLst/>
          </a:pr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39" name="Grupo 38"/>
          <p:cNvGrpSpPr/>
          <p:nvPr/>
        </p:nvGrpSpPr>
        <p:grpSpPr>
          <a:xfrm>
            <a:off x="6861656" y="2862227"/>
            <a:ext cx="2127251" cy="3482975"/>
            <a:chOff x="6861656" y="2862227"/>
            <a:chExt cx="2127251" cy="3482975"/>
          </a:xfrm>
        </p:grpSpPr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8193569" y="3254339"/>
              <a:ext cx="795338" cy="2543175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6861656" y="3284502"/>
              <a:ext cx="796925" cy="2513013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7102956" y="2892389"/>
              <a:ext cx="415925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2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8,9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8400340" y="2862227"/>
              <a:ext cx="3206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2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9,0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7007706" y="5968964"/>
              <a:ext cx="608013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2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2014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8338031" y="5968964"/>
              <a:ext cx="608013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2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2015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33" name="Conector de seta reta 32"/>
          <p:cNvCxnSpPr/>
          <p:nvPr/>
        </p:nvCxnSpPr>
        <p:spPr>
          <a:xfrm flipV="1">
            <a:off x="6892872" y="3678238"/>
            <a:ext cx="2097090" cy="16057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33"/>
          <p:cNvGrpSpPr/>
          <p:nvPr/>
        </p:nvGrpSpPr>
        <p:grpSpPr>
          <a:xfrm>
            <a:off x="9265334" y="2960768"/>
            <a:ext cx="1725875" cy="1249136"/>
            <a:chOff x="9363802" y="3207015"/>
            <a:chExt cx="1725875" cy="1249136"/>
          </a:xfrm>
        </p:grpSpPr>
        <p:sp>
          <p:nvSpPr>
            <p:cNvPr id="35" name="Triângulo isósceles 34"/>
            <p:cNvSpPr/>
            <p:nvPr/>
          </p:nvSpPr>
          <p:spPr>
            <a:xfrm rot="15600097">
              <a:off x="9506290" y="3584013"/>
              <a:ext cx="298292" cy="583268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36" name="Elipse 35"/>
            <p:cNvSpPr/>
            <p:nvPr/>
          </p:nvSpPr>
          <p:spPr>
            <a:xfrm rot="18852463">
              <a:off x="9828295" y="3194768"/>
              <a:ext cx="1249136" cy="127362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37" name="CaixaDeTexto 51"/>
            <p:cNvSpPr txBox="1"/>
            <p:nvPr/>
          </p:nvSpPr>
          <p:spPr>
            <a:xfrm>
              <a:off x="9982343" y="367801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+1%</a:t>
              </a:r>
              <a:endParaRPr lang="pt-BR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8600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9" grpId="0"/>
      <p:bldP spid="40" grpId="0" animBg="1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51</a:t>
            </a:fld>
            <a:endParaRPr lang="pt-BR" dirty="0"/>
          </a:p>
        </p:txBody>
      </p:sp>
      <p:sp>
        <p:nvSpPr>
          <p:cNvPr id="24" name="Espaço Reservado para Conteúdo 4"/>
          <p:cNvSpPr txBox="1">
            <a:spLocks/>
          </p:cNvSpPr>
          <p:nvPr/>
        </p:nvSpPr>
        <p:spPr>
          <a:xfrm>
            <a:off x="872400" y="1592399"/>
            <a:ext cx="4791552" cy="2407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probabilidade de recomendar a Central de Relacionamento Sebrae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0800,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em uma escala de 0 a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10,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alcança a 9,3, e se apresenta muito homogênea tanto pelas idades quanto pela escolaridade, variando no máximo 6% entre os extremos </a:t>
            </a: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(P11)</a:t>
            </a:r>
          </a:p>
        </p:txBody>
      </p:sp>
      <p:sp>
        <p:nvSpPr>
          <p:cNvPr id="189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Espaço Reservado para Conteúdo 4"/>
          <p:cNvSpPr txBox="1">
            <a:spLocks/>
          </p:cNvSpPr>
          <p:nvPr/>
        </p:nvSpPr>
        <p:spPr>
          <a:xfrm>
            <a:off x="6168008" y="1916832"/>
            <a:ext cx="5157788" cy="38104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probabilidade </a:t>
            </a: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de </a:t>
            </a: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recomendação da Central para amigo </a:t>
            </a: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ou conhecido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207584" y="3999904"/>
            <a:ext cx="3056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índice de recomendação : </a:t>
            </a:r>
            <a:r>
              <a:rPr lang="pt-BR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77,4%</a:t>
            </a:r>
            <a:r>
              <a:rPr lang="pt-BR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pt-BR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91344" y="6238829"/>
            <a:ext cx="30567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promotores: 82,7%</a:t>
            </a:r>
          </a:p>
          <a:p>
            <a:r>
              <a:rPr lang="pt-BR" sz="11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neutros: 12,0%</a:t>
            </a:r>
          </a:p>
          <a:p>
            <a:r>
              <a:rPr lang="pt-BR" sz="11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detratores: 5,3%</a:t>
            </a:r>
            <a:endParaRPr lang="pt-BR" sz="11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/>
          </p:nvPr>
        </p:nvGraphicFramePr>
        <p:xfrm>
          <a:off x="6168008" y="2608269"/>
          <a:ext cx="5157788" cy="323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aixaDeTexto 37"/>
          <p:cNvSpPr txBox="1"/>
          <p:nvPr/>
        </p:nvSpPr>
        <p:spPr>
          <a:xfrm rot="21045577">
            <a:off x="6157293" y="2782876"/>
            <a:ext cx="1800000" cy="9088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média</a:t>
            </a:r>
          </a:p>
          <a:p>
            <a:pPr algn="ctr"/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9,3</a:t>
            </a:r>
            <a:endParaRPr lang="pt-BR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63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"/>
                                        <p:tgtEl>
                                          <p:spTgt spid="1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"/>
                                        <p:tgtEl>
                                          <p:spTgt spid="1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"/>
                                        <p:tgtEl>
                                          <p:spTgt spid="1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"/>
                                        <p:tgtEl>
                                          <p:spTgt spid="1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"/>
                                        <p:tgtEl>
                                          <p:spTgt spid="13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"/>
                                        <p:tgtEl>
                                          <p:spTgt spid="13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50"/>
                                        <p:tgtEl>
                                          <p:spTgt spid="13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50"/>
                                        <p:tgtEl>
                                          <p:spTgt spid="13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"/>
                                        <p:tgtEl>
                                          <p:spTgt spid="13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50"/>
                                        <p:tgtEl>
                                          <p:spTgt spid="13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50"/>
                                        <p:tgtEl>
                                          <p:spTgt spid="13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 animBg="1"/>
      <p:bldP spid="11" grpId="0"/>
      <p:bldP spid="12" grpId="0"/>
      <p:bldGraphic spid="13" grpId="0">
        <p:bldSub>
          <a:bldChart bld="categoryEl"/>
        </p:bldSub>
      </p:bldGraphic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52</a:t>
            </a:fld>
            <a:endParaRPr lang="pt-BR" dirty="0"/>
          </a:p>
        </p:txBody>
      </p:sp>
      <p:sp>
        <p:nvSpPr>
          <p:cNvPr id="24" name="Espaço Reservado para Conteúdo 4"/>
          <p:cNvSpPr txBox="1">
            <a:spLocks/>
          </p:cNvSpPr>
          <p:nvPr/>
        </p:nvSpPr>
        <p:spPr>
          <a:xfrm>
            <a:off x="872400" y="1592399"/>
            <a:ext cx="4791552" cy="2407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novamente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, independentemente da solução (ou não) das solicitações junto à Central de Relacionamento Sebrae 0800, o tempo de espera é impactante </a:t>
            </a: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(P11)</a:t>
            </a:r>
          </a:p>
        </p:txBody>
      </p:sp>
      <p:sp>
        <p:nvSpPr>
          <p:cNvPr id="189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Espaço Reservado para Conteúdo 4"/>
          <p:cNvSpPr txBox="1">
            <a:spLocks/>
          </p:cNvSpPr>
          <p:nvPr/>
        </p:nvSpPr>
        <p:spPr>
          <a:xfrm>
            <a:off x="6573838" y="1916832"/>
            <a:ext cx="5084804" cy="38104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probabilidade de recomendação da Central para amigo ou conhecido</a:t>
            </a:r>
          </a:p>
        </p:txBody>
      </p:sp>
      <p:grpSp>
        <p:nvGrpSpPr>
          <p:cNvPr id="31" name="Grupo 30"/>
          <p:cNvGrpSpPr/>
          <p:nvPr/>
        </p:nvGrpSpPr>
        <p:grpSpPr>
          <a:xfrm>
            <a:off x="6699250" y="3013075"/>
            <a:ext cx="869950" cy="1908175"/>
            <a:chOff x="6699250" y="3013075"/>
            <a:chExt cx="869950" cy="190817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699250" y="3300413"/>
              <a:ext cx="869950" cy="16208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7018338" y="3013075"/>
              <a:ext cx="3032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7,8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8255000" y="2846388"/>
            <a:ext cx="871538" cy="2074862"/>
            <a:chOff x="8255000" y="2846388"/>
            <a:chExt cx="871538" cy="2074862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8255000" y="3133725"/>
              <a:ext cx="871538" cy="17875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8575675" y="2846388"/>
              <a:ext cx="3032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8,6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9813925" y="2659063"/>
            <a:ext cx="869950" cy="2262187"/>
            <a:chOff x="9813925" y="2659063"/>
            <a:chExt cx="869950" cy="2262187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9813925" y="2946400"/>
              <a:ext cx="869950" cy="19748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0133013" y="2659063"/>
              <a:ext cx="3032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9,5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" name="Freeform 13"/>
          <p:cNvSpPr>
            <a:spLocks noEditPoints="1"/>
          </p:cNvSpPr>
          <p:nvPr/>
        </p:nvSpPr>
        <p:spPr bwMode="auto">
          <a:xfrm>
            <a:off x="7124700" y="2940050"/>
            <a:ext cx="3132138" cy="374650"/>
          </a:xfrm>
          <a:custGeom>
            <a:avLst/>
            <a:gdLst>
              <a:gd name="T0" fmla="*/ 255 w 16445"/>
              <a:gd name="T1" fmla="*/ 1834 h 1964"/>
              <a:gd name="T2" fmla="*/ 474 w 16445"/>
              <a:gd name="T3" fmla="*/ 1914 h 1964"/>
              <a:gd name="T4" fmla="*/ 623 w 16445"/>
              <a:gd name="T5" fmla="*/ 1845 h 1964"/>
              <a:gd name="T6" fmla="*/ 1082 w 16445"/>
              <a:gd name="T7" fmla="*/ 1740 h 1964"/>
              <a:gd name="T8" fmla="*/ 1347 w 16445"/>
              <a:gd name="T9" fmla="*/ 1763 h 1964"/>
              <a:gd name="T10" fmla="*/ 1508 w 16445"/>
              <a:gd name="T11" fmla="*/ 1797 h 1964"/>
              <a:gd name="T12" fmla="*/ 1703 w 16445"/>
              <a:gd name="T13" fmla="*/ 1670 h 1964"/>
              <a:gd name="T14" fmla="*/ 2116 w 16445"/>
              <a:gd name="T15" fmla="*/ 1623 h 1964"/>
              <a:gd name="T16" fmla="*/ 2335 w 16445"/>
              <a:gd name="T17" fmla="*/ 1703 h 1964"/>
              <a:gd name="T18" fmla="*/ 2484 w 16445"/>
              <a:gd name="T19" fmla="*/ 1634 h 1964"/>
              <a:gd name="T20" fmla="*/ 2943 w 16445"/>
              <a:gd name="T21" fmla="*/ 1529 h 1964"/>
              <a:gd name="T22" fmla="*/ 3208 w 16445"/>
              <a:gd name="T23" fmla="*/ 1551 h 1964"/>
              <a:gd name="T24" fmla="*/ 3369 w 16445"/>
              <a:gd name="T25" fmla="*/ 1585 h 1964"/>
              <a:gd name="T26" fmla="*/ 3564 w 16445"/>
              <a:gd name="T27" fmla="*/ 1459 h 1964"/>
              <a:gd name="T28" fmla="*/ 3977 w 16445"/>
              <a:gd name="T29" fmla="*/ 1412 h 1964"/>
              <a:gd name="T30" fmla="*/ 4196 w 16445"/>
              <a:gd name="T31" fmla="*/ 1491 h 1964"/>
              <a:gd name="T32" fmla="*/ 4345 w 16445"/>
              <a:gd name="T33" fmla="*/ 1422 h 1964"/>
              <a:gd name="T34" fmla="*/ 4804 w 16445"/>
              <a:gd name="T35" fmla="*/ 1318 h 1964"/>
              <a:gd name="T36" fmla="*/ 5069 w 16445"/>
              <a:gd name="T37" fmla="*/ 1340 h 1964"/>
              <a:gd name="T38" fmla="*/ 5230 w 16445"/>
              <a:gd name="T39" fmla="*/ 1374 h 1964"/>
              <a:gd name="T40" fmla="*/ 5425 w 16445"/>
              <a:gd name="T41" fmla="*/ 1247 h 1964"/>
              <a:gd name="T42" fmla="*/ 5838 w 16445"/>
              <a:gd name="T43" fmla="*/ 1200 h 1964"/>
              <a:gd name="T44" fmla="*/ 6057 w 16445"/>
              <a:gd name="T45" fmla="*/ 1280 h 1964"/>
              <a:gd name="T46" fmla="*/ 6206 w 16445"/>
              <a:gd name="T47" fmla="*/ 1211 h 1964"/>
              <a:gd name="T48" fmla="*/ 6665 w 16445"/>
              <a:gd name="T49" fmla="*/ 1106 h 1964"/>
              <a:gd name="T50" fmla="*/ 6930 w 16445"/>
              <a:gd name="T51" fmla="*/ 1129 h 1964"/>
              <a:gd name="T52" fmla="*/ 7091 w 16445"/>
              <a:gd name="T53" fmla="*/ 1163 h 1964"/>
              <a:gd name="T54" fmla="*/ 7286 w 16445"/>
              <a:gd name="T55" fmla="*/ 1036 h 1964"/>
              <a:gd name="T56" fmla="*/ 7699 w 16445"/>
              <a:gd name="T57" fmla="*/ 989 h 1964"/>
              <a:gd name="T58" fmla="*/ 7918 w 16445"/>
              <a:gd name="T59" fmla="*/ 1069 h 1964"/>
              <a:gd name="T60" fmla="*/ 8067 w 16445"/>
              <a:gd name="T61" fmla="*/ 1000 h 1964"/>
              <a:gd name="T62" fmla="*/ 8526 w 16445"/>
              <a:gd name="T63" fmla="*/ 895 h 1964"/>
              <a:gd name="T64" fmla="*/ 8791 w 16445"/>
              <a:gd name="T65" fmla="*/ 917 h 1964"/>
              <a:gd name="T66" fmla="*/ 8952 w 16445"/>
              <a:gd name="T67" fmla="*/ 951 h 1964"/>
              <a:gd name="T68" fmla="*/ 9147 w 16445"/>
              <a:gd name="T69" fmla="*/ 825 h 1964"/>
              <a:gd name="T70" fmla="*/ 9560 w 16445"/>
              <a:gd name="T71" fmla="*/ 778 h 1964"/>
              <a:gd name="T72" fmla="*/ 9779 w 16445"/>
              <a:gd name="T73" fmla="*/ 858 h 1964"/>
              <a:gd name="T74" fmla="*/ 9928 w 16445"/>
              <a:gd name="T75" fmla="*/ 788 h 1964"/>
              <a:gd name="T76" fmla="*/ 10387 w 16445"/>
              <a:gd name="T77" fmla="*/ 684 h 1964"/>
              <a:gd name="T78" fmla="*/ 10652 w 16445"/>
              <a:gd name="T79" fmla="*/ 706 h 1964"/>
              <a:gd name="T80" fmla="*/ 10813 w 16445"/>
              <a:gd name="T81" fmla="*/ 740 h 1964"/>
              <a:gd name="T82" fmla="*/ 11008 w 16445"/>
              <a:gd name="T83" fmla="*/ 613 h 1964"/>
              <a:gd name="T84" fmla="*/ 11421 w 16445"/>
              <a:gd name="T85" fmla="*/ 566 h 1964"/>
              <a:gd name="T86" fmla="*/ 11640 w 16445"/>
              <a:gd name="T87" fmla="*/ 646 h 1964"/>
              <a:gd name="T88" fmla="*/ 11789 w 16445"/>
              <a:gd name="T89" fmla="*/ 577 h 1964"/>
              <a:gd name="T90" fmla="*/ 12248 w 16445"/>
              <a:gd name="T91" fmla="*/ 472 h 1964"/>
              <a:gd name="T92" fmla="*/ 12513 w 16445"/>
              <a:gd name="T93" fmla="*/ 495 h 1964"/>
              <a:gd name="T94" fmla="*/ 12674 w 16445"/>
              <a:gd name="T95" fmla="*/ 529 h 1964"/>
              <a:gd name="T96" fmla="*/ 12869 w 16445"/>
              <a:gd name="T97" fmla="*/ 402 h 1964"/>
              <a:gd name="T98" fmla="*/ 13282 w 16445"/>
              <a:gd name="T99" fmla="*/ 355 h 1964"/>
              <a:gd name="T100" fmla="*/ 13501 w 16445"/>
              <a:gd name="T101" fmla="*/ 435 h 1964"/>
              <a:gd name="T102" fmla="*/ 13650 w 16445"/>
              <a:gd name="T103" fmla="*/ 366 h 1964"/>
              <a:gd name="T104" fmla="*/ 14109 w 16445"/>
              <a:gd name="T105" fmla="*/ 261 h 1964"/>
              <a:gd name="T106" fmla="*/ 14374 w 16445"/>
              <a:gd name="T107" fmla="*/ 283 h 1964"/>
              <a:gd name="T108" fmla="*/ 14535 w 16445"/>
              <a:gd name="T109" fmla="*/ 317 h 1964"/>
              <a:gd name="T110" fmla="*/ 14730 w 16445"/>
              <a:gd name="T111" fmla="*/ 191 h 1964"/>
              <a:gd name="T112" fmla="*/ 15143 w 16445"/>
              <a:gd name="T113" fmla="*/ 144 h 1964"/>
              <a:gd name="T114" fmla="*/ 15362 w 16445"/>
              <a:gd name="T115" fmla="*/ 224 h 1964"/>
              <a:gd name="T116" fmla="*/ 15511 w 16445"/>
              <a:gd name="T117" fmla="*/ 154 h 1964"/>
              <a:gd name="T118" fmla="*/ 15763 w 16445"/>
              <a:gd name="T119" fmla="*/ 73 h 1964"/>
              <a:gd name="T120" fmla="*/ 15970 w 16445"/>
              <a:gd name="T121" fmla="*/ 50 h 1964"/>
              <a:gd name="T122" fmla="*/ 16384 w 16445"/>
              <a:gd name="T123" fmla="*/ 3 h 1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445" h="1964">
                <a:moveTo>
                  <a:pt x="49" y="1858"/>
                </a:moveTo>
                <a:lnTo>
                  <a:pt x="49" y="1858"/>
                </a:lnTo>
                <a:cubicBezTo>
                  <a:pt x="77" y="1855"/>
                  <a:pt x="103" y="1875"/>
                  <a:pt x="106" y="1904"/>
                </a:cubicBezTo>
                <a:cubicBezTo>
                  <a:pt x="109" y="1932"/>
                  <a:pt x="89" y="1958"/>
                  <a:pt x="60" y="1961"/>
                </a:cubicBezTo>
                <a:lnTo>
                  <a:pt x="60" y="1961"/>
                </a:lnTo>
                <a:cubicBezTo>
                  <a:pt x="32" y="1964"/>
                  <a:pt x="6" y="1944"/>
                  <a:pt x="3" y="1915"/>
                </a:cubicBezTo>
                <a:cubicBezTo>
                  <a:pt x="0" y="1887"/>
                  <a:pt x="20" y="1861"/>
                  <a:pt x="49" y="1858"/>
                </a:cubicBezTo>
                <a:close/>
                <a:moveTo>
                  <a:pt x="255" y="1834"/>
                </a:moveTo>
                <a:lnTo>
                  <a:pt x="255" y="1834"/>
                </a:lnTo>
                <a:cubicBezTo>
                  <a:pt x="284" y="1831"/>
                  <a:pt x="310" y="1852"/>
                  <a:pt x="313" y="1880"/>
                </a:cubicBezTo>
                <a:cubicBezTo>
                  <a:pt x="316" y="1909"/>
                  <a:pt x="296" y="1934"/>
                  <a:pt x="267" y="1938"/>
                </a:cubicBezTo>
                <a:lnTo>
                  <a:pt x="267" y="1938"/>
                </a:lnTo>
                <a:cubicBezTo>
                  <a:pt x="239" y="1941"/>
                  <a:pt x="213" y="1920"/>
                  <a:pt x="210" y="1892"/>
                </a:cubicBezTo>
                <a:cubicBezTo>
                  <a:pt x="206" y="1863"/>
                  <a:pt x="227" y="1838"/>
                  <a:pt x="255" y="1834"/>
                </a:cubicBezTo>
                <a:close/>
                <a:moveTo>
                  <a:pt x="462" y="1811"/>
                </a:moveTo>
                <a:lnTo>
                  <a:pt x="462" y="1811"/>
                </a:lnTo>
                <a:cubicBezTo>
                  <a:pt x="491" y="1808"/>
                  <a:pt x="517" y="1828"/>
                  <a:pt x="520" y="1857"/>
                </a:cubicBezTo>
                <a:cubicBezTo>
                  <a:pt x="523" y="1885"/>
                  <a:pt x="503" y="1911"/>
                  <a:pt x="474" y="1914"/>
                </a:cubicBezTo>
                <a:lnTo>
                  <a:pt x="474" y="1914"/>
                </a:lnTo>
                <a:cubicBezTo>
                  <a:pt x="445" y="1917"/>
                  <a:pt x="420" y="1897"/>
                  <a:pt x="416" y="1868"/>
                </a:cubicBezTo>
                <a:cubicBezTo>
                  <a:pt x="413" y="1840"/>
                  <a:pt x="434" y="1814"/>
                  <a:pt x="462" y="1811"/>
                </a:cubicBezTo>
                <a:close/>
                <a:moveTo>
                  <a:pt x="669" y="1787"/>
                </a:moveTo>
                <a:lnTo>
                  <a:pt x="669" y="1787"/>
                </a:lnTo>
                <a:cubicBezTo>
                  <a:pt x="698" y="1784"/>
                  <a:pt x="723" y="1805"/>
                  <a:pt x="727" y="1833"/>
                </a:cubicBezTo>
                <a:cubicBezTo>
                  <a:pt x="730" y="1862"/>
                  <a:pt x="709" y="1887"/>
                  <a:pt x="681" y="1891"/>
                </a:cubicBezTo>
                <a:lnTo>
                  <a:pt x="681" y="1891"/>
                </a:lnTo>
                <a:cubicBezTo>
                  <a:pt x="652" y="1894"/>
                  <a:pt x="626" y="1873"/>
                  <a:pt x="623" y="1845"/>
                </a:cubicBezTo>
                <a:cubicBezTo>
                  <a:pt x="620" y="1816"/>
                  <a:pt x="640" y="1791"/>
                  <a:pt x="669" y="1787"/>
                </a:cubicBezTo>
                <a:close/>
                <a:moveTo>
                  <a:pt x="876" y="1764"/>
                </a:moveTo>
                <a:lnTo>
                  <a:pt x="876" y="1764"/>
                </a:lnTo>
                <a:cubicBezTo>
                  <a:pt x="904" y="1761"/>
                  <a:pt x="930" y="1781"/>
                  <a:pt x="933" y="1810"/>
                </a:cubicBezTo>
                <a:cubicBezTo>
                  <a:pt x="937" y="1838"/>
                  <a:pt x="916" y="1864"/>
                  <a:pt x="888" y="1867"/>
                </a:cubicBezTo>
                <a:lnTo>
                  <a:pt x="887" y="1867"/>
                </a:lnTo>
                <a:cubicBezTo>
                  <a:pt x="859" y="1870"/>
                  <a:pt x="833" y="1850"/>
                  <a:pt x="830" y="1821"/>
                </a:cubicBezTo>
                <a:cubicBezTo>
                  <a:pt x="827" y="1793"/>
                  <a:pt x="847" y="1767"/>
                  <a:pt x="876" y="1764"/>
                </a:cubicBezTo>
                <a:close/>
                <a:moveTo>
                  <a:pt x="1082" y="1740"/>
                </a:moveTo>
                <a:lnTo>
                  <a:pt x="1083" y="1740"/>
                </a:lnTo>
                <a:cubicBezTo>
                  <a:pt x="1111" y="1737"/>
                  <a:pt x="1137" y="1758"/>
                  <a:pt x="1140" y="1786"/>
                </a:cubicBezTo>
                <a:cubicBezTo>
                  <a:pt x="1143" y="1815"/>
                  <a:pt x="1123" y="1840"/>
                  <a:pt x="1094" y="1844"/>
                </a:cubicBezTo>
                <a:lnTo>
                  <a:pt x="1094" y="1844"/>
                </a:lnTo>
                <a:cubicBezTo>
                  <a:pt x="1066" y="1847"/>
                  <a:pt x="1040" y="1827"/>
                  <a:pt x="1037" y="1798"/>
                </a:cubicBezTo>
                <a:cubicBezTo>
                  <a:pt x="1033" y="1769"/>
                  <a:pt x="1054" y="1744"/>
                  <a:pt x="1082" y="1740"/>
                </a:cubicBezTo>
                <a:close/>
                <a:moveTo>
                  <a:pt x="1289" y="1717"/>
                </a:moveTo>
                <a:lnTo>
                  <a:pt x="1289" y="1717"/>
                </a:lnTo>
                <a:cubicBezTo>
                  <a:pt x="1318" y="1714"/>
                  <a:pt x="1344" y="1734"/>
                  <a:pt x="1347" y="1763"/>
                </a:cubicBezTo>
                <a:cubicBezTo>
                  <a:pt x="1350" y="1791"/>
                  <a:pt x="1330" y="1817"/>
                  <a:pt x="1301" y="1820"/>
                </a:cubicBezTo>
                <a:lnTo>
                  <a:pt x="1301" y="1820"/>
                </a:lnTo>
                <a:cubicBezTo>
                  <a:pt x="1272" y="1824"/>
                  <a:pt x="1247" y="1803"/>
                  <a:pt x="1243" y="1774"/>
                </a:cubicBezTo>
                <a:cubicBezTo>
                  <a:pt x="1240" y="1746"/>
                  <a:pt x="1261" y="1720"/>
                  <a:pt x="1289" y="1717"/>
                </a:cubicBezTo>
                <a:close/>
                <a:moveTo>
                  <a:pt x="1496" y="1693"/>
                </a:moveTo>
                <a:lnTo>
                  <a:pt x="1496" y="1693"/>
                </a:lnTo>
                <a:cubicBezTo>
                  <a:pt x="1525" y="1690"/>
                  <a:pt x="1550" y="1711"/>
                  <a:pt x="1554" y="1739"/>
                </a:cubicBezTo>
                <a:cubicBezTo>
                  <a:pt x="1557" y="1768"/>
                  <a:pt x="1536" y="1793"/>
                  <a:pt x="1508" y="1797"/>
                </a:cubicBezTo>
                <a:lnTo>
                  <a:pt x="1508" y="1797"/>
                </a:lnTo>
                <a:cubicBezTo>
                  <a:pt x="1479" y="1800"/>
                  <a:pt x="1453" y="1780"/>
                  <a:pt x="1450" y="1751"/>
                </a:cubicBezTo>
                <a:cubicBezTo>
                  <a:pt x="1447" y="1722"/>
                  <a:pt x="1467" y="1697"/>
                  <a:pt x="1496" y="1693"/>
                </a:cubicBezTo>
                <a:close/>
                <a:moveTo>
                  <a:pt x="1703" y="1670"/>
                </a:moveTo>
                <a:lnTo>
                  <a:pt x="1703" y="1670"/>
                </a:lnTo>
                <a:cubicBezTo>
                  <a:pt x="1731" y="1667"/>
                  <a:pt x="1757" y="1687"/>
                  <a:pt x="1760" y="1716"/>
                </a:cubicBezTo>
                <a:cubicBezTo>
                  <a:pt x="1764" y="1744"/>
                  <a:pt x="1743" y="1770"/>
                  <a:pt x="1715" y="1773"/>
                </a:cubicBezTo>
                <a:lnTo>
                  <a:pt x="1715" y="1773"/>
                </a:lnTo>
                <a:cubicBezTo>
                  <a:pt x="1686" y="1777"/>
                  <a:pt x="1660" y="1756"/>
                  <a:pt x="1657" y="1728"/>
                </a:cubicBezTo>
                <a:cubicBezTo>
                  <a:pt x="1654" y="1699"/>
                  <a:pt x="1674" y="1673"/>
                  <a:pt x="1703" y="1670"/>
                </a:cubicBezTo>
                <a:close/>
                <a:moveTo>
                  <a:pt x="1910" y="1646"/>
                </a:moveTo>
                <a:lnTo>
                  <a:pt x="1910" y="1646"/>
                </a:lnTo>
                <a:cubicBezTo>
                  <a:pt x="1938" y="1643"/>
                  <a:pt x="1964" y="1664"/>
                  <a:pt x="1967" y="1692"/>
                </a:cubicBezTo>
                <a:cubicBezTo>
                  <a:pt x="1970" y="1721"/>
                  <a:pt x="1950" y="1747"/>
                  <a:pt x="1921" y="1750"/>
                </a:cubicBezTo>
                <a:lnTo>
                  <a:pt x="1921" y="1750"/>
                </a:lnTo>
                <a:cubicBezTo>
                  <a:pt x="1893" y="1753"/>
                  <a:pt x="1867" y="1733"/>
                  <a:pt x="1864" y="1704"/>
                </a:cubicBezTo>
                <a:cubicBezTo>
                  <a:pt x="1861" y="1676"/>
                  <a:pt x="1881" y="1650"/>
                  <a:pt x="1910" y="1646"/>
                </a:cubicBezTo>
                <a:close/>
                <a:moveTo>
                  <a:pt x="2116" y="1623"/>
                </a:moveTo>
                <a:lnTo>
                  <a:pt x="2116" y="1623"/>
                </a:lnTo>
                <a:cubicBezTo>
                  <a:pt x="2145" y="1620"/>
                  <a:pt x="2171" y="1640"/>
                  <a:pt x="2174" y="1669"/>
                </a:cubicBezTo>
                <a:cubicBezTo>
                  <a:pt x="2177" y="1697"/>
                  <a:pt x="2157" y="1723"/>
                  <a:pt x="2128" y="1726"/>
                </a:cubicBezTo>
                <a:lnTo>
                  <a:pt x="2128" y="1726"/>
                </a:lnTo>
                <a:cubicBezTo>
                  <a:pt x="2100" y="1730"/>
                  <a:pt x="2074" y="1709"/>
                  <a:pt x="2071" y="1681"/>
                </a:cubicBezTo>
                <a:cubicBezTo>
                  <a:pt x="2067" y="1652"/>
                  <a:pt x="2088" y="1626"/>
                  <a:pt x="2116" y="1623"/>
                </a:cubicBezTo>
                <a:close/>
                <a:moveTo>
                  <a:pt x="2323" y="1600"/>
                </a:moveTo>
                <a:lnTo>
                  <a:pt x="2323" y="1599"/>
                </a:lnTo>
                <a:cubicBezTo>
                  <a:pt x="2352" y="1596"/>
                  <a:pt x="2377" y="1617"/>
                  <a:pt x="2381" y="1645"/>
                </a:cubicBezTo>
                <a:cubicBezTo>
                  <a:pt x="2384" y="1674"/>
                  <a:pt x="2364" y="1700"/>
                  <a:pt x="2335" y="1703"/>
                </a:cubicBezTo>
                <a:lnTo>
                  <a:pt x="2335" y="1703"/>
                </a:lnTo>
                <a:cubicBezTo>
                  <a:pt x="2306" y="1706"/>
                  <a:pt x="2281" y="1686"/>
                  <a:pt x="2277" y="1657"/>
                </a:cubicBezTo>
                <a:cubicBezTo>
                  <a:pt x="2274" y="1629"/>
                  <a:pt x="2295" y="1603"/>
                  <a:pt x="2323" y="1600"/>
                </a:cubicBezTo>
                <a:close/>
                <a:moveTo>
                  <a:pt x="2530" y="1576"/>
                </a:moveTo>
                <a:lnTo>
                  <a:pt x="2530" y="1576"/>
                </a:lnTo>
                <a:cubicBezTo>
                  <a:pt x="2558" y="1573"/>
                  <a:pt x="2584" y="1593"/>
                  <a:pt x="2588" y="1622"/>
                </a:cubicBezTo>
                <a:cubicBezTo>
                  <a:pt x="2591" y="1650"/>
                  <a:pt x="2570" y="1676"/>
                  <a:pt x="2542" y="1679"/>
                </a:cubicBezTo>
                <a:lnTo>
                  <a:pt x="2542" y="1679"/>
                </a:lnTo>
                <a:cubicBezTo>
                  <a:pt x="2513" y="1683"/>
                  <a:pt x="2487" y="1662"/>
                  <a:pt x="2484" y="1634"/>
                </a:cubicBezTo>
                <a:cubicBezTo>
                  <a:pt x="2481" y="1605"/>
                  <a:pt x="2501" y="1579"/>
                  <a:pt x="2530" y="1576"/>
                </a:cubicBezTo>
                <a:close/>
                <a:moveTo>
                  <a:pt x="2737" y="1553"/>
                </a:moveTo>
                <a:lnTo>
                  <a:pt x="2737" y="1553"/>
                </a:lnTo>
                <a:cubicBezTo>
                  <a:pt x="2765" y="1549"/>
                  <a:pt x="2791" y="1570"/>
                  <a:pt x="2794" y="1598"/>
                </a:cubicBezTo>
                <a:cubicBezTo>
                  <a:pt x="2798" y="1627"/>
                  <a:pt x="2777" y="1653"/>
                  <a:pt x="2749" y="1656"/>
                </a:cubicBezTo>
                <a:lnTo>
                  <a:pt x="2748" y="1656"/>
                </a:lnTo>
                <a:cubicBezTo>
                  <a:pt x="2720" y="1659"/>
                  <a:pt x="2694" y="1639"/>
                  <a:pt x="2691" y="1610"/>
                </a:cubicBezTo>
                <a:cubicBezTo>
                  <a:pt x="2688" y="1582"/>
                  <a:pt x="2708" y="1556"/>
                  <a:pt x="2737" y="1553"/>
                </a:cubicBezTo>
                <a:close/>
                <a:moveTo>
                  <a:pt x="2943" y="1529"/>
                </a:moveTo>
                <a:lnTo>
                  <a:pt x="2943" y="1529"/>
                </a:lnTo>
                <a:cubicBezTo>
                  <a:pt x="2972" y="1526"/>
                  <a:pt x="2998" y="1546"/>
                  <a:pt x="3001" y="1575"/>
                </a:cubicBezTo>
                <a:cubicBezTo>
                  <a:pt x="3004" y="1603"/>
                  <a:pt x="2984" y="1629"/>
                  <a:pt x="2955" y="1632"/>
                </a:cubicBezTo>
                <a:lnTo>
                  <a:pt x="2955" y="1632"/>
                </a:lnTo>
                <a:cubicBezTo>
                  <a:pt x="2927" y="1636"/>
                  <a:pt x="2901" y="1615"/>
                  <a:pt x="2898" y="1587"/>
                </a:cubicBezTo>
                <a:cubicBezTo>
                  <a:pt x="2894" y="1558"/>
                  <a:pt x="2915" y="1532"/>
                  <a:pt x="2943" y="1529"/>
                </a:cubicBezTo>
                <a:close/>
                <a:moveTo>
                  <a:pt x="3150" y="1506"/>
                </a:moveTo>
                <a:lnTo>
                  <a:pt x="3150" y="1506"/>
                </a:lnTo>
                <a:cubicBezTo>
                  <a:pt x="3179" y="1502"/>
                  <a:pt x="3205" y="1523"/>
                  <a:pt x="3208" y="1551"/>
                </a:cubicBezTo>
                <a:cubicBezTo>
                  <a:pt x="3211" y="1580"/>
                  <a:pt x="3191" y="1606"/>
                  <a:pt x="3162" y="1609"/>
                </a:cubicBezTo>
                <a:lnTo>
                  <a:pt x="3162" y="1609"/>
                </a:lnTo>
                <a:cubicBezTo>
                  <a:pt x="3133" y="1612"/>
                  <a:pt x="3108" y="1592"/>
                  <a:pt x="3104" y="1563"/>
                </a:cubicBezTo>
                <a:cubicBezTo>
                  <a:pt x="3101" y="1535"/>
                  <a:pt x="3122" y="1509"/>
                  <a:pt x="3150" y="1506"/>
                </a:cubicBezTo>
                <a:close/>
                <a:moveTo>
                  <a:pt x="3357" y="1482"/>
                </a:moveTo>
                <a:lnTo>
                  <a:pt x="3357" y="1482"/>
                </a:lnTo>
                <a:cubicBezTo>
                  <a:pt x="3386" y="1479"/>
                  <a:pt x="3411" y="1499"/>
                  <a:pt x="3415" y="1528"/>
                </a:cubicBezTo>
                <a:cubicBezTo>
                  <a:pt x="3418" y="1556"/>
                  <a:pt x="3397" y="1582"/>
                  <a:pt x="3369" y="1585"/>
                </a:cubicBezTo>
                <a:lnTo>
                  <a:pt x="3369" y="1585"/>
                </a:lnTo>
                <a:cubicBezTo>
                  <a:pt x="3340" y="1589"/>
                  <a:pt x="3314" y="1568"/>
                  <a:pt x="3311" y="1540"/>
                </a:cubicBezTo>
                <a:cubicBezTo>
                  <a:pt x="3308" y="1511"/>
                  <a:pt x="3328" y="1485"/>
                  <a:pt x="3357" y="1482"/>
                </a:cubicBezTo>
                <a:close/>
                <a:moveTo>
                  <a:pt x="3564" y="1459"/>
                </a:moveTo>
                <a:lnTo>
                  <a:pt x="3564" y="1459"/>
                </a:lnTo>
                <a:cubicBezTo>
                  <a:pt x="3592" y="1455"/>
                  <a:pt x="3618" y="1476"/>
                  <a:pt x="3621" y="1504"/>
                </a:cubicBezTo>
                <a:cubicBezTo>
                  <a:pt x="3625" y="1533"/>
                  <a:pt x="3604" y="1559"/>
                  <a:pt x="3576" y="1562"/>
                </a:cubicBezTo>
                <a:lnTo>
                  <a:pt x="3576" y="1562"/>
                </a:lnTo>
                <a:cubicBezTo>
                  <a:pt x="3547" y="1565"/>
                  <a:pt x="3521" y="1545"/>
                  <a:pt x="3518" y="1516"/>
                </a:cubicBezTo>
                <a:cubicBezTo>
                  <a:pt x="3515" y="1488"/>
                  <a:pt x="3535" y="1462"/>
                  <a:pt x="3564" y="1459"/>
                </a:cubicBezTo>
                <a:close/>
                <a:moveTo>
                  <a:pt x="3770" y="1435"/>
                </a:moveTo>
                <a:lnTo>
                  <a:pt x="3771" y="1435"/>
                </a:lnTo>
                <a:cubicBezTo>
                  <a:pt x="3799" y="1432"/>
                  <a:pt x="3825" y="1452"/>
                  <a:pt x="3828" y="1481"/>
                </a:cubicBezTo>
                <a:cubicBezTo>
                  <a:pt x="3831" y="1509"/>
                  <a:pt x="3811" y="1535"/>
                  <a:pt x="3782" y="1538"/>
                </a:cubicBezTo>
                <a:lnTo>
                  <a:pt x="3782" y="1538"/>
                </a:lnTo>
                <a:cubicBezTo>
                  <a:pt x="3754" y="1542"/>
                  <a:pt x="3728" y="1521"/>
                  <a:pt x="3725" y="1493"/>
                </a:cubicBezTo>
                <a:cubicBezTo>
                  <a:pt x="3721" y="1464"/>
                  <a:pt x="3742" y="1438"/>
                  <a:pt x="3770" y="1435"/>
                </a:cubicBezTo>
                <a:close/>
                <a:moveTo>
                  <a:pt x="3977" y="1412"/>
                </a:moveTo>
                <a:lnTo>
                  <a:pt x="3977" y="1412"/>
                </a:lnTo>
                <a:cubicBezTo>
                  <a:pt x="4006" y="1408"/>
                  <a:pt x="4032" y="1429"/>
                  <a:pt x="4035" y="1457"/>
                </a:cubicBezTo>
                <a:cubicBezTo>
                  <a:pt x="4038" y="1486"/>
                  <a:pt x="4018" y="1512"/>
                  <a:pt x="3989" y="1515"/>
                </a:cubicBezTo>
                <a:lnTo>
                  <a:pt x="3989" y="1515"/>
                </a:lnTo>
                <a:cubicBezTo>
                  <a:pt x="3961" y="1518"/>
                  <a:pt x="3935" y="1498"/>
                  <a:pt x="3932" y="1469"/>
                </a:cubicBezTo>
                <a:cubicBezTo>
                  <a:pt x="3928" y="1441"/>
                  <a:pt x="3949" y="1415"/>
                  <a:pt x="3977" y="1412"/>
                </a:cubicBezTo>
                <a:close/>
                <a:moveTo>
                  <a:pt x="4184" y="1388"/>
                </a:moveTo>
                <a:lnTo>
                  <a:pt x="4184" y="1388"/>
                </a:lnTo>
                <a:cubicBezTo>
                  <a:pt x="4213" y="1385"/>
                  <a:pt x="4238" y="1405"/>
                  <a:pt x="4242" y="1434"/>
                </a:cubicBezTo>
                <a:cubicBezTo>
                  <a:pt x="4245" y="1462"/>
                  <a:pt x="4225" y="1488"/>
                  <a:pt x="4196" y="1491"/>
                </a:cubicBezTo>
                <a:lnTo>
                  <a:pt x="4196" y="1492"/>
                </a:lnTo>
                <a:cubicBezTo>
                  <a:pt x="4167" y="1495"/>
                  <a:pt x="4142" y="1474"/>
                  <a:pt x="4138" y="1446"/>
                </a:cubicBezTo>
                <a:cubicBezTo>
                  <a:pt x="4135" y="1417"/>
                  <a:pt x="4156" y="1391"/>
                  <a:pt x="4184" y="1388"/>
                </a:cubicBezTo>
                <a:close/>
                <a:moveTo>
                  <a:pt x="4391" y="1365"/>
                </a:moveTo>
                <a:lnTo>
                  <a:pt x="4391" y="1365"/>
                </a:lnTo>
                <a:cubicBezTo>
                  <a:pt x="4419" y="1361"/>
                  <a:pt x="4445" y="1382"/>
                  <a:pt x="4449" y="1410"/>
                </a:cubicBezTo>
                <a:cubicBezTo>
                  <a:pt x="4452" y="1439"/>
                  <a:pt x="4431" y="1465"/>
                  <a:pt x="4403" y="1468"/>
                </a:cubicBezTo>
                <a:lnTo>
                  <a:pt x="4403" y="1468"/>
                </a:lnTo>
                <a:cubicBezTo>
                  <a:pt x="4374" y="1471"/>
                  <a:pt x="4348" y="1451"/>
                  <a:pt x="4345" y="1422"/>
                </a:cubicBezTo>
                <a:cubicBezTo>
                  <a:pt x="4342" y="1394"/>
                  <a:pt x="4362" y="1368"/>
                  <a:pt x="4391" y="1365"/>
                </a:cubicBezTo>
                <a:close/>
                <a:moveTo>
                  <a:pt x="4598" y="1341"/>
                </a:moveTo>
                <a:lnTo>
                  <a:pt x="4598" y="1341"/>
                </a:lnTo>
                <a:cubicBezTo>
                  <a:pt x="4626" y="1338"/>
                  <a:pt x="4652" y="1358"/>
                  <a:pt x="4655" y="1387"/>
                </a:cubicBezTo>
                <a:cubicBezTo>
                  <a:pt x="4659" y="1415"/>
                  <a:pt x="4638" y="1441"/>
                  <a:pt x="4610" y="1445"/>
                </a:cubicBezTo>
                <a:lnTo>
                  <a:pt x="4609" y="1445"/>
                </a:lnTo>
                <a:cubicBezTo>
                  <a:pt x="4581" y="1448"/>
                  <a:pt x="4555" y="1427"/>
                  <a:pt x="4552" y="1399"/>
                </a:cubicBezTo>
                <a:cubicBezTo>
                  <a:pt x="4549" y="1370"/>
                  <a:pt x="4569" y="1344"/>
                  <a:pt x="4598" y="1341"/>
                </a:cubicBezTo>
                <a:close/>
                <a:moveTo>
                  <a:pt x="4804" y="1318"/>
                </a:moveTo>
                <a:lnTo>
                  <a:pt x="4804" y="1318"/>
                </a:lnTo>
                <a:cubicBezTo>
                  <a:pt x="4833" y="1314"/>
                  <a:pt x="4859" y="1335"/>
                  <a:pt x="4862" y="1363"/>
                </a:cubicBezTo>
                <a:cubicBezTo>
                  <a:pt x="4865" y="1392"/>
                  <a:pt x="4845" y="1418"/>
                  <a:pt x="4816" y="1421"/>
                </a:cubicBezTo>
                <a:lnTo>
                  <a:pt x="4816" y="1421"/>
                </a:lnTo>
                <a:cubicBezTo>
                  <a:pt x="4788" y="1424"/>
                  <a:pt x="4762" y="1404"/>
                  <a:pt x="4759" y="1375"/>
                </a:cubicBezTo>
                <a:cubicBezTo>
                  <a:pt x="4755" y="1347"/>
                  <a:pt x="4776" y="1321"/>
                  <a:pt x="4804" y="1318"/>
                </a:cubicBezTo>
                <a:close/>
                <a:moveTo>
                  <a:pt x="5011" y="1294"/>
                </a:moveTo>
                <a:lnTo>
                  <a:pt x="5011" y="1294"/>
                </a:lnTo>
                <a:cubicBezTo>
                  <a:pt x="5040" y="1291"/>
                  <a:pt x="5066" y="1311"/>
                  <a:pt x="5069" y="1340"/>
                </a:cubicBezTo>
                <a:cubicBezTo>
                  <a:pt x="5072" y="1369"/>
                  <a:pt x="5052" y="1394"/>
                  <a:pt x="5023" y="1398"/>
                </a:cubicBezTo>
                <a:lnTo>
                  <a:pt x="5023" y="1398"/>
                </a:lnTo>
                <a:cubicBezTo>
                  <a:pt x="4994" y="1401"/>
                  <a:pt x="4969" y="1380"/>
                  <a:pt x="4965" y="1352"/>
                </a:cubicBezTo>
                <a:cubicBezTo>
                  <a:pt x="4962" y="1323"/>
                  <a:pt x="4983" y="1298"/>
                  <a:pt x="5011" y="1294"/>
                </a:cubicBezTo>
                <a:close/>
                <a:moveTo>
                  <a:pt x="5218" y="1271"/>
                </a:moveTo>
                <a:lnTo>
                  <a:pt x="5218" y="1271"/>
                </a:lnTo>
                <a:cubicBezTo>
                  <a:pt x="5247" y="1267"/>
                  <a:pt x="5272" y="1288"/>
                  <a:pt x="5276" y="1317"/>
                </a:cubicBezTo>
                <a:cubicBezTo>
                  <a:pt x="5279" y="1345"/>
                  <a:pt x="5258" y="1371"/>
                  <a:pt x="5230" y="1374"/>
                </a:cubicBezTo>
                <a:lnTo>
                  <a:pt x="5230" y="1374"/>
                </a:lnTo>
                <a:cubicBezTo>
                  <a:pt x="5201" y="1377"/>
                  <a:pt x="5175" y="1357"/>
                  <a:pt x="5172" y="1328"/>
                </a:cubicBezTo>
                <a:cubicBezTo>
                  <a:pt x="5169" y="1300"/>
                  <a:pt x="5189" y="1274"/>
                  <a:pt x="5218" y="1271"/>
                </a:cubicBezTo>
                <a:close/>
                <a:moveTo>
                  <a:pt x="5425" y="1247"/>
                </a:moveTo>
                <a:lnTo>
                  <a:pt x="5425" y="1247"/>
                </a:lnTo>
                <a:cubicBezTo>
                  <a:pt x="5453" y="1244"/>
                  <a:pt x="5479" y="1264"/>
                  <a:pt x="5482" y="1293"/>
                </a:cubicBezTo>
                <a:cubicBezTo>
                  <a:pt x="5486" y="1322"/>
                  <a:pt x="5465" y="1347"/>
                  <a:pt x="5437" y="1351"/>
                </a:cubicBezTo>
                <a:lnTo>
                  <a:pt x="5437" y="1351"/>
                </a:lnTo>
                <a:cubicBezTo>
                  <a:pt x="5408" y="1354"/>
                  <a:pt x="5382" y="1333"/>
                  <a:pt x="5379" y="1305"/>
                </a:cubicBezTo>
                <a:cubicBezTo>
                  <a:pt x="5376" y="1276"/>
                  <a:pt x="5396" y="1251"/>
                  <a:pt x="5425" y="1247"/>
                </a:cubicBezTo>
                <a:close/>
                <a:moveTo>
                  <a:pt x="5631" y="1224"/>
                </a:moveTo>
                <a:lnTo>
                  <a:pt x="5632" y="1224"/>
                </a:lnTo>
                <a:cubicBezTo>
                  <a:pt x="5660" y="1221"/>
                  <a:pt x="5686" y="1241"/>
                  <a:pt x="5689" y="1270"/>
                </a:cubicBezTo>
                <a:cubicBezTo>
                  <a:pt x="5692" y="1298"/>
                  <a:pt x="5672" y="1324"/>
                  <a:pt x="5643" y="1327"/>
                </a:cubicBezTo>
                <a:lnTo>
                  <a:pt x="5643" y="1327"/>
                </a:lnTo>
                <a:cubicBezTo>
                  <a:pt x="5615" y="1330"/>
                  <a:pt x="5589" y="1310"/>
                  <a:pt x="5586" y="1281"/>
                </a:cubicBezTo>
                <a:cubicBezTo>
                  <a:pt x="5582" y="1253"/>
                  <a:pt x="5603" y="1227"/>
                  <a:pt x="5631" y="1224"/>
                </a:cubicBezTo>
                <a:close/>
                <a:moveTo>
                  <a:pt x="5838" y="1200"/>
                </a:moveTo>
                <a:lnTo>
                  <a:pt x="5838" y="1200"/>
                </a:lnTo>
                <a:cubicBezTo>
                  <a:pt x="5867" y="1197"/>
                  <a:pt x="5893" y="1218"/>
                  <a:pt x="5896" y="1246"/>
                </a:cubicBezTo>
                <a:cubicBezTo>
                  <a:pt x="5899" y="1275"/>
                  <a:pt x="5879" y="1300"/>
                  <a:pt x="5850" y="1304"/>
                </a:cubicBezTo>
                <a:lnTo>
                  <a:pt x="5850" y="1304"/>
                </a:lnTo>
                <a:cubicBezTo>
                  <a:pt x="5822" y="1307"/>
                  <a:pt x="5796" y="1286"/>
                  <a:pt x="5793" y="1258"/>
                </a:cubicBezTo>
                <a:cubicBezTo>
                  <a:pt x="5789" y="1229"/>
                  <a:pt x="5810" y="1204"/>
                  <a:pt x="5838" y="1200"/>
                </a:cubicBezTo>
                <a:close/>
                <a:moveTo>
                  <a:pt x="6045" y="1177"/>
                </a:moveTo>
                <a:lnTo>
                  <a:pt x="6045" y="1177"/>
                </a:lnTo>
                <a:cubicBezTo>
                  <a:pt x="6074" y="1174"/>
                  <a:pt x="6099" y="1194"/>
                  <a:pt x="6103" y="1223"/>
                </a:cubicBezTo>
                <a:cubicBezTo>
                  <a:pt x="6106" y="1251"/>
                  <a:pt x="6085" y="1277"/>
                  <a:pt x="6057" y="1280"/>
                </a:cubicBezTo>
                <a:lnTo>
                  <a:pt x="6057" y="1280"/>
                </a:lnTo>
                <a:cubicBezTo>
                  <a:pt x="6028" y="1283"/>
                  <a:pt x="6003" y="1263"/>
                  <a:pt x="5999" y="1234"/>
                </a:cubicBezTo>
                <a:cubicBezTo>
                  <a:pt x="5996" y="1206"/>
                  <a:pt x="6016" y="1180"/>
                  <a:pt x="6045" y="1177"/>
                </a:cubicBezTo>
                <a:close/>
                <a:moveTo>
                  <a:pt x="6252" y="1153"/>
                </a:moveTo>
                <a:lnTo>
                  <a:pt x="6252" y="1153"/>
                </a:lnTo>
                <a:cubicBezTo>
                  <a:pt x="6280" y="1150"/>
                  <a:pt x="6306" y="1171"/>
                  <a:pt x="6309" y="1199"/>
                </a:cubicBezTo>
                <a:cubicBezTo>
                  <a:pt x="6313" y="1228"/>
                  <a:pt x="6292" y="1253"/>
                  <a:pt x="6264" y="1257"/>
                </a:cubicBezTo>
                <a:lnTo>
                  <a:pt x="6264" y="1257"/>
                </a:lnTo>
                <a:cubicBezTo>
                  <a:pt x="6235" y="1260"/>
                  <a:pt x="6209" y="1239"/>
                  <a:pt x="6206" y="1211"/>
                </a:cubicBezTo>
                <a:cubicBezTo>
                  <a:pt x="6203" y="1182"/>
                  <a:pt x="6223" y="1157"/>
                  <a:pt x="6252" y="1153"/>
                </a:cubicBezTo>
                <a:close/>
                <a:moveTo>
                  <a:pt x="6459" y="1130"/>
                </a:moveTo>
                <a:lnTo>
                  <a:pt x="6459" y="1130"/>
                </a:lnTo>
                <a:cubicBezTo>
                  <a:pt x="6487" y="1127"/>
                  <a:pt x="6513" y="1147"/>
                  <a:pt x="6516" y="1176"/>
                </a:cubicBezTo>
                <a:cubicBezTo>
                  <a:pt x="6520" y="1204"/>
                  <a:pt x="6499" y="1230"/>
                  <a:pt x="6471" y="1233"/>
                </a:cubicBezTo>
                <a:lnTo>
                  <a:pt x="6470" y="1233"/>
                </a:lnTo>
                <a:cubicBezTo>
                  <a:pt x="6442" y="1236"/>
                  <a:pt x="6416" y="1216"/>
                  <a:pt x="6413" y="1187"/>
                </a:cubicBezTo>
                <a:cubicBezTo>
                  <a:pt x="6410" y="1159"/>
                  <a:pt x="6430" y="1133"/>
                  <a:pt x="6459" y="1130"/>
                </a:cubicBezTo>
                <a:close/>
                <a:moveTo>
                  <a:pt x="6665" y="1106"/>
                </a:moveTo>
                <a:lnTo>
                  <a:pt x="6665" y="1106"/>
                </a:lnTo>
                <a:cubicBezTo>
                  <a:pt x="6694" y="1103"/>
                  <a:pt x="6720" y="1124"/>
                  <a:pt x="6723" y="1152"/>
                </a:cubicBezTo>
                <a:cubicBezTo>
                  <a:pt x="6726" y="1181"/>
                  <a:pt x="6706" y="1206"/>
                  <a:pt x="6677" y="1210"/>
                </a:cubicBezTo>
                <a:lnTo>
                  <a:pt x="6677" y="1210"/>
                </a:lnTo>
                <a:cubicBezTo>
                  <a:pt x="6649" y="1213"/>
                  <a:pt x="6623" y="1193"/>
                  <a:pt x="6620" y="1164"/>
                </a:cubicBezTo>
                <a:cubicBezTo>
                  <a:pt x="6616" y="1135"/>
                  <a:pt x="6637" y="1110"/>
                  <a:pt x="6665" y="1106"/>
                </a:cubicBezTo>
                <a:close/>
                <a:moveTo>
                  <a:pt x="6872" y="1083"/>
                </a:moveTo>
                <a:lnTo>
                  <a:pt x="6872" y="1083"/>
                </a:lnTo>
                <a:cubicBezTo>
                  <a:pt x="6901" y="1080"/>
                  <a:pt x="6927" y="1100"/>
                  <a:pt x="6930" y="1129"/>
                </a:cubicBezTo>
                <a:cubicBezTo>
                  <a:pt x="6933" y="1157"/>
                  <a:pt x="6913" y="1183"/>
                  <a:pt x="6884" y="1186"/>
                </a:cubicBezTo>
                <a:lnTo>
                  <a:pt x="6884" y="1186"/>
                </a:lnTo>
                <a:cubicBezTo>
                  <a:pt x="6855" y="1190"/>
                  <a:pt x="6830" y="1169"/>
                  <a:pt x="6826" y="1141"/>
                </a:cubicBezTo>
                <a:cubicBezTo>
                  <a:pt x="6823" y="1112"/>
                  <a:pt x="6844" y="1086"/>
                  <a:pt x="6872" y="1083"/>
                </a:cubicBezTo>
                <a:close/>
                <a:moveTo>
                  <a:pt x="7079" y="1059"/>
                </a:moveTo>
                <a:lnTo>
                  <a:pt x="7079" y="1059"/>
                </a:lnTo>
                <a:cubicBezTo>
                  <a:pt x="7108" y="1056"/>
                  <a:pt x="7133" y="1077"/>
                  <a:pt x="7137" y="1105"/>
                </a:cubicBezTo>
                <a:cubicBezTo>
                  <a:pt x="7140" y="1134"/>
                  <a:pt x="7119" y="1159"/>
                  <a:pt x="7091" y="1163"/>
                </a:cubicBezTo>
                <a:lnTo>
                  <a:pt x="7091" y="1163"/>
                </a:lnTo>
                <a:cubicBezTo>
                  <a:pt x="7062" y="1166"/>
                  <a:pt x="7036" y="1146"/>
                  <a:pt x="7033" y="1117"/>
                </a:cubicBezTo>
                <a:cubicBezTo>
                  <a:pt x="7030" y="1088"/>
                  <a:pt x="7050" y="1063"/>
                  <a:pt x="7079" y="1059"/>
                </a:cubicBezTo>
                <a:close/>
                <a:moveTo>
                  <a:pt x="7286" y="1036"/>
                </a:moveTo>
                <a:lnTo>
                  <a:pt x="7286" y="1036"/>
                </a:lnTo>
                <a:cubicBezTo>
                  <a:pt x="7314" y="1033"/>
                  <a:pt x="7340" y="1053"/>
                  <a:pt x="7343" y="1082"/>
                </a:cubicBezTo>
                <a:cubicBezTo>
                  <a:pt x="7347" y="1110"/>
                  <a:pt x="7326" y="1136"/>
                  <a:pt x="7298" y="1139"/>
                </a:cubicBezTo>
                <a:lnTo>
                  <a:pt x="7298" y="1139"/>
                </a:lnTo>
                <a:cubicBezTo>
                  <a:pt x="7269" y="1143"/>
                  <a:pt x="7243" y="1122"/>
                  <a:pt x="7240" y="1094"/>
                </a:cubicBezTo>
                <a:cubicBezTo>
                  <a:pt x="7237" y="1065"/>
                  <a:pt x="7257" y="1039"/>
                  <a:pt x="7286" y="1036"/>
                </a:cubicBezTo>
                <a:close/>
                <a:moveTo>
                  <a:pt x="7492" y="1012"/>
                </a:moveTo>
                <a:lnTo>
                  <a:pt x="7493" y="1012"/>
                </a:lnTo>
                <a:cubicBezTo>
                  <a:pt x="7521" y="1009"/>
                  <a:pt x="7547" y="1030"/>
                  <a:pt x="7550" y="1058"/>
                </a:cubicBezTo>
                <a:cubicBezTo>
                  <a:pt x="7553" y="1087"/>
                  <a:pt x="7533" y="1113"/>
                  <a:pt x="7504" y="1116"/>
                </a:cubicBezTo>
                <a:lnTo>
                  <a:pt x="7504" y="1116"/>
                </a:lnTo>
                <a:cubicBezTo>
                  <a:pt x="7476" y="1119"/>
                  <a:pt x="7450" y="1099"/>
                  <a:pt x="7447" y="1070"/>
                </a:cubicBezTo>
                <a:cubicBezTo>
                  <a:pt x="7443" y="1042"/>
                  <a:pt x="7464" y="1016"/>
                  <a:pt x="7492" y="1012"/>
                </a:cubicBezTo>
                <a:close/>
                <a:moveTo>
                  <a:pt x="7699" y="989"/>
                </a:moveTo>
                <a:lnTo>
                  <a:pt x="7699" y="989"/>
                </a:lnTo>
                <a:cubicBezTo>
                  <a:pt x="7728" y="986"/>
                  <a:pt x="7754" y="1006"/>
                  <a:pt x="7757" y="1035"/>
                </a:cubicBezTo>
                <a:cubicBezTo>
                  <a:pt x="7760" y="1063"/>
                  <a:pt x="7740" y="1089"/>
                  <a:pt x="7711" y="1092"/>
                </a:cubicBezTo>
                <a:lnTo>
                  <a:pt x="7711" y="1092"/>
                </a:lnTo>
                <a:cubicBezTo>
                  <a:pt x="7683" y="1096"/>
                  <a:pt x="7657" y="1075"/>
                  <a:pt x="7653" y="1047"/>
                </a:cubicBezTo>
                <a:cubicBezTo>
                  <a:pt x="7650" y="1018"/>
                  <a:pt x="7671" y="992"/>
                  <a:pt x="7699" y="989"/>
                </a:cubicBezTo>
                <a:close/>
                <a:moveTo>
                  <a:pt x="7906" y="966"/>
                </a:moveTo>
                <a:lnTo>
                  <a:pt x="7906" y="966"/>
                </a:lnTo>
                <a:cubicBezTo>
                  <a:pt x="7935" y="962"/>
                  <a:pt x="7960" y="983"/>
                  <a:pt x="7964" y="1011"/>
                </a:cubicBezTo>
                <a:cubicBezTo>
                  <a:pt x="7967" y="1040"/>
                  <a:pt x="7946" y="1066"/>
                  <a:pt x="7918" y="1069"/>
                </a:cubicBezTo>
                <a:lnTo>
                  <a:pt x="7918" y="1069"/>
                </a:lnTo>
                <a:cubicBezTo>
                  <a:pt x="7889" y="1072"/>
                  <a:pt x="7864" y="1052"/>
                  <a:pt x="7860" y="1023"/>
                </a:cubicBezTo>
                <a:cubicBezTo>
                  <a:pt x="7857" y="995"/>
                  <a:pt x="7877" y="969"/>
                  <a:pt x="7906" y="966"/>
                </a:cubicBezTo>
                <a:close/>
                <a:moveTo>
                  <a:pt x="8113" y="942"/>
                </a:moveTo>
                <a:lnTo>
                  <a:pt x="8113" y="942"/>
                </a:lnTo>
                <a:cubicBezTo>
                  <a:pt x="8141" y="939"/>
                  <a:pt x="8167" y="959"/>
                  <a:pt x="8170" y="988"/>
                </a:cubicBezTo>
                <a:cubicBezTo>
                  <a:pt x="8174" y="1016"/>
                  <a:pt x="8153" y="1042"/>
                  <a:pt x="8125" y="1045"/>
                </a:cubicBezTo>
                <a:lnTo>
                  <a:pt x="8125" y="1045"/>
                </a:lnTo>
                <a:cubicBezTo>
                  <a:pt x="8096" y="1049"/>
                  <a:pt x="8070" y="1028"/>
                  <a:pt x="8067" y="1000"/>
                </a:cubicBezTo>
                <a:cubicBezTo>
                  <a:pt x="8064" y="971"/>
                  <a:pt x="8084" y="945"/>
                  <a:pt x="8113" y="942"/>
                </a:cubicBezTo>
                <a:close/>
                <a:moveTo>
                  <a:pt x="8320" y="919"/>
                </a:moveTo>
                <a:lnTo>
                  <a:pt x="8320" y="919"/>
                </a:lnTo>
                <a:cubicBezTo>
                  <a:pt x="8348" y="915"/>
                  <a:pt x="8374" y="936"/>
                  <a:pt x="8377" y="964"/>
                </a:cubicBezTo>
                <a:cubicBezTo>
                  <a:pt x="8381" y="993"/>
                  <a:pt x="8360" y="1019"/>
                  <a:pt x="8331" y="1022"/>
                </a:cubicBezTo>
                <a:lnTo>
                  <a:pt x="8331" y="1022"/>
                </a:lnTo>
                <a:cubicBezTo>
                  <a:pt x="8303" y="1025"/>
                  <a:pt x="8277" y="1005"/>
                  <a:pt x="8274" y="976"/>
                </a:cubicBezTo>
                <a:cubicBezTo>
                  <a:pt x="8271" y="948"/>
                  <a:pt x="8291" y="922"/>
                  <a:pt x="8320" y="919"/>
                </a:cubicBezTo>
                <a:close/>
                <a:moveTo>
                  <a:pt x="8526" y="895"/>
                </a:moveTo>
                <a:lnTo>
                  <a:pt x="8526" y="895"/>
                </a:lnTo>
                <a:cubicBezTo>
                  <a:pt x="8555" y="892"/>
                  <a:pt x="8581" y="912"/>
                  <a:pt x="8584" y="941"/>
                </a:cubicBezTo>
                <a:cubicBezTo>
                  <a:pt x="8587" y="969"/>
                  <a:pt x="8567" y="995"/>
                  <a:pt x="8538" y="998"/>
                </a:cubicBezTo>
                <a:lnTo>
                  <a:pt x="8538" y="998"/>
                </a:lnTo>
                <a:cubicBezTo>
                  <a:pt x="8510" y="1002"/>
                  <a:pt x="8484" y="981"/>
                  <a:pt x="8481" y="953"/>
                </a:cubicBezTo>
                <a:cubicBezTo>
                  <a:pt x="8477" y="924"/>
                  <a:pt x="8498" y="898"/>
                  <a:pt x="8526" y="895"/>
                </a:cubicBezTo>
                <a:close/>
                <a:moveTo>
                  <a:pt x="8733" y="872"/>
                </a:moveTo>
                <a:lnTo>
                  <a:pt x="8733" y="872"/>
                </a:lnTo>
                <a:cubicBezTo>
                  <a:pt x="8762" y="868"/>
                  <a:pt x="8788" y="889"/>
                  <a:pt x="8791" y="917"/>
                </a:cubicBezTo>
                <a:cubicBezTo>
                  <a:pt x="8794" y="946"/>
                  <a:pt x="8774" y="972"/>
                  <a:pt x="8745" y="975"/>
                </a:cubicBezTo>
                <a:lnTo>
                  <a:pt x="8745" y="975"/>
                </a:lnTo>
                <a:cubicBezTo>
                  <a:pt x="8716" y="978"/>
                  <a:pt x="8691" y="958"/>
                  <a:pt x="8687" y="929"/>
                </a:cubicBezTo>
                <a:cubicBezTo>
                  <a:pt x="8684" y="901"/>
                  <a:pt x="8705" y="875"/>
                  <a:pt x="8733" y="872"/>
                </a:cubicBezTo>
                <a:close/>
                <a:moveTo>
                  <a:pt x="8940" y="848"/>
                </a:moveTo>
                <a:lnTo>
                  <a:pt x="8940" y="848"/>
                </a:lnTo>
                <a:cubicBezTo>
                  <a:pt x="8969" y="845"/>
                  <a:pt x="8994" y="865"/>
                  <a:pt x="8998" y="894"/>
                </a:cubicBezTo>
                <a:cubicBezTo>
                  <a:pt x="9001" y="922"/>
                  <a:pt x="8980" y="948"/>
                  <a:pt x="8952" y="951"/>
                </a:cubicBezTo>
                <a:lnTo>
                  <a:pt x="8952" y="951"/>
                </a:lnTo>
                <a:cubicBezTo>
                  <a:pt x="8923" y="955"/>
                  <a:pt x="8897" y="934"/>
                  <a:pt x="8894" y="906"/>
                </a:cubicBezTo>
                <a:cubicBezTo>
                  <a:pt x="8891" y="877"/>
                  <a:pt x="8911" y="851"/>
                  <a:pt x="8940" y="848"/>
                </a:cubicBezTo>
                <a:close/>
                <a:moveTo>
                  <a:pt x="9147" y="825"/>
                </a:moveTo>
                <a:lnTo>
                  <a:pt x="9147" y="825"/>
                </a:lnTo>
                <a:cubicBezTo>
                  <a:pt x="9175" y="821"/>
                  <a:pt x="9201" y="842"/>
                  <a:pt x="9204" y="870"/>
                </a:cubicBezTo>
                <a:cubicBezTo>
                  <a:pt x="9208" y="899"/>
                  <a:pt x="9187" y="925"/>
                  <a:pt x="9159" y="928"/>
                </a:cubicBezTo>
                <a:lnTo>
                  <a:pt x="9158" y="928"/>
                </a:lnTo>
                <a:cubicBezTo>
                  <a:pt x="9130" y="931"/>
                  <a:pt x="9104" y="911"/>
                  <a:pt x="9101" y="882"/>
                </a:cubicBezTo>
                <a:cubicBezTo>
                  <a:pt x="9098" y="854"/>
                  <a:pt x="9118" y="828"/>
                  <a:pt x="9147" y="825"/>
                </a:cubicBezTo>
                <a:close/>
                <a:moveTo>
                  <a:pt x="9353" y="801"/>
                </a:moveTo>
                <a:lnTo>
                  <a:pt x="9354" y="801"/>
                </a:lnTo>
                <a:cubicBezTo>
                  <a:pt x="9382" y="798"/>
                  <a:pt x="9408" y="818"/>
                  <a:pt x="9411" y="847"/>
                </a:cubicBezTo>
                <a:cubicBezTo>
                  <a:pt x="9414" y="875"/>
                  <a:pt x="9394" y="901"/>
                  <a:pt x="9365" y="904"/>
                </a:cubicBezTo>
                <a:lnTo>
                  <a:pt x="9365" y="904"/>
                </a:lnTo>
                <a:cubicBezTo>
                  <a:pt x="9337" y="908"/>
                  <a:pt x="9311" y="887"/>
                  <a:pt x="9308" y="859"/>
                </a:cubicBezTo>
                <a:cubicBezTo>
                  <a:pt x="9304" y="830"/>
                  <a:pt x="9325" y="804"/>
                  <a:pt x="9353" y="801"/>
                </a:cubicBezTo>
                <a:close/>
                <a:moveTo>
                  <a:pt x="9560" y="778"/>
                </a:moveTo>
                <a:lnTo>
                  <a:pt x="9560" y="778"/>
                </a:lnTo>
                <a:cubicBezTo>
                  <a:pt x="9589" y="774"/>
                  <a:pt x="9615" y="795"/>
                  <a:pt x="9618" y="823"/>
                </a:cubicBezTo>
                <a:cubicBezTo>
                  <a:pt x="9621" y="852"/>
                  <a:pt x="9601" y="878"/>
                  <a:pt x="9572" y="881"/>
                </a:cubicBezTo>
                <a:lnTo>
                  <a:pt x="9572" y="881"/>
                </a:lnTo>
                <a:cubicBezTo>
                  <a:pt x="9544" y="884"/>
                  <a:pt x="9518" y="864"/>
                  <a:pt x="9514" y="835"/>
                </a:cubicBezTo>
                <a:cubicBezTo>
                  <a:pt x="9511" y="807"/>
                  <a:pt x="9532" y="781"/>
                  <a:pt x="9560" y="778"/>
                </a:cubicBezTo>
                <a:close/>
                <a:moveTo>
                  <a:pt x="9767" y="754"/>
                </a:moveTo>
                <a:lnTo>
                  <a:pt x="9767" y="754"/>
                </a:lnTo>
                <a:cubicBezTo>
                  <a:pt x="9796" y="751"/>
                  <a:pt x="9821" y="771"/>
                  <a:pt x="9825" y="800"/>
                </a:cubicBezTo>
                <a:cubicBezTo>
                  <a:pt x="9828" y="828"/>
                  <a:pt x="9807" y="854"/>
                  <a:pt x="9779" y="858"/>
                </a:cubicBezTo>
                <a:lnTo>
                  <a:pt x="9779" y="858"/>
                </a:lnTo>
                <a:cubicBezTo>
                  <a:pt x="9750" y="861"/>
                  <a:pt x="9725" y="840"/>
                  <a:pt x="9721" y="812"/>
                </a:cubicBezTo>
                <a:cubicBezTo>
                  <a:pt x="9718" y="783"/>
                  <a:pt x="9738" y="757"/>
                  <a:pt x="9767" y="754"/>
                </a:cubicBezTo>
                <a:close/>
                <a:moveTo>
                  <a:pt x="9974" y="731"/>
                </a:moveTo>
                <a:lnTo>
                  <a:pt x="9974" y="731"/>
                </a:lnTo>
                <a:cubicBezTo>
                  <a:pt x="10002" y="727"/>
                  <a:pt x="10028" y="748"/>
                  <a:pt x="10031" y="776"/>
                </a:cubicBezTo>
                <a:cubicBezTo>
                  <a:pt x="10035" y="805"/>
                  <a:pt x="10014" y="831"/>
                  <a:pt x="9986" y="834"/>
                </a:cubicBezTo>
                <a:lnTo>
                  <a:pt x="9986" y="834"/>
                </a:lnTo>
                <a:cubicBezTo>
                  <a:pt x="9957" y="837"/>
                  <a:pt x="9931" y="817"/>
                  <a:pt x="9928" y="788"/>
                </a:cubicBezTo>
                <a:cubicBezTo>
                  <a:pt x="9925" y="760"/>
                  <a:pt x="9945" y="734"/>
                  <a:pt x="9974" y="731"/>
                </a:cubicBezTo>
                <a:close/>
                <a:moveTo>
                  <a:pt x="10181" y="707"/>
                </a:moveTo>
                <a:lnTo>
                  <a:pt x="10181" y="707"/>
                </a:lnTo>
                <a:cubicBezTo>
                  <a:pt x="10209" y="704"/>
                  <a:pt x="10235" y="724"/>
                  <a:pt x="10238" y="753"/>
                </a:cubicBezTo>
                <a:cubicBezTo>
                  <a:pt x="10241" y="781"/>
                  <a:pt x="10221" y="807"/>
                  <a:pt x="10192" y="811"/>
                </a:cubicBezTo>
                <a:lnTo>
                  <a:pt x="10192" y="811"/>
                </a:lnTo>
                <a:cubicBezTo>
                  <a:pt x="10164" y="814"/>
                  <a:pt x="10138" y="793"/>
                  <a:pt x="10135" y="765"/>
                </a:cubicBezTo>
                <a:cubicBezTo>
                  <a:pt x="10132" y="736"/>
                  <a:pt x="10152" y="710"/>
                  <a:pt x="10181" y="707"/>
                </a:cubicBezTo>
                <a:close/>
                <a:moveTo>
                  <a:pt x="10387" y="684"/>
                </a:moveTo>
                <a:lnTo>
                  <a:pt x="10387" y="684"/>
                </a:lnTo>
                <a:cubicBezTo>
                  <a:pt x="10416" y="680"/>
                  <a:pt x="10442" y="701"/>
                  <a:pt x="10445" y="729"/>
                </a:cubicBezTo>
                <a:cubicBezTo>
                  <a:pt x="10448" y="758"/>
                  <a:pt x="10428" y="784"/>
                  <a:pt x="10399" y="787"/>
                </a:cubicBezTo>
                <a:lnTo>
                  <a:pt x="10399" y="787"/>
                </a:lnTo>
                <a:cubicBezTo>
                  <a:pt x="10371" y="790"/>
                  <a:pt x="10345" y="770"/>
                  <a:pt x="10342" y="741"/>
                </a:cubicBezTo>
                <a:cubicBezTo>
                  <a:pt x="10338" y="713"/>
                  <a:pt x="10359" y="687"/>
                  <a:pt x="10387" y="684"/>
                </a:cubicBezTo>
                <a:close/>
                <a:moveTo>
                  <a:pt x="10594" y="660"/>
                </a:moveTo>
                <a:lnTo>
                  <a:pt x="10594" y="660"/>
                </a:lnTo>
                <a:cubicBezTo>
                  <a:pt x="10623" y="657"/>
                  <a:pt x="10649" y="677"/>
                  <a:pt x="10652" y="706"/>
                </a:cubicBezTo>
                <a:cubicBezTo>
                  <a:pt x="10655" y="735"/>
                  <a:pt x="10635" y="760"/>
                  <a:pt x="10606" y="764"/>
                </a:cubicBezTo>
                <a:lnTo>
                  <a:pt x="10606" y="764"/>
                </a:lnTo>
                <a:cubicBezTo>
                  <a:pt x="10577" y="767"/>
                  <a:pt x="10552" y="746"/>
                  <a:pt x="10548" y="718"/>
                </a:cubicBezTo>
                <a:cubicBezTo>
                  <a:pt x="10545" y="689"/>
                  <a:pt x="10566" y="664"/>
                  <a:pt x="10594" y="660"/>
                </a:cubicBezTo>
                <a:close/>
                <a:moveTo>
                  <a:pt x="10801" y="637"/>
                </a:moveTo>
                <a:lnTo>
                  <a:pt x="10801" y="637"/>
                </a:lnTo>
                <a:cubicBezTo>
                  <a:pt x="10830" y="634"/>
                  <a:pt x="10855" y="654"/>
                  <a:pt x="10859" y="683"/>
                </a:cubicBezTo>
                <a:cubicBezTo>
                  <a:pt x="10862" y="711"/>
                  <a:pt x="10841" y="737"/>
                  <a:pt x="10813" y="740"/>
                </a:cubicBezTo>
                <a:lnTo>
                  <a:pt x="10813" y="740"/>
                </a:lnTo>
                <a:cubicBezTo>
                  <a:pt x="10784" y="743"/>
                  <a:pt x="10758" y="723"/>
                  <a:pt x="10755" y="694"/>
                </a:cubicBezTo>
                <a:cubicBezTo>
                  <a:pt x="10752" y="666"/>
                  <a:pt x="10772" y="640"/>
                  <a:pt x="10801" y="637"/>
                </a:cubicBezTo>
                <a:close/>
                <a:moveTo>
                  <a:pt x="11008" y="613"/>
                </a:moveTo>
                <a:lnTo>
                  <a:pt x="11008" y="613"/>
                </a:lnTo>
                <a:cubicBezTo>
                  <a:pt x="11036" y="610"/>
                  <a:pt x="11062" y="631"/>
                  <a:pt x="11065" y="659"/>
                </a:cubicBezTo>
                <a:cubicBezTo>
                  <a:pt x="11069" y="688"/>
                  <a:pt x="11048" y="713"/>
                  <a:pt x="11020" y="717"/>
                </a:cubicBezTo>
                <a:lnTo>
                  <a:pt x="11019" y="717"/>
                </a:lnTo>
                <a:cubicBezTo>
                  <a:pt x="10991" y="720"/>
                  <a:pt x="10965" y="699"/>
                  <a:pt x="10962" y="671"/>
                </a:cubicBezTo>
                <a:cubicBezTo>
                  <a:pt x="10959" y="642"/>
                  <a:pt x="10979" y="617"/>
                  <a:pt x="11008" y="613"/>
                </a:cubicBezTo>
                <a:close/>
                <a:moveTo>
                  <a:pt x="11214" y="590"/>
                </a:moveTo>
                <a:lnTo>
                  <a:pt x="11214" y="590"/>
                </a:lnTo>
                <a:cubicBezTo>
                  <a:pt x="11243" y="587"/>
                  <a:pt x="11269" y="607"/>
                  <a:pt x="11272" y="636"/>
                </a:cubicBezTo>
                <a:cubicBezTo>
                  <a:pt x="11275" y="664"/>
                  <a:pt x="11255" y="690"/>
                  <a:pt x="11226" y="693"/>
                </a:cubicBezTo>
                <a:lnTo>
                  <a:pt x="11226" y="693"/>
                </a:lnTo>
                <a:cubicBezTo>
                  <a:pt x="11198" y="696"/>
                  <a:pt x="11172" y="676"/>
                  <a:pt x="11169" y="647"/>
                </a:cubicBezTo>
                <a:cubicBezTo>
                  <a:pt x="11165" y="619"/>
                  <a:pt x="11186" y="593"/>
                  <a:pt x="11214" y="590"/>
                </a:cubicBezTo>
                <a:close/>
                <a:moveTo>
                  <a:pt x="11421" y="566"/>
                </a:moveTo>
                <a:lnTo>
                  <a:pt x="11421" y="566"/>
                </a:lnTo>
                <a:cubicBezTo>
                  <a:pt x="11450" y="563"/>
                  <a:pt x="11476" y="584"/>
                  <a:pt x="11479" y="612"/>
                </a:cubicBezTo>
                <a:cubicBezTo>
                  <a:pt x="11482" y="641"/>
                  <a:pt x="11462" y="666"/>
                  <a:pt x="11433" y="670"/>
                </a:cubicBezTo>
                <a:lnTo>
                  <a:pt x="11433" y="670"/>
                </a:lnTo>
                <a:cubicBezTo>
                  <a:pt x="11405" y="673"/>
                  <a:pt x="11379" y="652"/>
                  <a:pt x="11375" y="624"/>
                </a:cubicBezTo>
                <a:cubicBezTo>
                  <a:pt x="11372" y="595"/>
                  <a:pt x="11393" y="570"/>
                  <a:pt x="11421" y="566"/>
                </a:cubicBezTo>
                <a:close/>
                <a:moveTo>
                  <a:pt x="11628" y="543"/>
                </a:moveTo>
                <a:lnTo>
                  <a:pt x="11628" y="543"/>
                </a:lnTo>
                <a:cubicBezTo>
                  <a:pt x="11657" y="540"/>
                  <a:pt x="11682" y="560"/>
                  <a:pt x="11686" y="589"/>
                </a:cubicBezTo>
                <a:cubicBezTo>
                  <a:pt x="11689" y="617"/>
                  <a:pt x="11668" y="643"/>
                  <a:pt x="11640" y="646"/>
                </a:cubicBezTo>
                <a:lnTo>
                  <a:pt x="11640" y="646"/>
                </a:lnTo>
                <a:cubicBezTo>
                  <a:pt x="11611" y="649"/>
                  <a:pt x="11585" y="629"/>
                  <a:pt x="11582" y="600"/>
                </a:cubicBezTo>
                <a:cubicBezTo>
                  <a:pt x="11579" y="572"/>
                  <a:pt x="11599" y="546"/>
                  <a:pt x="11628" y="543"/>
                </a:cubicBezTo>
                <a:close/>
                <a:moveTo>
                  <a:pt x="11835" y="519"/>
                </a:moveTo>
                <a:lnTo>
                  <a:pt x="11835" y="519"/>
                </a:lnTo>
                <a:cubicBezTo>
                  <a:pt x="11863" y="516"/>
                  <a:pt x="11889" y="537"/>
                  <a:pt x="11892" y="565"/>
                </a:cubicBezTo>
                <a:cubicBezTo>
                  <a:pt x="11896" y="594"/>
                  <a:pt x="11875" y="619"/>
                  <a:pt x="11847" y="623"/>
                </a:cubicBezTo>
                <a:lnTo>
                  <a:pt x="11847" y="623"/>
                </a:lnTo>
                <a:cubicBezTo>
                  <a:pt x="11818" y="626"/>
                  <a:pt x="11792" y="606"/>
                  <a:pt x="11789" y="577"/>
                </a:cubicBezTo>
                <a:cubicBezTo>
                  <a:pt x="11786" y="548"/>
                  <a:pt x="11806" y="523"/>
                  <a:pt x="11835" y="519"/>
                </a:cubicBezTo>
                <a:close/>
                <a:moveTo>
                  <a:pt x="12041" y="496"/>
                </a:moveTo>
                <a:lnTo>
                  <a:pt x="12042" y="496"/>
                </a:lnTo>
                <a:cubicBezTo>
                  <a:pt x="12070" y="493"/>
                  <a:pt x="12096" y="513"/>
                  <a:pt x="12099" y="542"/>
                </a:cubicBezTo>
                <a:cubicBezTo>
                  <a:pt x="12102" y="570"/>
                  <a:pt x="12082" y="596"/>
                  <a:pt x="12053" y="599"/>
                </a:cubicBezTo>
                <a:lnTo>
                  <a:pt x="12053" y="599"/>
                </a:lnTo>
                <a:cubicBezTo>
                  <a:pt x="12025" y="602"/>
                  <a:pt x="11999" y="582"/>
                  <a:pt x="11996" y="553"/>
                </a:cubicBezTo>
                <a:cubicBezTo>
                  <a:pt x="11992" y="525"/>
                  <a:pt x="12013" y="499"/>
                  <a:pt x="12041" y="496"/>
                </a:cubicBezTo>
                <a:close/>
                <a:moveTo>
                  <a:pt x="12248" y="472"/>
                </a:moveTo>
                <a:lnTo>
                  <a:pt x="12248" y="472"/>
                </a:lnTo>
                <a:cubicBezTo>
                  <a:pt x="12277" y="469"/>
                  <a:pt x="12303" y="490"/>
                  <a:pt x="12306" y="518"/>
                </a:cubicBezTo>
                <a:cubicBezTo>
                  <a:pt x="12309" y="547"/>
                  <a:pt x="12289" y="572"/>
                  <a:pt x="12260" y="576"/>
                </a:cubicBezTo>
                <a:lnTo>
                  <a:pt x="12260" y="576"/>
                </a:lnTo>
                <a:cubicBezTo>
                  <a:pt x="12232" y="579"/>
                  <a:pt x="12206" y="559"/>
                  <a:pt x="12203" y="530"/>
                </a:cubicBezTo>
                <a:cubicBezTo>
                  <a:pt x="12199" y="501"/>
                  <a:pt x="12220" y="476"/>
                  <a:pt x="12248" y="472"/>
                </a:cubicBezTo>
                <a:close/>
                <a:moveTo>
                  <a:pt x="12455" y="449"/>
                </a:moveTo>
                <a:lnTo>
                  <a:pt x="12455" y="449"/>
                </a:lnTo>
                <a:cubicBezTo>
                  <a:pt x="12484" y="446"/>
                  <a:pt x="12509" y="466"/>
                  <a:pt x="12513" y="495"/>
                </a:cubicBezTo>
                <a:cubicBezTo>
                  <a:pt x="12516" y="523"/>
                  <a:pt x="12496" y="549"/>
                  <a:pt x="12467" y="552"/>
                </a:cubicBezTo>
                <a:lnTo>
                  <a:pt x="12467" y="552"/>
                </a:lnTo>
                <a:cubicBezTo>
                  <a:pt x="12438" y="556"/>
                  <a:pt x="12413" y="535"/>
                  <a:pt x="12409" y="507"/>
                </a:cubicBezTo>
                <a:cubicBezTo>
                  <a:pt x="12406" y="478"/>
                  <a:pt x="12427" y="452"/>
                  <a:pt x="12455" y="449"/>
                </a:cubicBezTo>
                <a:close/>
                <a:moveTo>
                  <a:pt x="12662" y="425"/>
                </a:moveTo>
                <a:lnTo>
                  <a:pt x="12662" y="425"/>
                </a:lnTo>
                <a:cubicBezTo>
                  <a:pt x="12690" y="422"/>
                  <a:pt x="12716" y="443"/>
                  <a:pt x="12720" y="471"/>
                </a:cubicBezTo>
                <a:cubicBezTo>
                  <a:pt x="12723" y="500"/>
                  <a:pt x="12702" y="525"/>
                  <a:pt x="12674" y="529"/>
                </a:cubicBezTo>
                <a:lnTo>
                  <a:pt x="12674" y="529"/>
                </a:lnTo>
                <a:cubicBezTo>
                  <a:pt x="12645" y="532"/>
                  <a:pt x="12619" y="512"/>
                  <a:pt x="12616" y="483"/>
                </a:cubicBezTo>
                <a:cubicBezTo>
                  <a:pt x="12613" y="455"/>
                  <a:pt x="12633" y="429"/>
                  <a:pt x="12662" y="425"/>
                </a:cubicBezTo>
                <a:close/>
                <a:moveTo>
                  <a:pt x="12869" y="402"/>
                </a:moveTo>
                <a:lnTo>
                  <a:pt x="12869" y="402"/>
                </a:lnTo>
                <a:cubicBezTo>
                  <a:pt x="12897" y="399"/>
                  <a:pt x="12923" y="419"/>
                  <a:pt x="12926" y="448"/>
                </a:cubicBezTo>
                <a:cubicBezTo>
                  <a:pt x="12930" y="476"/>
                  <a:pt x="12909" y="502"/>
                  <a:pt x="12881" y="505"/>
                </a:cubicBezTo>
                <a:lnTo>
                  <a:pt x="12880" y="505"/>
                </a:lnTo>
                <a:cubicBezTo>
                  <a:pt x="12852" y="509"/>
                  <a:pt x="12826" y="488"/>
                  <a:pt x="12823" y="460"/>
                </a:cubicBezTo>
                <a:cubicBezTo>
                  <a:pt x="12820" y="431"/>
                  <a:pt x="12840" y="405"/>
                  <a:pt x="12869" y="402"/>
                </a:cubicBezTo>
                <a:close/>
                <a:moveTo>
                  <a:pt x="13075" y="378"/>
                </a:moveTo>
                <a:lnTo>
                  <a:pt x="13075" y="378"/>
                </a:lnTo>
                <a:cubicBezTo>
                  <a:pt x="13104" y="375"/>
                  <a:pt x="13130" y="396"/>
                  <a:pt x="13133" y="424"/>
                </a:cubicBezTo>
                <a:cubicBezTo>
                  <a:pt x="13136" y="453"/>
                  <a:pt x="13116" y="479"/>
                  <a:pt x="13087" y="482"/>
                </a:cubicBezTo>
                <a:lnTo>
                  <a:pt x="13087" y="482"/>
                </a:lnTo>
                <a:cubicBezTo>
                  <a:pt x="13059" y="485"/>
                  <a:pt x="13033" y="465"/>
                  <a:pt x="13030" y="436"/>
                </a:cubicBezTo>
                <a:cubicBezTo>
                  <a:pt x="13026" y="408"/>
                  <a:pt x="13047" y="382"/>
                  <a:pt x="13075" y="378"/>
                </a:cubicBezTo>
                <a:close/>
                <a:moveTo>
                  <a:pt x="13282" y="355"/>
                </a:moveTo>
                <a:lnTo>
                  <a:pt x="13282" y="355"/>
                </a:lnTo>
                <a:cubicBezTo>
                  <a:pt x="13311" y="352"/>
                  <a:pt x="13337" y="372"/>
                  <a:pt x="13340" y="401"/>
                </a:cubicBezTo>
                <a:cubicBezTo>
                  <a:pt x="13343" y="429"/>
                  <a:pt x="13323" y="455"/>
                  <a:pt x="13294" y="458"/>
                </a:cubicBezTo>
                <a:lnTo>
                  <a:pt x="13294" y="458"/>
                </a:lnTo>
                <a:cubicBezTo>
                  <a:pt x="13265" y="462"/>
                  <a:pt x="13240" y="441"/>
                  <a:pt x="13236" y="413"/>
                </a:cubicBezTo>
                <a:cubicBezTo>
                  <a:pt x="13233" y="384"/>
                  <a:pt x="13254" y="358"/>
                  <a:pt x="13282" y="355"/>
                </a:cubicBezTo>
                <a:close/>
                <a:moveTo>
                  <a:pt x="13489" y="332"/>
                </a:moveTo>
                <a:lnTo>
                  <a:pt x="13489" y="332"/>
                </a:lnTo>
                <a:cubicBezTo>
                  <a:pt x="13518" y="328"/>
                  <a:pt x="13543" y="349"/>
                  <a:pt x="13547" y="377"/>
                </a:cubicBezTo>
                <a:cubicBezTo>
                  <a:pt x="13550" y="406"/>
                  <a:pt x="13529" y="432"/>
                  <a:pt x="13501" y="435"/>
                </a:cubicBezTo>
                <a:lnTo>
                  <a:pt x="13501" y="435"/>
                </a:lnTo>
                <a:cubicBezTo>
                  <a:pt x="13472" y="438"/>
                  <a:pt x="13446" y="418"/>
                  <a:pt x="13443" y="389"/>
                </a:cubicBezTo>
                <a:cubicBezTo>
                  <a:pt x="13440" y="361"/>
                  <a:pt x="13460" y="335"/>
                  <a:pt x="13489" y="332"/>
                </a:cubicBezTo>
                <a:close/>
                <a:moveTo>
                  <a:pt x="13696" y="308"/>
                </a:moveTo>
                <a:lnTo>
                  <a:pt x="13696" y="308"/>
                </a:lnTo>
                <a:cubicBezTo>
                  <a:pt x="13724" y="305"/>
                  <a:pt x="13750" y="325"/>
                  <a:pt x="13753" y="354"/>
                </a:cubicBezTo>
                <a:cubicBezTo>
                  <a:pt x="13757" y="382"/>
                  <a:pt x="13736" y="408"/>
                  <a:pt x="13708" y="411"/>
                </a:cubicBezTo>
                <a:lnTo>
                  <a:pt x="13708" y="411"/>
                </a:lnTo>
                <a:cubicBezTo>
                  <a:pt x="13679" y="415"/>
                  <a:pt x="13653" y="394"/>
                  <a:pt x="13650" y="366"/>
                </a:cubicBezTo>
                <a:cubicBezTo>
                  <a:pt x="13647" y="337"/>
                  <a:pt x="13667" y="311"/>
                  <a:pt x="13696" y="308"/>
                </a:cubicBezTo>
                <a:close/>
                <a:moveTo>
                  <a:pt x="13902" y="285"/>
                </a:moveTo>
                <a:lnTo>
                  <a:pt x="13903" y="285"/>
                </a:lnTo>
                <a:cubicBezTo>
                  <a:pt x="13931" y="281"/>
                  <a:pt x="13957" y="302"/>
                  <a:pt x="13960" y="330"/>
                </a:cubicBezTo>
                <a:cubicBezTo>
                  <a:pt x="13963" y="359"/>
                  <a:pt x="13943" y="385"/>
                  <a:pt x="13914" y="388"/>
                </a:cubicBezTo>
                <a:lnTo>
                  <a:pt x="13914" y="388"/>
                </a:lnTo>
                <a:cubicBezTo>
                  <a:pt x="13886" y="391"/>
                  <a:pt x="13860" y="371"/>
                  <a:pt x="13857" y="342"/>
                </a:cubicBezTo>
                <a:cubicBezTo>
                  <a:pt x="13853" y="314"/>
                  <a:pt x="13874" y="288"/>
                  <a:pt x="13902" y="285"/>
                </a:cubicBezTo>
                <a:close/>
                <a:moveTo>
                  <a:pt x="14109" y="261"/>
                </a:moveTo>
                <a:lnTo>
                  <a:pt x="14109" y="261"/>
                </a:lnTo>
                <a:cubicBezTo>
                  <a:pt x="14138" y="258"/>
                  <a:pt x="14164" y="278"/>
                  <a:pt x="14167" y="307"/>
                </a:cubicBezTo>
                <a:cubicBezTo>
                  <a:pt x="14170" y="335"/>
                  <a:pt x="14150" y="361"/>
                  <a:pt x="14121" y="364"/>
                </a:cubicBezTo>
                <a:lnTo>
                  <a:pt x="14121" y="364"/>
                </a:lnTo>
                <a:cubicBezTo>
                  <a:pt x="14093" y="368"/>
                  <a:pt x="14067" y="347"/>
                  <a:pt x="14064" y="319"/>
                </a:cubicBezTo>
                <a:cubicBezTo>
                  <a:pt x="14060" y="290"/>
                  <a:pt x="14081" y="264"/>
                  <a:pt x="14109" y="261"/>
                </a:cubicBezTo>
                <a:close/>
                <a:moveTo>
                  <a:pt x="14316" y="238"/>
                </a:moveTo>
                <a:lnTo>
                  <a:pt x="14316" y="238"/>
                </a:lnTo>
                <a:cubicBezTo>
                  <a:pt x="14345" y="234"/>
                  <a:pt x="14370" y="255"/>
                  <a:pt x="14374" y="283"/>
                </a:cubicBezTo>
                <a:cubicBezTo>
                  <a:pt x="14377" y="312"/>
                  <a:pt x="14357" y="338"/>
                  <a:pt x="14328" y="341"/>
                </a:cubicBezTo>
                <a:lnTo>
                  <a:pt x="14328" y="341"/>
                </a:lnTo>
                <a:cubicBezTo>
                  <a:pt x="14299" y="344"/>
                  <a:pt x="14274" y="324"/>
                  <a:pt x="14270" y="295"/>
                </a:cubicBezTo>
                <a:cubicBezTo>
                  <a:pt x="14267" y="267"/>
                  <a:pt x="14287" y="241"/>
                  <a:pt x="14316" y="238"/>
                </a:cubicBezTo>
                <a:close/>
                <a:moveTo>
                  <a:pt x="14523" y="214"/>
                </a:moveTo>
                <a:lnTo>
                  <a:pt x="14523" y="214"/>
                </a:lnTo>
                <a:cubicBezTo>
                  <a:pt x="14551" y="211"/>
                  <a:pt x="14577" y="231"/>
                  <a:pt x="14580" y="260"/>
                </a:cubicBezTo>
                <a:cubicBezTo>
                  <a:pt x="14584" y="288"/>
                  <a:pt x="14563" y="314"/>
                  <a:pt x="14535" y="317"/>
                </a:cubicBezTo>
                <a:lnTo>
                  <a:pt x="14535" y="317"/>
                </a:lnTo>
                <a:cubicBezTo>
                  <a:pt x="14506" y="321"/>
                  <a:pt x="14480" y="300"/>
                  <a:pt x="14477" y="272"/>
                </a:cubicBezTo>
                <a:cubicBezTo>
                  <a:pt x="14474" y="243"/>
                  <a:pt x="14494" y="217"/>
                  <a:pt x="14523" y="214"/>
                </a:cubicBezTo>
                <a:close/>
                <a:moveTo>
                  <a:pt x="14730" y="191"/>
                </a:moveTo>
                <a:lnTo>
                  <a:pt x="14730" y="191"/>
                </a:lnTo>
                <a:cubicBezTo>
                  <a:pt x="14758" y="187"/>
                  <a:pt x="14784" y="208"/>
                  <a:pt x="14787" y="236"/>
                </a:cubicBezTo>
                <a:cubicBezTo>
                  <a:pt x="14791" y="265"/>
                  <a:pt x="14770" y="291"/>
                  <a:pt x="14742" y="294"/>
                </a:cubicBezTo>
                <a:lnTo>
                  <a:pt x="14741" y="294"/>
                </a:lnTo>
                <a:cubicBezTo>
                  <a:pt x="14713" y="297"/>
                  <a:pt x="14687" y="277"/>
                  <a:pt x="14684" y="248"/>
                </a:cubicBezTo>
                <a:cubicBezTo>
                  <a:pt x="14681" y="220"/>
                  <a:pt x="14701" y="194"/>
                  <a:pt x="14730" y="191"/>
                </a:cubicBezTo>
                <a:close/>
                <a:moveTo>
                  <a:pt x="14936" y="167"/>
                </a:moveTo>
                <a:lnTo>
                  <a:pt x="14936" y="167"/>
                </a:lnTo>
                <a:cubicBezTo>
                  <a:pt x="14965" y="164"/>
                  <a:pt x="14991" y="184"/>
                  <a:pt x="14994" y="213"/>
                </a:cubicBezTo>
                <a:cubicBezTo>
                  <a:pt x="14997" y="241"/>
                  <a:pt x="14977" y="267"/>
                  <a:pt x="14948" y="270"/>
                </a:cubicBezTo>
                <a:lnTo>
                  <a:pt x="14948" y="270"/>
                </a:lnTo>
                <a:cubicBezTo>
                  <a:pt x="14920" y="274"/>
                  <a:pt x="14894" y="253"/>
                  <a:pt x="14891" y="225"/>
                </a:cubicBezTo>
                <a:cubicBezTo>
                  <a:pt x="14887" y="196"/>
                  <a:pt x="14908" y="170"/>
                  <a:pt x="14936" y="167"/>
                </a:cubicBezTo>
                <a:close/>
                <a:moveTo>
                  <a:pt x="15143" y="144"/>
                </a:moveTo>
                <a:lnTo>
                  <a:pt x="15143" y="144"/>
                </a:lnTo>
                <a:cubicBezTo>
                  <a:pt x="15172" y="140"/>
                  <a:pt x="15198" y="161"/>
                  <a:pt x="15201" y="189"/>
                </a:cubicBezTo>
                <a:cubicBezTo>
                  <a:pt x="15204" y="218"/>
                  <a:pt x="15184" y="244"/>
                  <a:pt x="15155" y="247"/>
                </a:cubicBezTo>
                <a:lnTo>
                  <a:pt x="15155" y="247"/>
                </a:lnTo>
                <a:cubicBezTo>
                  <a:pt x="15126" y="250"/>
                  <a:pt x="15101" y="230"/>
                  <a:pt x="15097" y="201"/>
                </a:cubicBezTo>
                <a:cubicBezTo>
                  <a:pt x="15094" y="173"/>
                  <a:pt x="15115" y="147"/>
                  <a:pt x="15143" y="144"/>
                </a:cubicBezTo>
                <a:close/>
                <a:moveTo>
                  <a:pt x="15350" y="120"/>
                </a:moveTo>
                <a:lnTo>
                  <a:pt x="15350" y="120"/>
                </a:lnTo>
                <a:cubicBezTo>
                  <a:pt x="15379" y="117"/>
                  <a:pt x="15404" y="137"/>
                  <a:pt x="15408" y="166"/>
                </a:cubicBezTo>
                <a:cubicBezTo>
                  <a:pt x="15411" y="194"/>
                  <a:pt x="15390" y="220"/>
                  <a:pt x="15362" y="224"/>
                </a:cubicBezTo>
                <a:lnTo>
                  <a:pt x="15362" y="224"/>
                </a:lnTo>
                <a:cubicBezTo>
                  <a:pt x="15333" y="227"/>
                  <a:pt x="15307" y="206"/>
                  <a:pt x="15304" y="178"/>
                </a:cubicBezTo>
                <a:cubicBezTo>
                  <a:pt x="15301" y="149"/>
                  <a:pt x="15321" y="123"/>
                  <a:pt x="15350" y="120"/>
                </a:cubicBezTo>
                <a:close/>
                <a:moveTo>
                  <a:pt x="15557" y="97"/>
                </a:moveTo>
                <a:lnTo>
                  <a:pt x="15557" y="97"/>
                </a:lnTo>
                <a:cubicBezTo>
                  <a:pt x="15585" y="93"/>
                  <a:pt x="15611" y="114"/>
                  <a:pt x="15614" y="142"/>
                </a:cubicBezTo>
                <a:cubicBezTo>
                  <a:pt x="15618" y="171"/>
                  <a:pt x="15597" y="197"/>
                  <a:pt x="15569" y="200"/>
                </a:cubicBezTo>
                <a:lnTo>
                  <a:pt x="15569" y="200"/>
                </a:lnTo>
                <a:cubicBezTo>
                  <a:pt x="15540" y="203"/>
                  <a:pt x="15514" y="183"/>
                  <a:pt x="15511" y="154"/>
                </a:cubicBezTo>
                <a:cubicBezTo>
                  <a:pt x="15508" y="126"/>
                  <a:pt x="15528" y="100"/>
                  <a:pt x="15557" y="97"/>
                </a:cubicBezTo>
                <a:close/>
                <a:moveTo>
                  <a:pt x="15763" y="73"/>
                </a:moveTo>
                <a:lnTo>
                  <a:pt x="15764" y="73"/>
                </a:lnTo>
                <a:lnTo>
                  <a:pt x="15764" y="73"/>
                </a:lnTo>
                <a:cubicBezTo>
                  <a:pt x="15792" y="70"/>
                  <a:pt x="15818" y="90"/>
                  <a:pt x="15821" y="119"/>
                </a:cubicBezTo>
                <a:cubicBezTo>
                  <a:pt x="15824" y="147"/>
                  <a:pt x="15804" y="173"/>
                  <a:pt x="15775" y="177"/>
                </a:cubicBezTo>
                <a:lnTo>
                  <a:pt x="15775" y="177"/>
                </a:lnTo>
                <a:cubicBezTo>
                  <a:pt x="15747" y="180"/>
                  <a:pt x="15721" y="159"/>
                  <a:pt x="15718" y="131"/>
                </a:cubicBezTo>
                <a:cubicBezTo>
                  <a:pt x="15714" y="102"/>
                  <a:pt x="15735" y="77"/>
                  <a:pt x="15763" y="73"/>
                </a:cubicBezTo>
                <a:close/>
                <a:moveTo>
                  <a:pt x="15970" y="50"/>
                </a:moveTo>
                <a:lnTo>
                  <a:pt x="15970" y="50"/>
                </a:lnTo>
                <a:lnTo>
                  <a:pt x="15970" y="50"/>
                </a:lnTo>
                <a:cubicBezTo>
                  <a:pt x="15999" y="46"/>
                  <a:pt x="16025" y="67"/>
                  <a:pt x="16028" y="95"/>
                </a:cubicBezTo>
                <a:cubicBezTo>
                  <a:pt x="16031" y="124"/>
                  <a:pt x="16011" y="150"/>
                  <a:pt x="15982" y="153"/>
                </a:cubicBezTo>
                <a:lnTo>
                  <a:pt x="15982" y="153"/>
                </a:lnTo>
                <a:lnTo>
                  <a:pt x="15982" y="153"/>
                </a:lnTo>
                <a:cubicBezTo>
                  <a:pt x="15954" y="156"/>
                  <a:pt x="15928" y="136"/>
                  <a:pt x="15925" y="107"/>
                </a:cubicBezTo>
                <a:cubicBezTo>
                  <a:pt x="15921" y="79"/>
                  <a:pt x="15942" y="53"/>
                  <a:pt x="15970" y="50"/>
                </a:cubicBezTo>
                <a:close/>
                <a:moveTo>
                  <a:pt x="16177" y="26"/>
                </a:moveTo>
                <a:lnTo>
                  <a:pt x="16177" y="26"/>
                </a:lnTo>
                <a:cubicBezTo>
                  <a:pt x="16206" y="23"/>
                  <a:pt x="16231" y="43"/>
                  <a:pt x="16235" y="72"/>
                </a:cubicBezTo>
                <a:cubicBezTo>
                  <a:pt x="16238" y="101"/>
                  <a:pt x="16218" y="126"/>
                  <a:pt x="16189" y="130"/>
                </a:cubicBezTo>
                <a:lnTo>
                  <a:pt x="16189" y="130"/>
                </a:lnTo>
                <a:lnTo>
                  <a:pt x="16189" y="130"/>
                </a:lnTo>
                <a:cubicBezTo>
                  <a:pt x="16160" y="133"/>
                  <a:pt x="16135" y="112"/>
                  <a:pt x="16131" y="84"/>
                </a:cubicBezTo>
                <a:cubicBezTo>
                  <a:pt x="16128" y="55"/>
                  <a:pt x="16148" y="30"/>
                  <a:pt x="16177" y="26"/>
                </a:cubicBezTo>
                <a:close/>
                <a:moveTo>
                  <a:pt x="16384" y="3"/>
                </a:moveTo>
                <a:lnTo>
                  <a:pt x="16384" y="3"/>
                </a:lnTo>
                <a:lnTo>
                  <a:pt x="16384" y="3"/>
                </a:lnTo>
                <a:cubicBezTo>
                  <a:pt x="16412" y="0"/>
                  <a:pt x="16438" y="20"/>
                  <a:pt x="16441" y="49"/>
                </a:cubicBezTo>
                <a:cubicBezTo>
                  <a:pt x="16445" y="77"/>
                  <a:pt x="16424" y="103"/>
                  <a:pt x="16396" y="106"/>
                </a:cubicBezTo>
                <a:lnTo>
                  <a:pt x="16396" y="106"/>
                </a:lnTo>
                <a:lnTo>
                  <a:pt x="16396" y="106"/>
                </a:lnTo>
                <a:cubicBezTo>
                  <a:pt x="16367" y="109"/>
                  <a:pt x="16341" y="89"/>
                  <a:pt x="16338" y="60"/>
                </a:cubicBezTo>
                <a:cubicBezTo>
                  <a:pt x="16335" y="32"/>
                  <a:pt x="16355" y="6"/>
                  <a:pt x="16384" y="3"/>
                </a:cubicBezTo>
                <a:close/>
              </a:path>
            </a:pathLst>
          </a:custGeom>
          <a:solidFill>
            <a:srgbClr val="5B9BD5"/>
          </a:solidFill>
          <a:ln w="0" cap="flat">
            <a:solidFill>
              <a:srgbClr val="5B9BD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30" name="Grupo 29"/>
          <p:cNvGrpSpPr/>
          <p:nvPr/>
        </p:nvGrpSpPr>
        <p:grpSpPr>
          <a:xfrm>
            <a:off x="6356350" y="4916488"/>
            <a:ext cx="4670425" cy="873124"/>
            <a:chOff x="6356350" y="4916488"/>
            <a:chExt cx="4670425" cy="873124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356350" y="4916488"/>
              <a:ext cx="4670425" cy="9525"/>
            </a:xfrm>
            <a:prstGeom prst="rect">
              <a:avLst/>
            </a:prstGeom>
            <a:solidFill>
              <a:srgbClr val="D9D9D9"/>
            </a:solidFill>
            <a:ln w="1588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6607175" y="5045075"/>
              <a:ext cx="112395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esperou muito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6573838" y="5278438"/>
              <a:ext cx="118903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tempo para ser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6815138" y="5511800"/>
              <a:ext cx="7096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atendido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8085138" y="5045075"/>
              <a:ext cx="12858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às vezes espera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8043863" y="5278438"/>
              <a:ext cx="13620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muito tempo para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8232775" y="5511800"/>
              <a:ext cx="98742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ser atendido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9558338" y="5045075"/>
              <a:ext cx="14462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não esperou muito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9688513" y="5278438"/>
              <a:ext cx="118903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tempo para ser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9929813" y="5511800"/>
              <a:ext cx="70802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atendido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4420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 animBg="1"/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53</a:t>
            </a:fld>
            <a:endParaRPr lang="pt-BR" dirty="0"/>
          </a:p>
        </p:txBody>
      </p:sp>
      <p:sp>
        <p:nvSpPr>
          <p:cNvPr id="24" name="Espaço Reservado para Conteúdo 4"/>
          <p:cNvSpPr txBox="1">
            <a:spLocks/>
          </p:cNvSpPr>
          <p:nvPr/>
        </p:nvSpPr>
        <p:spPr>
          <a:xfrm>
            <a:off x="872400" y="1592399"/>
            <a:ext cx="4791552" cy="2407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comparação dos resultados de 2015 com 2014, indica uma situação de estabilidade, com um aumento no NPS da ordem de +1% </a:t>
            </a: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(P11)</a:t>
            </a:r>
          </a:p>
        </p:txBody>
      </p:sp>
      <p:sp>
        <p:nvSpPr>
          <p:cNvPr id="189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Espaço Reservado para Conteúdo 4"/>
          <p:cNvSpPr txBox="1">
            <a:spLocks/>
          </p:cNvSpPr>
          <p:nvPr/>
        </p:nvSpPr>
        <p:spPr>
          <a:xfrm>
            <a:off x="6168008" y="1916832"/>
            <a:ext cx="5256584" cy="38104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probabilidade de recomendação da Central para amigo ou conhecido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7065963" y="2813050"/>
            <a:ext cx="2587625" cy="3421062"/>
            <a:chOff x="7065963" y="2813050"/>
            <a:chExt cx="2587625" cy="342106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8623301" y="3101975"/>
              <a:ext cx="765175" cy="27305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329488" y="3192463"/>
              <a:ext cx="765175" cy="2640012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065963" y="5827713"/>
              <a:ext cx="2587625" cy="9525"/>
            </a:xfrm>
            <a:prstGeom prst="rect">
              <a:avLst/>
            </a:prstGeom>
            <a:solidFill>
              <a:srgbClr val="D9D9D9"/>
            </a:solidFill>
            <a:ln w="1588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477126" y="2906713"/>
              <a:ext cx="5413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76,3%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8770938" y="2813050"/>
              <a:ext cx="54133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77,4%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7527926" y="5956300"/>
              <a:ext cx="4429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2014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8821738" y="5956300"/>
              <a:ext cx="4429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2015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5" name="Conector de seta reta 24"/>
          <p:cNvCxnSpPr/>
          <p:nvPr/>
        </p:nvCxnSpPr>
        <p:spPr>
          <a:xfrm flipV="1">
            <a:off x="7291386" y="3619409"/>
            <a:ext cx="2097090" cy="16057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o 25"/>
          <p:cNvGrpSpPr/>
          <p:nvPr/>
        </p:nvGrpSpPr>
        <p:grpSpPr>
          <a:xfrm>
            <a:off x="9703005" y="2897385"/>
            <a:ext cx="1725875" cy="1249136"/>
            <a:chOff x="9363802" y="3207015"/>
            <a:chExt cx="1725875" cy="1249136"/>
          </a:xfrm>
        </p:grpSpPr>
        <p:sp>
          <p:nvSpPr>
            <p:cNvPr id="27" name="Triângulo isósceles 26"/>
            <p:cNvSpPr/>
            <p:nvPr/>
          </p:nvSpPr>
          <p:spPr>
            <a:xfrm rot="15600097">
              <a:off x="9506290" y="3584013"/>
              <a:ext cx="298292" cy="583268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8" name="Elipse 27"/>
            <p:cNvSpPr/>
            <p:nvPr/>
          </p:nvSpPr>
          <p:spPr>
            <a:xfrm rot="18852463">
              <a:off x="9828295" y="3194768"/>
              <a:ext cx="1249136" cy="127362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9" name="CaixaDeTexto 51"/>
            <p:cNvSpPr txBox="1"/>
            <p:nvPr/>
          </p:nvSpPr>
          <p:spPr>
            <a:xfrm>
              <a:off x="9982343" y="367801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+1%</a:t>
              </a:r>
              <a:endParaRPr lang="pt-BR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2736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54</a:t>
            </a:fld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9264352" y="153822"/>
          <a:ext cx="1943844" cy="655740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802620"/>
                <a:gridCol w="1141224"/>
              </a:tblGrid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UF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NPS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AP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84,5%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AM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82,8%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PA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82,7%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82,6%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RR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80,8%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80,4%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RS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80,3%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AC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80,0%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PI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79,9%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TO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79,6%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PB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79,1%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BA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79,0%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SE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78,9%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78,7%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78,6%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RJ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78,4%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CE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78,0%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SP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77,7%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RO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77,0%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76,8%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PR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75,4%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SC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75,3%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GO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74,4%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DF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74,1%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MG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68,4%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551384" y="4998159"/>
          <a:ext cx="7856138" cy="1419225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078498"/>
                <a:gridCol w="869958"/>
                <a:gridCol w="792088"/>
                <a:gridCol w="720080"/>
                <a:gridCol w="792088"/>
                <a:gridCol w="864096"/>
                <a:gridCol w="792088"/>
                <a:gridCol w="792088"/>
                <a:gridCol w="1155154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MG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DF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GO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SC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PR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MA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RO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média geral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detratores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8,2%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7,3%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5,8%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6,1%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5,2%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7,1%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5,6%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5,3%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neutros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15,2%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11,3%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13,9%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12,5%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14,2%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9,0%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11,8%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12,0%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promotores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76,6%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81,4%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80,2%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81,4%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80,6%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83,9%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82,6%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82,7%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NPS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68,4%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74,1%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74,4%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75,3%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75,4%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76,8%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77,0%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77,4%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8002637" y="4653135"/>
            <a:ext cx="3349949" cy="2160348"/>
            <a:chOff x="6420570" y="-906338"/>
            <a:chExt cx="2945340" cy="598499"/>
          </a:xfrm>
        </p:grpSpPr>
        <p:cxnSp>
          <p:nvCxnSpPr>
            <p:cNvPr id="10" name="Conector angulado 9"/>
            <p:cNvCxnSpPr/>
            <p:nvPr/>
          </p:nvCxnSpPr>
          <p:spPr>
            <a:xfrm rot="16200000" flipV="1">
              <a:off x="6692103" y="-1177871"/>
              <a:ext cx="379030" cy="922096"/>
            </a:xfrm>
            <a:prstGeom prst="bentConnector3">
              <a:avLst>
                <a:gd name="adj1" fmla="val 146771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tângulo de cantos arredondados 10"/>
            <p:cNvSpPr/>
            <p:nvPr/>
          </p:nvSpPr>
          <p:spPr>
            <a:xfrm>
              <a:off x="7342665" y="-826542"/>
              <a:ext cx="2023245" cy="51870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  <a:effectLst>
              <a:outerShdw blurRad="50800" sx="106000" sy="106000" algn="ctr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997385"/>
              </p:ext>
            </p:extLst>
          </p:nvPr>
        </p:nvGraphicFramePr>
        <p:xfrm>
          <a:off x="551384" y="1981275"/>
          <a:ext cx="7865155" cy="1419225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066772"/>
                <a:gridCol w="886462"/>
                <a:gridCol w="665208"/>
                <a:gridCol w="903252"/>
                <a:gridCol w="807804"/>
                <a:gridCol w="757393"/>
                <a:gridCol w="754775"/>
                <a:gridCol w="792088"/>
                <a:gridCol w="1231401"/>
              </a:tblGrid>
              <a:tr h="188218"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AP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AM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PA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ES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RR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PE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RS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média geral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detratores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4,0%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3,7%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4,2%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3,4%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3,3%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4,6%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3,7%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5,3%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neutros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7,4%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9,8%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9,0%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10,5%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12,6%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10,4%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12,3%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12,0%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promotores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88,5%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86,5%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86,8%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86,1%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84,1%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85,0%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84,0%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82,7%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NPS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84,5%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82,8%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82,7%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82,6%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80,8%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80,4%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80,3%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arrow" panose="020B0606020202030204" pitchFamily="34" charset="0"/>
                        </a:rPr>
                        <a:t>77,4%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15" name="Grupo 14"/>
          <p:cNvGrpSpPr/>
          <p:nvPr/>
        </p:nvGrpSpPr>
        <p:grpSpPr>
          <a:xfrm>
            <a:off x="6531118" y="396936"/>
            <a:ext cx="4821462" cy="1872316"/>
            <a:chOff x="5126785" y="-826542"/>
            <a:chExt cx="4239125" cy="518703"/>
          </a:xfrm>
        </p:grpSpPr>
        <p:cxnSp>
          <p:nvCxnSpPr>
            <p:cNvPr id="16" name="Conector angulado 15"/>
            <p:cNvCxnSpPr/>
            <p:nvPr/>
          </p:nvCxnSpPr>
          <p:spPr>
            <a:xfrm rot="10800000" flipV="1">
              <a:off x="5126785" y="-684758"/>
              <a:ext cx="2149870" cy="206306"/>
            </a:xfrm>
            <a:prstGeom prst="bentConnector3">
              <a:avLst>
                <a:gd name="adj1" fmla="val 101048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tângulo de cantos arredondados 16"/>
            <p:cNvSpPr/>
            <p:nvPr/>
          </p:nvSpPr>
          <p:spPr>
            <a:xfrm>
              <a:off x="7342665" y="-826542"/>
              <a:ext cx="2023245" cy="51870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  <a:effectLst>
              <a:outerShdw blurRad="50800" sx="106000" sy="106000" algn="ctr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149799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55</a:t>
            </a:fld>
            <a:endParaRPr lang="pt-BR" dirty="0"/>
          </a:p>
        </p:txBody>
      </p:sp>
      <p:sp>
        <p:nvSpPr>
          <p:cNvPr id="204" name="Rectangle 119"/>
          <p:cNvSpPr>
            <a:spLocks noChangeArrowheads="1"/>
          </p:cNvSpPr>
          <p:nvPr/>
        </p:nvSpPr>
        <p:spPr bwMode="auto">
          <a:xfrm rot="16200000">
            <a:off x="-1469377" y="3411999"/>
            <a:ext cx="52625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PROBABILIDADE DE RECOMENDAÇÃO</a:t>
            </a:r>
          </a:p>
        </p:txBody>
      </p:sp>
      <p:sp>
        <p:nvSpPr>
          <p:cNvPr id="205" name="Rectangle 119"/>
          <p:cNvSpPr>
            <a:spLocks noChangeArrowheads="1"/>
          </p:cNvSpPr>
          <p:nvPr/>
        </p:nvSpPr>
        <p:spPr bwMode="auto">
          <a:xfrm>
            <a:off x="1773477" y="6525344"/>
            <a:ext cx="87635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SATISFAÇÃO GERAL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63952" y="903828"/>
            <a:ext cx="9525" cy="5265737"/>
          </a:xfrm>
          <a:prstGeom prst="rect">
            <a:avLst/>
          </a:prstGeom>
          <a:solidFill>
            <a:srgbClr val="BFBFBF"/>
          </a:solidFill>
          <a:ln w="1588" cap="flat">
            <a:solidFill>
              <a:srgbClr val="BFBFB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60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53411" y="6166391"/>
            <a:ext cx="8783637" cy="6350"/>
          </a:xfrm>
          <a:prstGeom prst="rect">
            <a:avLst/>
          </a:prstGeom>
          <a:solidFill>
            <a:srgbClr val="BFBFBF"/>
          </a:solidFill>
          <a:ln w="1588" cap="flat">
            <a:solidFill>
              <a:srgbClr val="BFBFB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60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10043886" y="1126331"/>
            <a:ext cx="63315" cy="53531"/>
          </a:xfrm>
          <a:custGeom>
            <a:avLst/>
            <a:gdLst>
              <a:gd name="T0" fmla="*/ 20 w 41"/>
              <a:gd name="T1" fmla="*/ 0 h 32"/>
              <a:gd name="T2" fmla="*/ 20 w 41"/>
              <a:gd name="T3" fmla="*/ 32 h 32"/>
              <a:gd name="T4" fmla="*/ 0 w 41"/>
              <a:gd name="T5" fmla="*/ 16 h 32"/>
              <a:gd name="T6" fmla="*/ 41 w 41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2">
                <a:moveTo>
                  <a:pt x="20" y="0"/>
                </a:moveTo>
                <a:lnTo>
                  <a:pt x="20" y="32"/>
                </a:lnTo>
                <a:moveTo>
                  <a:pt x="0" y="16"/>
                </a:moveTo>
                <a:lnTo>
                  <a:pt x="41" y="16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9913711" y="1124744"/>
            <a:ext cx="63315" cy="53531"/>
          </a:xfrm>
          <a:custGeom>
            <a:avLst/>
            <a:gdLst>
              <a:gd name="T0" fmla="*/ 21 w 41"/>
              <a:gd name="T1" fmla="*/ 0 h 32"/>
              <a:gd name="T2" fmla="*/ 21 w 41"/>
              <a:gd name="T3" fmla="*/ 32 h 32"/>
              <a:gd name="T4" fmla="*/ 0 w 41"/>
              <a:gd name="T5" fmla="*/ 16 h 32"/>
              <a:gd name="T6" fmla="*/ 41 w 41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2">
                <a:moveTo>
                  <a:pt x="21" y="0"/>
                </a:moveTo>
                <a:lnTo>
                  <a:pt x="21" y="32"/>
                </a:lnTo>
                <a:moveTo>
                  <a:pt x="0" y="16"/>
                </a:moveTo>
                <a:lnTo>
                  <a:pt x="41" y="16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9851798" y="1145382"/>
            <a:ext cx="63315" cy="55203"/>
          </a:xfrm>
          <a:custGeom>
            <a:avLst/>
            <a:gdLst>
              <a:gd name="T0" fmla="*/ 20 w 41"/>
              <a:gd name="T1" fmla="*/ 0 h 33"/>
              <a:gd name="T2" fmla="*/ 20 w 41"/>
              <a:gd name="T3" fmla="*/ 33 h 33"/>
              <a:gd name="T4" fmla="*/ 0 w 41"/>
              <a:gd name="T5" fmla="*/ 16 h 33"/>
              <a:gd name="T6" fmla="*/ 41 w 41"/>
              <a:gd name="T7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3">
                <a:moveTo>
                  <a:pt x="20" y="0"/>
                </a:moveTo>
                <a:lnTo>
                  <a:pt x="20" y="33"/>
                </a:lnTo>
                <a:moveTo>
                  <a:pt x="0" y="16"/>
                </a:moveTo>
                <a:lnTo>
                  <a:pt x="41" y="16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9848623" y="1181894"/>
            <a:ext cx="63315" cy="53531"/>
          </a:xfrm>
          <a:custGeom>
            <a:avLst/>
            <a:gdLst>
              <a:gd name="T0" fmla="*/ 20 w 41"/>
              <a:gd name="T1" fmla="*/ 0 h 32"/>
              <a:gd name="T2" fmla="*/ 20 w 41"/>
              <a:gd name="T3" fmla="*/ 32 h 32"/>
              <a:gd name="T4" fmla="*/ 0 w 41"/>
              <a:gd name="T5" fmla="*/ 16 h 32"/>
              <a:gd name="T6" fmla="*/ 41 w 41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2">
                <a:moveTo>
                  <a:pt x="20" y="0"/>
                </a:moveTo>
                <a:lnTo>
                  <a:pt x="20" y="32"/>
                </a:lnTo>
                <a:moveTo>
                  <a:pt x="0" y="16"/>
                </a:moveTo>
                <a:lnTo>
                  <a:pt x="41" y="16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9827986" y="1142206"/>
            <a:ext cx="63315" cy="53531"/>
          </a:xfrm>
          <a:custGeom>
            <a:avLst/>
            <a:gdLst>
              <a:gd name="T0" fmla="*/ 21 w 41"/>
              <a:gd name="T1" fmla="*/ 0 h 32"/>
              <a:gd name="T2" fmla="*/ 21 w 41"/>
              <a:gd name="T3" fmla="*/ 32 h 32"/>
              <a:gd name="T4" fmla="*/ 0 w 41"/>
              <a:gd name="T5" fmla="*/ 16 h 32"/>
              <a:gd name="T6" fmla="*/ 41 w 41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2">
                <a:moveTo>
                  <a:pt x="21" y="0"/>
                </a:moveTo>
                <a:lnTo>
                  <a:pt x="21" y="32"/>
                </a:lnTo>
                <a:moveTo>
                  <a:pt x="0" y="16"/>
                </a:moveTo>
                <a:lnTo>
                  <a:pt x="41" y="16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9824854" y="1173957"/>
            <a:ext cx="64860" cy="55203"/>
          </a:xfrm>
          <a:custGeom>
            <a:avLst/>
            <a:gdLst>
              <a:gd name="T0" fmla="*/ 21 w 42"/>
              <a:gd name="T1" fmla="*/ 0 h 33"/>
              <a:gd name="T2" fmla="*/ 21 w 42"/>
              <a:gd name="T3" fmla="*/ 33 h 33"/>
              <a:gd name="T4" fmla="*/ 0 w 42"/>
              <a:gd name="T5" fmla="*/ 16 h 33"/>
              <a:gd name="T6" fmla="*/ 42 w 42"/>
              <a:gd name="T7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3">
                <a:moveTo>
                  <a:pt x="21" y="0"/>
                </a:moveTo>
                <a:lnTo>
                  <a:pt x="21" y="33"/>
                </a:lnTo>
                <a:moveTo>
                  <a:pt x="0" y="16"/>
                </a:moveTo>
                <a:lnTo>
                  <a:pt x="42" y="16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9800998" y="1139031"/>
            <a:ext cx="63315" cy="53531"/>
          </a:xfrm>
          <a:custGeom>
            <a:avLst/>
            <a:gdLst>
              <a:gd name="T0" fmla="*/ 21 w 41"/>
              <a:gd name="T1" fmla="*/ 0 h 32"/>
              <a:gd name="T2" fmla="*/ 21 w 41"/>
              <a:gd name="T3" fmla="*/ 32 h 32"/>
              <a:gd name="T4" fmla="*/ 0 w 41"/>
              <a:gd name="T5" fmla="*/ 16 h 32"/>
              <a:gd name="T6" fmla="*/ 41 w 41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2">
                <a:moveTo>
                  <a:pt x="21" y="0"/>
                </a:moveTo>
                <a:lnTo>
                  <a:pt x="21" y="32"/>
                </a:lnTo>
                <a:moveTo>
                  <a:pt x="0" y="16"/>
                </a:moveTo>
                <a:lnTo>
                  <a:pt x="41" y="16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25" name="Freeform 17"/>
          <p:cNvSpPr>
            <a:spLocks noEditPoints="1"/>
          </p:cNvSpPr>
          <p:nvPr/>
        </p:nvSpPr>
        <p:spPr bwMode="auto">
          <a:xfrm>
            <a:off x="9813698" y="1173957"/>
            <a:ext cx="63315" cy="55203"/>
          </a:xfrm>
          <a:custGeom>
            <a:avLst/>
            <a:gdLst>
              <a:gd name="T0" fmla="*/ 20 w 41"/>
              <a:gd name="T1" fmla="*/ 0 h 33"/>
              <a:gd name="T2" fmla="*/ 20 w 41"/>
              <a:gd name="T3" fmla="*/ 33 h 33"/>
              <a:gd name="T4" fmla="*/ 0 w 41"/>
              <a:gd name="T5" fmla="*/ 16 h 33"/>
              <a:gd name="T6" fmla="*/ 41 w 41"/>
              <a:gd name="T7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3">
                <a:moveTo>
                  <a:pt x="20" y="0"/>
                </a:moveTo>
                <a:lnTo>
                  <a:pt x="20" y="33"/>
                </a:lnTo>
                <a:moveTo>
                  <a:pt x="0" y="16"/>
                </a:moveTo>
                <a:lnTo>
                  <a:pt x="41" y="16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26" name="Freeform 18"/>
          <p:cNvSpPr>
            <a:spLocks noEditPoints="1"/>
          </p:cNvSpPr>
          <p:nvPr/>
        </p:nvSpPr>
        <p:spPr bwMode="auto">
          <a:xfrm>
            <a:off x="9793061" y="1181895"/>
            <a:ext cx="63315" cy="55203"/>
          </a:xfrm>
          <a:custGeom>
            <a:avLst/>
            <a:gdLst>
              <a:gd name="T0" fmla="*/ 21 w 41"/>
              <a:gd name="T1" fmla="*/ 0 h 33"/>
              <a:gd name="T2" fmla="*/ 21 w 41"/>
              <a:gd name="T3" fmla="*/ 33 h 33"/>
              <a:gd name="T4" fmla="*/ 0 w 41"/>
              <a:gd name="T5" fmla="*/ 17 h 33"/>
              <a:gd name="T6" fmla="*/ 41 w 41"/>
              <a:gd name="T7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3">
                <a:moveTo>
                  <a:pt x="21" y="0"/>
                </a:moveTo>
                <a:lnTo>
                  <a:pt x="21" y="33"/>
                </a:lnTo>
                <a:moveTo>
                  <a:pt x="0" y="17"/>
                </a:moveTo>
                <a:lnTo>
                  <a:pt x="41" y="17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27" name="Freeform 19"/>
          <p:cNvSpPr>
            <a:spLocks noEditPoints="1"/>
          </p:cNvSpPr>
          <p:nvPr/>
        </p:nvSpPr>
        <p:spPr bwMode="auto">
          <a:xfrm>
            <a:off x="9769248" y="1216819"/>
            <a:ext cx="63315" cy="53531"/>
          </a:xfrm>
          <a:custGeom>
            <a:avLst/>
            <a:gdLst>
              <a:gd name="T0" fmla="*/ 20 w 41"/>
              <a:gd name="T1" fmla="*/ 0 h 32"/>
              <a:gd name="T2" fmla="*/ 20 w 41"/>
              <a:gd name="T3" fmla="*/ 32 h 32"/>
              <a:gd name="T4" fmla="*/ 0 w 41"/>
              <a:gd name="T5" fmla="*/ 16 h 32"/>
              <a:gd name="T6" fmla="*/ 41 w 41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2">
                <a:moveTo>
                  <a:pt x="20" y="0"/>
                </a:moveTo>
                <a:lnTo>
                  <a:pt x="20" y="32"/>
                </a:lnTo>
                <a:moveTo>
                  <a:pt x="0" y="16"/>
                </a:moveTo>
                <a:lnTo>
                  <a:pt x="41" y="16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28" name="Freeform 20"/>
          <p:cNvSpPr>
            <a:spLocks noEditPoints="1"/>
          </p:cNvSpPr>
          <p:nvPr/>
        </p:nvSpPr>
        <p:spPr bwMode="auto">
          <a:xfrm>
            <a:off x="9740716" y="1153320"/>
            <a:ext cx="64860" cy="55203"/>
          </a:xfrm>
          <a:custGeom>
            <a:avLst/>
            <a:gdLst>
              <a:gd name="T0" fmla="*/ 21 w 42"/>
              <a:gd name="T1" fmla="*/ 0 h 33"/>
              <a:gd name="T2" fmla="*/ 21 w 42"/>
              <a:gd name="T3" fmla="*/ 33 h 33"/>
              <a:gd name="T4" fmla="*/ 0 w 42"/>
              <a:gd name="T5" fmla="*/ 17 h 33"/>
              <a:gd name="T6" fmla="*/ 42 w 42"/>
              <a:gd name="T7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3">
                <a:moveTo>
                  <a:pt x="21" y="0"/>
                </a:moveTo>
                <a:lnTo>
                  <a:pt x="21" y="33"/>
                </a:lnTo>
                <a:moveTo>
                  <a:pt x="0" y="17"/>
                </a:moveTo>
                <a:lnTo>
                  <a:pt x="42" y="17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29" name="Freeform 21"/>
          <p:cNvSpPr>
            <a:spLocks noEditPoints="1"/>
          </p:cNvSpPr>
          <p:nvPr/>
        </p:nvSpPr>
        <p:spPr bwMode="auto">
          <a:xfrm>
            <a:off x="9715273" y="1181894"/>
            <a:ext cx="63315" cy="53531"/>
          </a:xfrm>
          <a:custGeom>
            <a:avLst/>
            <a:gdLst>
              <a:gd name="T0" fmla="*/ 21 w 41"/>
              <a:gd name="T1" fmla="*/ 0 h 32"/>
              <a:gd name="T2" fmla="*/ 21 w 41"/>
              <a:gd name="T3" fmla="*/ 32 h 32"/>
              <a:gd name="T4" fmla="*/ 0 w 41"/>
              <a:gd name="T5" fmla="*/ 16 h 32"/>
              <a:gd name="T6" fmla="*/ 41 w 41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2">
                <a:moveTo>
                  <a:pt x="21" y="0"/>
                </a:moveTo>
                <a:lnTo>
                  <a:pt x="21" y="32"/>
                </a:lnTo>
                <a:moveTo>
                  <a:pt x="0" y="16"/>
                </a:moveTo>
                <a:lnTo>
                  <a:pt x="41" y="16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30" name="Freeform 22"/>
          <p:cNvSpPr>
            <a:spLocks noEditPoints="1"/>
          </p:cNvSpPr>
          <p:nvPr/>
        </p:nvSpPr>
        <p:spPr bwMode="auto">
          <a:xfrm>
            <a:off x="9712098" y="1170781"/>
            <a:ext cx="63315" cy="53531"/>
          </a:xfrm>
          <a:custGeom>
            <a:avLst/>
            <a:gdLst>
              <a:gd name="T0" fmla="*/ 21 w 41"/>
              <a:gd name="T1" fmla="*/ 0 h 32"/>
              <a:gd name="T2" fmla="*/ 21 w 41"/>
              <a:gd name="T3" fmla="*/ 32 h 32"/>
              <a:gd name="T4" fmla="*/ 0 w 41"/>
              <a:gd name="T5" fmla="*/ 16 h 32"/>
              <a:gd name="T6" fmla="*/ 41 w 41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2">
                <a:moveTo>
                  <a:pt x="21" y="0"/>
                </a:moveTo>
                <a:lnTo>
                  <a:pt x="21" y="32"/>
                </a:lnTo>
                <a:moveTo>
                  <a:pt x="0" y="16"/>
                </a:moveTo>
                <a:lnTo>
                  <a:pt x="41" y="16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96" name="Freeform 23"/>
          <p:cNvSpPr>
            <a:spLocks noEditPoints="1"/>
          </p:cNvSpPr>
          <p:nvPr/>
        </p:nvSpPr>
        <p:spPr bwMode="auto">
          <a:xfrm>
            <a:off x="9677173" y="1212057"/>
            <a:ext cx="63315" cy="55203"/>
          </a:xfrm>
          <a:custGeom>
            <a:avLst/>
            <a:gdLst>
              <a:gd name="T0" fmla="*/ 21 w 41"/>
              <a:gd name="T1" fmla="*/ 0 h 33"/>
              <a:gd name="T2" fmla="*/ 21 w 41"/>
              <a:gd name="T3" fmla="*/ 33 h 33"/>
              <a:gd name="T4" fmla="*/ 0 w 41"/>
              <a:gd name="T5" fmla="*/ 16 h 33"/>
              <a:gd name="T6" fmla="*/ 41 w 41"/>
              <a:gd name="T7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3">
                <a:moveTo>
                  <a:pt x="21" y="0"/>
                </a:moveTo>
                <a:lnTo>
                  <a:pt x="21" y="33"/>
                </a:lnTo>
                <a:moveTo>
                  <a:pt x="0" y="16"/>
                </a:moveTo>
                <a:lnTo>
                  <a:pt x="41" y="16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97" name="Freeform 24"/>
          <p:cNvSpPr>
            <a:spLocks noEditPoints="1"/>
          </p:cNvSpPr>
          <p:nvPr/>
        </p:nvSpPr>
        <p:spPr bwMode="auto">
          <a:xfrm>
            <a:off x="9605736" y="1134269"/>
            <a:ext cx="63315" cy="53531"/>
          </a:xfrm>
          <a:custGeom>
            <a:avLst/>
            <a:gdLst>
              <a:gd name="T0" fmla="*/ 21 w 41"/>
              <a:gd name="T1" fmla="*/ 0 h 32"/>
              <a:gd name="T2" fmla="*/ 21 w 41"/>
              <a:gd name="T3" fmla="*/ 32 h 32"/>
              <a:gd name="T4" fmla="*/ 0 w 41"/>
              <a:gd name="T5" fmla="*/ 16 h 32"/>
              <a:gd name="T6" fmla="*/ 41 w 41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2">
                <a:moveTo>
                  <a:pt x="21" y="0"/>
                </a:moveTo>
                <a:lnTo>
                  <a:pt x="21" y="32"/>
                </a:lnTo>
                <a:moveTo>
                  <a:pt x="0" y="16"/>
                </a:moveTo>
                <a:lnTo>
                  <a:pt x="41" y="16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98" name="Freeform 25"/>
          <p:cNvSpPr>
            <a:spLocks noEditPoints="1"/>
          </p:cNvSpPr>
          <p:nvPr/>
        </p:nvSpPr>
        <p:spPr bwMode="auto">
          <a:xfrm>
            <a:off x="9726386" y="1181895"/>
            <a:ext cx="63315" cy="55203"/>
          </a:xfrm>
          <a:custGeom>
            <a:avLst/>
            <a:gdLst>
              <a:gd name="T0" fmla="*/ 20 w 41"/>
              <a:gd name="T1" fmla="*/ 0 h 33"/>
              <a:gd name="T2" fmla="*/ 20 w 41"/>
              <a:gd name="T3" fmla="*/ 33 h 33"/>
              <a:gd name="T4" fmla="*/ 0 w 41"/>
              <a:gd name="T5" fmla="*/ 17 h 33"/>
              <a:gd name="T6" fmla="*/ 41 w 41"/>
              <a:gd name="T7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3">
                <a:moveTo>
                  <a:pt x="20" y="0"/>
                </a:moveTo>
                <a:lnTo>
                  <a:pt x="20" y="33"/>
                </a:lnTo>
                <a:moveTo>
                  <a:pt x="0" y="17"/>
                </a:moveTo>
                <a:lnTo>
                  <a:pt x="41" y="17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99" name="Freeform 26"/>
          <p:cNvSpPr>
            <a:spLocks noEditPoints="1"/>
          </p:cNvSpPr>
          <p:nvPr/>
        </p:nvSpPr>
        <p:spPr bwMode="auto">
          <a:xfrm>
            <a:off x="9620023" y="1227931"/>
            <a:ext cx="63315" cy="53531"/>
          </a:xfrm>
          <a:custGeom>
            <a:avLst/>
            <a:gdLst>
              <a:gd name="T0" fmla="*/ 20 w 41"/>
              <a:gd name="T1" fmla="*/ 0 h 32"/>
              <a:gd name="T2" fmla="*/ 20 w 41"/>
              <a:gd name="T3" fmla="*/ 32 h 32"/>
              <a:gd name="T4" fmla="*/ 0 w 41"/>
              <a:gd name="T5" fmla="*/ 16 h 32"/>
              <a:gd name="T6" fmla="*/ 41 w 41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2">
                <a:moveTo>
                  <a:pt x="20" y="0"/>
                </a:moveTo>
                <a:lnTo>
                  <a:pt x="20" y="32"/>
                </a:lnTo>
                <a:moveTo>
                  <a:pt x="0" y="16"/>
                </a:moveTo>
                <a:lnTo>
                  <a:pt x="41" y="16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100" name="Freeform 27"/>
          <p:cNvSpPr>
            <a:spLocks noEditPoints="1"/>
          </p:cNvSpPr>
          <p:nvPr/>
        </p:nvSpPr>
        <p:spPr bwMode="auto">
          <a:xfrm>
            <a:off x="9499373" y="1278731"/>
            <a:ext cx="63315" cy="53531"/>
          </a:xfrm>
          <a:custGeom>
            <a:avLst/>
            <a:gdLst>
              <a:gd name="T0" fmla="*/ 20 w 41"/>
              <a:gd name="T1" fmla="*/ 0 h 32"/>
              <a:gd name="T2" fmla="*/ 20 w 41"/>
              <a:gd name="T3" fmla="*/ 32 h 32"/>
              <a:gd name="T4" fmla="*/ 0 w 41"/>
              <a:gd name="T5" fmla="*/ 16 h 32"/>
              <a:gd name="T6" fmla="*/ 41 w 41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2">
                <a:moveTo>
                  <a:pt x="20" y="0"/>
                </a:moveTo>
                <a:lnTo>
                  <a:pt x="20" y="32"/>
                </a:lnTo>
                <a:moveTo>
                  <a:pt x="0" y="16"/>
                </a:moveTo>
                <a:lnTo>
                  <a:pt x="41" y="16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102" name="Freeform 28"/>
          <p:cNvSpPr>
            <a:spLocks noEditPoints="1"/>
          </p:cNvSpPr>
          <p:nvPr/>
        </p:nvSpPr>
        <p:spPr bwMode="auto">
          <a:xfrm>
            <a:off x="9805761" y="1134269"/>
            <a:ext cx="63315" cy="53531"/>
          </a:xfrm>
          <a:custGeom>
            <a:avLst/>
            <a:gdLst>
              <a:gd name="T0" fmla="*/ 20 w 41"/>
              <a:gd name="T1" fmla="*/ 0 h 32"/>
              <a:gd name="T2" fmla="*/ 20 w 41"/>
              <a:gd name="T3" fmla="*/ 32 h 32"/>
              <a:gd name="T4" fmla="*/ 0 w 41"/>
              <a:gd name="T5" fmla="*/ 16 h 32"/>
              <a:gd name="T6" fmla="*/ 41 w 41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2">
                <a:moveTo>
                  <a:pt x="20" y="0"/>
                </a:moveTo>
                <a:lnTo>
                  <a:pt x="20" y="32"/>
                </a:lnTo>
                <a:moveTo>
                  <a:pt x="0" y="16"/>
                </a:moveTo>
                <a:lnTo>
                  <a:pt x="41" y="16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104" name="Freeform 29"/>
          <p:cNvSpPr>
            <a:spLocks noEditPoints="1"/>
          </p:cNvSpPr>
          <p:nvPr/>
        </p:nvSpPr>
        <p:spPr bwMode="auto">
          <a:xfrm>
            <a:off x="9720036" y="1164432"/>
            <a:ext cx="63315" cy="55203"/>
          </a:xfrm>
          <a:custGeom>
            <a:avLst/>
            <a:gdLst>
              <a:gd name="T0" fmla="*/ 21 w 41"/>
              <a:gd name="T1" fmla="*/ 0 h 33"/>
              <a:gd name="T2" fmla="*/ 21 w 41"/>
              <a:gd name="T3" fmla="*/ 33 h 33"/>
              <a:gd name="T4" fmla="*/ 0 w 41"/>
              <a:gd name="T5" fmla="*/ 16 h 33"/>
              <a:gd name="T6" fmla="*/ 41 w 41"/>
              <a:gd name="T7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3">
                <a:moveTo>
                  <a:pt x="21" y="0"/>
                </a:moveTo>
                <a:lnTo>
                  <a:pt x="21" y="33"/>
                </a:lnTo>
                <a:moveTo>
                  <a:pt x="0" y="16"/>
                </a:moveTo>
                <a:lnTo>
                  <a:pt x="41" y="16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105" name="Freeform 30"/>
          <p:cNvSpPr>
            <a:spLocks noEditPoints="1"/>
          </p:cNvSpPr>
          <p:nvPr/>
        </p:nvSpPr>
        <p:spPr bwMode="auto">
          <a:xfrm>
            <a:off x="9626416" y="1212056"/>
            <a:ext cx="64860" cy="53531"/>
          </a:xfrm>
          <a:custGeom>
            <a:avLst/>
            <a:gdLst>
              <a:gd name="T0" fmla="*/ 21 w 42"/>
              <a:gd name="T1" fmla="*/ 0 h 32"/>
              <a:gd name="T2" fmla="*/ 21 w 42"/>
              <a:gd name="T3" fmla="*/ 32 h 32"/>
              <a:gd name="T4" fmla="*/ 0 w 42"/>
              <a:gd name="T5" fmla="*/ 16 h 32"/>
              <a:gd name="T6" fmla="*/ 42 w 42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2">
                <a:moveTo>
                  <a:pt x="21" y="0"/>
                </a:moveTo>
                <a:lnTo>
                  <a:pt x="21" y="32"/>
                </a:lnTo>
                <a:moveTo>
                  <a:pt x="0" y="16"/>
                </a:moveTo>
                <a:lnTo>
                  <a:pt x="42" y="16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139" name="Freeform 31"/>
          <p:cNvSpPr>
            <a:spLocks noEditPoints="1"/>
          </p:cNvSpPr>
          <p:nvPr/>
        </p:nvSpPr>
        <p:spPr bwMode="auto">
          <a:xfrm>
            <a:off x="9386661" y="1332707"/>
            <a:ext cx="63315" cy="55203"/>
          </a:xfrm>
          <a:custGeom>
            <a:avLst/>
            <a:gdLst>
              <a:gd name="T0" fmla="*/ 20 w 41"/>
              <a:gd name="T1" fmla="*/ 0 h 33"/>
              <a:gd name="T2" fmla="*/ 20 w 41"/>
              <a:gd name="T3" fmla="*/ 33 h 33"/>
              <a:gd name="T4" fmla="*/ 0 w 41"/>
              <a:gd name="T5" fmla="*/ 16 h 33"/>
              <a:gd name="T6" fmla="*/ 41 w 41"/>
              <a:gd name="T7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3">
                <a:moveTo>
                  <a:pt x="20" y="0"/>
                </a:moveTo>
                <a:lnTo>
                  <a:pt x="20" y="33"/>
                </a:lnTo>
                <a:moveTo>
                  <a:pt x="0" y="16"/>
                </a:moveTo>
                <a:lnTo>
                  <a:pt x="41" y="16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140" name="Freeform 32"/>
          <p:cNvSpPr>
            <a:spLocks noEditPoints="1"/>
          </p:cNvSpPr>
          <p:nvPr/>
        </p:nvSpPr>
        <p:spPr bwMode="auto">
          <a:xfrm>
            <a:off x="9754961" y="1143795"/>
            <a:ext cx="63315" cy="55203"/>
          </a:xfrm>
          <a:custGeom>
            <a:avLst/>
            <a:gdLst>
              <a:gd name="T0" fmla="*/ 21 w 41"/>
              <a:gd name="T1" fmla="*/ 0 h 33"/>
              <a:gd name="T2" fmla="*/ 21 w 41"/>
              <a:gd name="T3" fmla="*/ 33 h 33"/>
              <a:gd name="T4" fmla="*/ 0 w 41"/>
              <a:gd name="T5" fmla="*/ 17 h 33"/>
              <a:gd name="T6" fmla="*/ 41 w 41"/>
              <a:gd name="T7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3">
                <a:moveTo>
                  <a:pt x="21" y="0"/>
                </a:moveTo>
                <a:lnTo>
                  <a:pt x="21" y="33"/>
                </a:lnTo>
                <a:moveTo>
                  <a:pt x="0" y="17"/>
                </a:moveTo>
                <a:lnTo>
                  <a:pt x="41" y="17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141" name="Freeform 33"/>
          <p:cNvSpPr>
            <a:spLocks noEditPoints="1"/>
          </p:cNvSpPr>
          <p:nvPr/>
        </p:nvSpPr>
        <p:spPr bwMode="auto">
          <a:xfrm>
            <a:off x="9651773" y="1216819"/>
            <a:ext cx="63315" cy="53531"/>
          </a:xfrm>
          <a:custGeom>
            <a:avLst/>
            <a:gdLst>
              <a:gd name="T0" fmla="*/ 20 w 41"/>
              <a:gd name="T1" fmla="*/ 0 h 32"/>
              <a:gd name="T2" fmla="*/ 20 w 41"/>
              <a:gd name="T3" fmla="*/ 32 h 32"/>
              <a:gd name="T4" fmla="*/ 0 w 41"/>
              <a:gd name="T5" fmla="*/ 16 h 32"/>
              <a:gd name="T6" fmla="*/ 41 w 41"/>
              <a:gd name="T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2">
                <a:moveTo>
                  <a:pt x="20" y="0"/>
                </a:moveTo>
                <a:lnTo>
                  <a:pt x="20" y="32"/>
                </a:lnTo>
                <a:moveTo>
                  <a:pt x="0" y="16"/>
                </a:moveTo>
                <a:lnTo>
                  <a:pt x="41" y="16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143" name="Freeform 34"/>
          <p:cNvSpPr>
            <a:spLocks noEditPoints="1"/>
          </p:cNvSpPr>
          <p:nvPr/>
        </p:nvSpPr>
        <p:spPr bwMode="auto">
          <a:xfrm>
            <a:off x="9600973" y="1259682"/>
            <a:ext cx="63315" cy="55203"/>
          </a:xfrm>
          <a:custGeom>
            <a:avLst/>
            <a:gdLst>
              <a:gd name="T0" fmla="*/ 21 w 41"/>
              <a:gd name="T1" fmla="*/ 0 h 33"/>
              <a:gd name="T2" fmla="*/ 21 w 41"/>
              <a:gd name="T3" fmla="*/ 33 h 33"/>
              <a:gd name="T4" fmla="*/ 0 w 41"/>
              <a:gd name="T5" fmla="*/ 17 h 33"/>
              <a:gd name="T6" fmla="*/ 41 w 41"/>
              <a:gd name="T7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3">
                <a:moveTo>
                  <a:pt x="21" y="0"/>
                </a:moveTo>
                <a:lnTo>
                  <a:pt x="21" y="33"/>
                </a:lnTo>
                <a:moveTo>
                  <a:pt x="0" y="17"/>
                </a:moveTo>
                <a:lnTo>
                  <a:pt x="41" y="17"/>
                </a:lnTo>
              </a:path>
            </a:pathLst>
          </a:custGeom>
          <a:noFill/>
          <a:ln w="41275" cap="sq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147" name="Rectangle 37"/>
          <p:cNvSpPr>
            <a:spLocks noChangeArrowheads="1"/>
          </p:cNvSpPr>
          <p:nvPr/>
        </p:nvSpPr>
        <p:spPr bwMode="auto">
          <a:xfrm>
            <a:off x="1432165" y="4966106"/>
            <a:ext cx="232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2,0</a:t>
            </a:r>
          </a:p>
        </p:txBody>
      </p:sp>
      <p:sp>
        <p:nvSpPr>
          <p:cNvPr id="198" name="Rectangle 39"/>
          <p:cNvSpPr>
            <a:spLocks noChangeArrowheads="1"/>
          </p:cNvSpPr>
          <p:nvPr/>
        </p:nvSpPr>
        <p:spPr bwMode="auto">
          <a:xfrm>
            <a:off x="1432165" y="3912006"/>
            <a:ext cx="232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4,0</a:t>
            </a:r>
          </a:p>
        </p:txBody>
      </p:sp>
      <p:sp>
        <p:nvSpPr>
          <p:cNvPr id="206" name="Rectangle 41"/>
          <p:cNvSpPr>
            <a:spLocks noChangeArrowheads="1"/>
          </p:cNvSpPr>
          <p:nvPr/>
        </p:nvSpPr>
        <p:spPr bwMode="auto">
          <a:xfrm>
            <a:off x="1432165" y="2859494"/>
            <a:ext cx="232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6,0</a:t>
            </a:r>
          </a:p>
        </p:txBody>
      </p:sp>
      <p:sp>
        <p:nvSpPr>
          <p:cNvPr id="208" name="Rectangle 43"/>
          <p:cNvSpPr>
            <a:spLocks noChangeArrowheads="1"/>
          </p:cNvSpPr>
          <p:nvPr/>
        </p:nvSpPr>
        <p:spPr bwMode="auto">
          <a:xfrm>
            <a:off x="1432165" y="1806981"/>
            <a:ext cx="232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8,0</a:t>
            </a:r>
          </a:p>
        </p:txBody>
      </p:sp>
      <p:sp>
        <p:nvSpPr>
          <p:cNvPr id="210" name="Rectangle 45"/>
          <p:cNvSpPr>
            <a:spLocks noChangeArrowheads="1"/>
          </p:cNvSpPr>
          <p:nvPr/>
        </p:nvSpPr>
        <p:spPr bwMode="auto">
          <a:xfrm>
            <a:off x="1375015" y="752881"/>
            <a:ext cx="3254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10,0</a:t>
            </a:r>
          </a:p>
        </p:txBody>
      </p:sp>
      <p:sp>
        <p:nvSpPr>
          <p:cNvPr id="213" name="Rectangle 48"/>
          <p:cNvSpPr>
            <a:spLocks noChangeArrowheads="1"/>
          </p:cNvSpPr>
          <p:nvPr/>
        </p:nvSpPr>
        <p:spPr bwMode="auto">
          <a:xfrm>
            <a:off x="3454640" y="6223541"/>
            <a:ext cx="232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2,0</a:t>
            </a:r>
          </a:p>
        </p:txBody>
      </p:sp>
      <p:sp>
        <p:nvSpPr>
          <p:cNvPr id="215" name="Rectangle 50"/>
          <p:cNvSpPr>
            <a:spLocks noChangeArrowheads="1"/>
          </p:cNvSpPr>
          <p:nvPr/>
        </p:nvSpPr>
        <p:spPr bwMode="auto">
          <a:xfrm>
            <a:off x="5210415" y="6223541"/>
            <a:ext cx="232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4,0</a:t>
            </a:r>
          </a:p>
        </p:txBody>
      </p:sp>
      <p:sp>
        <p:nvSpPr>
          <p:cNvPr id="217" name="Rectangle 52"/>
          <p:cNvSpPr>
            <a:spLocks noChangeArrowheads="1"/>
          </p:cNvSpPr>
          <p:nvPr/>
        </p:nvSpPr>
        <p:spPr bwMode="auto">
          <a:xfrm>
            <a:off x="6967777" y="6223541"/>
            <a:ext cx="232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6,0</a:t>
            </a:r>
          </a:p>
        </p:txBody>
      </p:sp>
      <p:sp>
        <p:nvSpPr>
          <p:cNvPr id="219" name="Rectangle 54"/>
          <p:cNvSpPr>
            <a:spLocks noChangeArrowheads="1"/>
          </p:cNvSpPr>
          <p:nvPr/>
        </p:nvSpPr>
        <p:spPr bwMode="auto">
          <a:xfrm>
            <a:off x="8723552" y="6223541"/>
            <a:ext cx="232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8,0</a:t>
            </a:r>
          </a:p>
        </p:txBody>
      </p:sp>
      <p:sp>
        <p:nvSpPr>
          <p:cNvPr id="221" name="Rectangle 56"/>
          <p:cNvSpPr>
            <a:spLocks noChangeArrowheads="1"/>
          </p:cNvSpPr>
          <p:nvPr/>
        </p:nvSpPr>
        <p:spPr bwMode="auto">
          <a:xfrm>
            <a:off x="10450752" y="6223541"/>
            <a:ext cx="3254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10,0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6204520" y="946391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 flipH="1">
            <a:off x="1753412" y="3508766"/>
            <a:ext cx="878363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Grupo 229"/>
          <p:cNvGrpSpPr/>
          <p:nvPr/>
        </p:nvGrpSpPr>
        <p:grpSpPr>
          <a:xfrm>
            <a:off x="9216323" y="710073"/>
            <a:ext cx="1140120" cy="614443"/>
            <a:chOff x="9046534" y="4186714"/>
            <a:chExt cx="1140120" cy="614443"/>
          </a:xfrm>
        </p:grpSpPr>
        <p:sp>
          <p:nvSpPr>
            <p:cNvPr id="77" name="Freeform 10"/>
            <p:cNvSpPr>
              <a:spLocks noEditPoints="1"/>
            </p:cNvSpPr>
            <p:nvPr/>
          </p:nvSpPr>
          <p:spPr bwMode="auto">
            <a:xfrm>
              <a:off x="9435298" y="4581128"/>
              <a:ext cx="261102" cy="220029"/>
            </a:xfrm>
            <a:custGeom>
              <a:avLst/>
              <a:gdLst>
                <a:gd name="T0" fmla="*/ 20 w 41"/>
                <a:gd name="T1" fmla="*/ 0 h 32"/>
                <a:gd name="T2" fmla="*/ 20 w 41"/>
                <a:gd name="T3" fmla="*/ 32 h 32"/>
                <a:gd name="T4" fmla="*/ 0 w 41"/>
                <a:gd name="T5" fmla="*/ 16 h 32"/>
                <a:gd name="T6" fmla="*/ 41 w 41"/>
                <a:gd name="T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2">
                  <a:moveTo>
                    <a:pt x="20" y="0"/>
                  </a:moveTo>
                  <a:lnTo>
                    <a:pt x="20" y="32"/>
                  </a:lnTo>
                  <a:moveTo>
                    <a:pt x="0" y="16"/>
                  </a:moveTo>
                  <a:lnTo>
                    <a:pt x="41" y="16"/>
                  </a:lnTo>
                </a:path>
              </a:pathLst>
            </a:custGeom>
            <a:noFill/>
            <a:ln w="41275" cap="sq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10" name="Rectangle 120"/>
            <p:cNvSpPr>
              <a:spLocks noChangeArrowheads="1"/>
            </p:cNvSpPr>
            <p:nvPr/>
          </p:nvSpPr>
          <p:spPr bwMode="auto">
            <a:xfrm>
              <a:off x="9046534" y="4186714"/>
              <a:ext cx="11401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MÉDIA GERAL</a:t>
              </a:r>
            </a:p>
          </p:txBody>
        </p:sp>
      </p:grpSp>
      <p:grpSp>
        <p:nvGrpSpPr>
          <p:cNvPr id="111" name="Grupo 30"/>
          <p:cNvGrpSpPr>
            <a:grpSpLocks/>
          </p:cNvGrpSpPr>
          <p:nvPr/>
        </p:nvGrpSpPr>
        <p:grpSpPr bwMode="auto">
          <a:xfrm>
            <a:off x="8548234" y="-51921"/>
            <a:ext cx="3644900" cy="4889500"/>
            <a:chOff x="2349500" y="1688525"/>
            <a:chExt cx="3417888" cy="4520188"/>
          </a:xfrm>
        </p:grpSpPr>
        <p:sp>
          <p:nvSpPr>
            <p:cNvPr id="112" name="Elipse 111"/>
            <p:cNvSpPr/>
            <p:nvPr/>
          </p:nvSpPr>
          <p:spPr>
            <a:xfrm>
              <a:off x="2349500" y="1688525"/>
              <a:ext cx="2266950" cy="271145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endParaRPr lang="pt-BR" sz="2800"/>
            </a:p>
          </p:txBody>
        </p:sp>
        <p:sp>
          <p:nvSpPr>
            <p:cNvPr id="113" name="Forma livre 112"/>
            <p:cNvSpPr/>
            <p:nvPr/>
          </p:nvSpPr>
          <p:spPr bwMode="auto">
            <a:xfrm>
              <a:off x="4179022" y="4051351"/>
              <a:ext cx="1588366" cy="2157362"/>
            </a:xfrm>
            <a:custGeom>
              <a:avLst/>
              <a:gdLst>
                <a:gd name="connsiteX0" fmla="*/ 0 w 1589649"/>
                <a:gd name="connsiteY0" fmla="*/ 309490 h 2157046"/>
                <a:gd name="connsiteX1" fmla="*/ 844061 w 1589649"/>
                <a:gd name="connsiteY1" fmla="*/ 1927274 h 2157046"/>
                <a:gd name="connsiteX2" fmla="*/ 1491175 w 1589649"/>
                <a:gd name="connsiteY2" fmla="*/ 1688124 h 2157046"/>
                <a:gd name="connsiteX3" fmla="*/ 253218 w 1589649"/>
                <a:gd name="connsiteY3" fmla="*/ 0 h 215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649" h="2157046">
                  <a:moveTo>
                    <a:pt x="0" y="309490"/>
                  </a:moveTo>
                  <a:cubicBezTo>
                    <a:pt x="297766" y="1003496"/>
                    <a:pt x="595532" y="1697502"/>
                    <a:pt x="844061" y="1927274"/>
                  </a:cubicBezTo>
                  <a:cubicBezTo>
                    <a:pt x="1092590" y="2157046"/>
                    <a:pt x="1589649" y="2009336"/>
                    <a:pt x="1491175" y="1688124"/>
                  </a:cubicBezTo>
                  <a:cubicBezTo>
                    <a:pt x="1392701" y="1366912"/>
                    <a:pt x="822959" y="683456"/>
                    <a:pt x="253218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endParaRPr lang="pt-BR" sz="2800" b="1" i="1">
                <a:latin typeface="+mn-lt"/>
              </a:endParaRPr>
            </a:p>
          </p:txBody>
        </p:sp>
        <p:sp>
          <p:nvSpPr>
            <p:cNvPr id="114" name="Forma livre 113"/>
            <p:cNvSpPr/>
            <p:nvPr/>
          </p:nvSpPr>
          <p:spPr bwMode="auto">
            <a:xfrm>
              <a:off x="3995922" y="3867902"/>
              <a:ext cx="567166" cy="570893"/>
            </a:xfrm>
            <a:custGeom>
              <a:avLst/>
              <a:gdLst>
                <a:gd name="connsiteX0" fmla="*/ 0 w 567396"/>
                <a:gd name="connsiteY0" fmla="*/ 393896 h 569742"/>
                <a:gd name="connsiteX1" fmla="*/ 70338 w 567396"/>
                <a:gd name="connsiteY1" fmla="*/ 562708 h 569742"/>
                <a:gd name="connsiteX2" fmla="*/ 351692 w 567396"/>
                <a:gd name="connsiteY2" fmla="*/ 351693 h 569742"/>
                <a:gd name="connsiteX3" fmla="*/ 562707 w 567396"/>
                <a:gd name="connsiteY3" fmla="*/ 70339 h 569742"/>
                <a:gd name="connsiteX4" fmla="*/ 379827 w 567396"/>
                <a:gd name="connsiteY4" fmla="*/ 0 h 56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396" h="569742">
                  <a:moveTo>
                    <a:pt x="0" y="393896"/>
                  </a:moveTo>
                  <a:cubicBezTo>
                    <a:pt x="5861" y="481819"/>
                    <a:pt x="11723" y="569742"/>
                    <a:pt x="70338" y="562708"/>
                  </a:cubicBezTo>
                  <a:cubicBezTo>
                    <a:pt x="128953" y="555674"/>
                    <a:pt x="269631" y="433754"/>
                    <a:pt x="351692" y="351693"/>
                  </a:cubicBezTo>
                  <a:cubicBezTo>
                    <a:pt x="433753" y="269632"/>
                    <a:pt x="558018" y="128955"/>
                    <a:pt x="562707" y="70339"/>
                  </a:cubicBezTo>
                  <a:cubicBezTo>
                    <a:pt x="567396" y="11724"/>
                    <a:pt x="473611" y="5862"/>
                    <a:pt x="379827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endParaRPr lang="pt-BR" sz="2800" b="1" i="1">
                <a:latin typeface="+mn-lt"/>
              </a:endParaRPr>
            </a:p>
          </p:txBody>
        </p:sp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940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2" grpId="0" animBg="1"/>
      <p:bldP spid="102" grpId="1" animBg="1"/>
      <p:bldP spid="104" grpId="0" animBg="1"/>
      <p:bldP spid="104" grpId="1" animBg="1"/>
      <p:bldP spid="105" grpId="0" animBg="1"/>
      <p:bldP spid="105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3" grpId="0" animBg="1"/>
      <p:bldP spid="143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56</a:t>
            </a:fld>
            <a:endParaRPr lang="pt-BR" dirty="0"/>
          </a:p>
        </p:txBody>
      </p:sp>
      <p:grpSp>
        <p:nvGrpSpPr>
          <p:cNvPr id="203" name="Grupo 202"/>
          <p:cNvGrpSpPr/>
          <p:nvPr/>
        </p:nvGrpSpPr>
        <p:grpSpPr>
          <a:xfrm>
            <a:off x="1559496" y="908720"/>
            <a:ext cx="9504040" cy="5522255"/>
            <a:chOff x="1559496" y="1261837"/>
            <a:chExt cx="9504040" cy="5522255"/>
          </a:xfrm>
        </p:grpSpPr>
        <p:grpSp>
          <p:nvGrpSpPr>
            <p:cNvPr id="201" name="Grupo 200"/>
            <p:cNvGrpSpPr/>
            <p:nvPr/>
          </p:nvGrpSpPr>
          <p:grpSpPr>
            <a:xfrm>
              <a:off x="1559496" y="1261837"/>
              <a:ext cx="380429" cy="5215388"/>
              <a:chOff x="1559496" y="1261837"/>
              <a:chExt cx="380429" cy="5215388"/>
            </a:xfrm>
          </p:grpSpPr>
          <p:sp>
            <p:nvSpPr>
              <p:cNvPr id="106" name="Rectangle 90"/>
              <p:cNvSpPr>
                <a:spLocks noChangeArrowheads="1"/>
              </p:cNvSpPr>
              <p:nvPr/>
            </p:nvSpPr>
            <p:spPr bwMode="auto">
              <a:xfrm>
                <a:off x="1930400" y="1268787"/>
                <a:ext cx="9525" cy="5208438"/>
              </a:xfrm>
              <a:prstGeom prst="rect">
                <a:avLst/>
              </a:prstGeom>
              <a:solidFill>
                <a:srgbClr val="BFBFBF"/>
              </a:solidFill>
              <a:ln w="1588" cap="flat">
                <a:solidFill>
                  <a:srgbClr val="BFBFB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600">
                  <a:solidFill>
                    <a:srgbClr val="00206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33" name="Rectangle 117"/>
              <p:cNvSpPr>
                <a:spLocks noChangeArrowheads="1"/>
              </p:cNvSpPr>
              <p:nvPr/>
            </p:nvSpPr>
            <p:spPr bwMode="auto">
              <a:xfrm>
                <a:off x="1615198" y="6230877"/>
                <a:ext cx="23243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anose="020B0606020202030204" pitchFamily="34" charset="0"/>
                  </a:rPr>
                  <a:t>9,0</a:t>
                </a:r>
              </a:p>
            </p:txBody>
          </p:sp>
          <p:sp>
            <p:nvSpPr>
              <p:cNvPr id="134" name="Rectangle 118"/>
              <p:cNvSpPr>
                <a:spLocks noChangeArrowheads="1"/>
              </p:cNvSpPr>
              <p:nvPr/>
            </p:nvSpPr>
            <p:spPr bwMode="auto">
              <a:xfrm>
                <a:off x="1559496" y="3766117"/>
                <a:ext cx="23243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anose="020B0606020202030204" pitchFamily="34" charset="0"/>
                  </a:rPr>
                  <a:t>9,3</a:t>
                </a:r>
              </a:p>
            </p:txBody>
          </p:sp>
          <p:sp>
            <p:nvSpPr>
              <p:cNvPr id="135" name="Rectangle 119"/>
              <p:cNvSpPr>
                <a:spLocks noChangeArrowheads="1"/>
              </p:cNvSpPr>
              <p:nvPr/>
            </p:nvSpPr>
            <p:spPr bwMode="auto">
              <a:xfrm>
                <a:off x="1588807" y="1261837"/>
                <a:ext cx="23243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anose="020B0606020202030204" pitchFamily="34" charset="0"/>
                  </a:rPr>
                  <a:t>9,6</a:t>
                </a:r>
              </a:p>
            </p:txBody>
          </p:sp>
        </p:grpSp>
        <p:grpSp>
          <p:nvGrpSpPr>
            <p:cNvPr id="200" name="Grupo 199"/>
            <p:cNvGrpSpPr/>
            <p:nvPr/>
          </p:nvGrpSpPr>
          <p:grpSpPr>
            <a:xfrm>
              <a:off x="1935163" y="6472892"/>
              <a:ext cx="9122436" cy="311200"/>
              <a:chOff x="1935163" y="6472892"/>
              <a:chExt cx="9122436" cy="311200"/>
            </a:xfrm>
          </p:grpSpPr>
          <p:sp>
            <p:nvSpPr>
              <p:cNvPr id="107" name="Rectangle 91"/>
              <p:cNvSpPr>
                <a:spLocks noChangeArrowheads="1"/>
              </p:cNvSpPr>
              <p:nvPr/>
            </p:nvSpPr>
            <p:spPr bwMode="auto">
              <a:xfrm>
                <a:off x="1935163" y="6472892"/>
                <a:ext cx="8961438" cy="8664"/>
              </a:xfrm>
              <a:prstGeom prst="rect">
                <a:avLst/>
              </a:prstGeom>
              <a:solidFill>
                <a:srgbClr val="BFBFBF"/>
              </a:solidFill>
              <a:ln w="1588" cap="flat">
                <a:solidFill>
                  <a:srgbClr val="BFBFB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136" name="Rectangle 120"/>
              <p:cNvSpPr>
                <a:spLocks noChangeArrowheads="1"/>
              </p:cNvSpPr>
              <p:nvPr/>
            </p:nvSpPr>
            <p:spPr bwMode="auto">
              <a:xfrm>
                <a:off x="1946324" y="6537871"/>
                <a:ext cx="23243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anose="020B0606020202030204" pitchFamily="34" charset="0"/>
                  </a:rPr>
                  <a:t>8,6</a:t>
                </a:r>
              </a:p>
            </p:txBody>
          </p:sp>
          <p:sp>
            <p:nvSpPr>
              <p:cNvPr id="137" name="Rectangle 121"/>
              <p:cNvSpPr>
                <a:spLocks noChangeArrowheads="1"/>
              </p:cNvSpPr>
              <p:nvPr/>
            </p:nvSpPr>
            <p:spPr bwMode="auto">
              <a:xfrm>
                <a:off x="6343650" y="6537871"/>
                <a:ext cx="23243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anose="020B0606020202030204" pitchFamily="34" charset="0"/>
                  </a:rPr>
                  <a:t>9,0</a:t>
                </a:r>
              </a:p>
            </p:txBody>
          </p:sp>
          <p:sp>
            <p:nvSpPr>
              <p:cNvPr id="138" name="Rectangle 122"/>
              <p:cNvSpPr>
                <a:spLocks noChangeArrowheads="1"/>
              </p:cNvSpPr>
              <p:nvPr/>
            </p:nvSpPr>
            <p:spPr bwMode="auto">
              <a:xfrm>
                <a:off x="10825163" y="6537871"/>
                <a:ext cx="23243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anose="020B0606020202030204" pitchFamily="34" charset="0"/>
                  </a:rPr>
                  <a:t>9,5</a:t>
                </a:r>
              </a:p>
            </p:txBody>
          </p:sp>
        </p:grpSp>
        <p:cxnSp>
          <p:nvCxnSpPr>
            <p:cNvPr id="142" name="Conector reto 141"/>
            <p:cNvCxnSpPr/>
            <p:nvPr/>
          </p:nvCxnSpPr>
          <p:spPr>
            <a:xfrm>
              <a:off x="6410325" y="1412776"/>
              <a:ext cx="0" cy="5040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ector reto 143"/>
            <p:cNvCxnSpPr/>
            <p:nvPr/>
          </p:nvCxnSpPr>
          <p:spPr>
            <a:xfrm flipV="1">
              <a:off x="1919536" y="3895387"/>
              <a:ext cx="9144000" cy="192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Rectangle 119"/>
          <p:cNvSpPr>
            <a:spLocks noChangeArrowheads="1"/>
          </p:cNvSpPr>
          <p:nvPr/>
        </p:nvSpPr>
        <p:spPr bwMode="auto">
          <a:xfrm rot="16200000">
            <a:off x="-331030" y="3341526"/>
            <a:ext cx="32108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PROBABILIDADE DE RECOMENDAÇÃO</a:t>
            </a:r>
          </a:p>
        </p:txBody>
      </p:sp>
      <p:sp>
        <p:nvSpPr>
          <p:cNvPr id="205" name="Rectangle 119"/>
          <p:cNvSpPr>
            <a:spLocks noChangeArrowheads="1"/>
          </p:cNvSpPr>
          <p:nvPr/>
        </p:nvSpPr>
        <p:spPr bwMode="auto">
          <a:xfrm>
            <a:off x="5586519" y="6474621"/>
            <a:ext cx="17096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SATISFAÇÃO GERAL</a:t>
            </a:r>
          </a:p>
        </p:txBody>
      </p:sp>
      <p:grpSp>
        <p:nvGrpSpPr>
          <p:cNvPr id="91" name="Grupo 90"/>
          <p:cNvGrpSpPr/>
          <p:nvPr/>
        </p:nvGrpSpPr>
        <p:grpSpPr>
          <a:xfrm>
            <a:off x="9216323" y="710073"/>
            <a:ext cx="1140120" cy="614443"/>
            <a:chOff x="9046534" y="4186714"/>
            <a:chExt cx="1140120" cy="614443"/>
          </a:xfrm>
        </p:grpSpPr>
        <p:sp>
          <p:nvSpPr>
            <p:cNvPr id="92" name="Freeform 10"/>
            <p:cNvSpPr>
              <a:spLocks noEditPoints="1"/>
            </p:cNvSpPr>
            <p:nvPr/>
          </p:nvSpPr>
          <p:spPr bwMode="auto">
            <a:xfrm>
              <a:off x="9435298" y="4581128"/>
              <a:ext cx="261102" cy="220029"/>
            </a:xfrm>
            <a:custGeom>
              <a:avLst/>
              <a:gdLst>
                <a:gd name="T0" fmla="*/ 20 w 41"/>
                <a:gd name="T1" fmla="*/ 0 h 32"/>
                <a:gd name="T2" fmla="*/ 20 w 41"/>
                <a:gd name="T3" fmla="*/ 32 h 32"/>
                <a:gd name="T4" fmla="*/ 0 w 41"/>
                <a:gd name="T5" fmla="*/ 16 h 32"/>
                <a:gd name="T6" fmla="*/ 41 w 41"/>
                <a:gd name="T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2">
                  <a:moveTo>
                    <a:pt x="20" y="0"/>
                  </a:moveTo>
                  <a:lnTo>
                    <a:pt x="20" y="32"/>
                  </a:lnTo>
                  <a:moveTo>
                    <a:pt x="0" y="16"/>
                  </a:moveTo>
                  <a:lnTo>
                    <a:pt x="41" y="16"/>
                  </a:lnTo>
                </a:path>
              </a:pathLst>
            </a:custGeom>
            <a:noFill/>
            <a:ln w="41275" cap="sq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98" name="Rectangle 120"/>
            <p:cNvSpPr>
              <a:spLocks noChangeArrowheads="1"/>
            </p:cNvSpPr>
            <p:nvPr/>
          </p:nvSpPr>
          <p:spPr bwMode="auto">
            <a:xfrm>
              <a:off x="9046534" y="4186714"/>
              <a:ext cx="11401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MÉDIA GERAL</a:t>
              </a:r>
            </a:p>
          </p:txBody>
        </p:sp>
      </p:grpSp>
      <p:grpSp>
        <p:nvGrpSpPr>
          <p:cNvPr id="99" name="Grupo 30"/>
          <p:cNvGrpSpPr>
            <a:grpSpLocks/>
          </p:cNvGrpSpPr>
          <p:nvPr/>
        </p:nvGrpSpPr>
        <p:grpSpPr bwMode="auto">
          <a:xfrm>
            <a:off x="8548234" y="-51921"/>
            <a:ext cx="3644900" cy="4889500"/>
            <a:chOff x="2349500" y="1688525"/>
            <a:chExt cx="3417888" cy="4520188"/>
          </a:xfrm>
        </p:grpSpPr>
        <p:sp>
          <p:nvSpPr>
            <p:cNvPr id="100" name="Elipse 99"/>
            <p:cNvSpPr/>
            <p:nvPr/>
          </p:nvSpPr>
          <p:spPr>
            <a:xfrm>
              <a:off x="2349500" y="1688525"/>
              <a:ext cx="2266950" cy="271145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endParaRPr lang="pt-BR" sz="2800"/>
            </a:p>
          </p:txBody>
        </p:sp>
        <p:sp>
          <p:nvSpPr>
            <p:cNvPr id="101" name="Forma livre 100"/>
            <p:cNvSpPr/>
            <p:nvPr/>
          </p:nvSpPr>
          <p:spPr bwMode="auto">
            <a:xfrm>
              <a:off x="4179022" y="4051351"/>
              <a:ext cx="1588366" cy="2157362"/>
            </a:xfrm>
            <a:custGeom>
              <a:avLst/>
              <a:gdLst>
                <a:gd name="connsiteX0" fmla="*/ 0 w 1589649"/>
                <a:gd name="connsiteY0" fmla="*/ 309490 h 2157046"/>
                <a:gd name="connsiteX1" fmla="*/ 844061 w 1589649"/>
                <a:gd name="connsiteY1" fmla="*/ 1927274 h 2157046"/>
                <a:gd name="connsiteX2" fmla="*/ 1491175 w 1589649"/>
                <a:gd name="connsiteY2" fmla="*/ 1688124 h 2157046"/>
                <a:gd name="connsiteX3" fmla="*/ 253218 w 1589649"/>
                <a:gd name="connsiteY3" fmla="*/ 0 h 215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649" h="2157046">
                  <a:moveTo>
                    <a:pt x="0" y="309490"/>
                  </a:moveTo>
                  <a:cubicBezTo>
                    <a:pt x="297766" y="1003496"/>
                    <a:pt x="595532" y="1697502"/>
                    <a:pt x="844061" y="1927274"/>
                  </a:cubicBezTo>
                  <a:cubicBezTo>
                    <a:pt x="1092590" y="2157046"/>
                    <a:pt x="1589649" y="2009336"/>
                    <a:pt x="1491175" y="1688124"/>
                  </a:cubicBezTo>
                  <a:cubicBezTo>
                    <a:pt x="1392701" y="1366912"/>
                    <a:pt x="822959" y="683456"/>
                    <a:pt x="253218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endParaRPr lang="pt-BR" sz="2800" b="1" i="1">
                <a:latin typeface="+mn-lt"/>
              </a:endParaRPr>
            </a:p>
          </p:txBody>
        </p:sp>
        <p:sp>
          <p:nvSpPr>
            <p:cNvPr id="102" name="Forma livre 101"/>
            <p:cNvSpPr/>
            <p:nvPr/>
          </p:nvSpPr>
          <p:spPr bwMode="auto">
            <a:xfrm>
              <a:off x="3995922" y="3867902"/>
              <a:ext cx="567166" cy="570893"/>
            </a:xfrm>
            <a:custGeom>
              <a:avLst/>
              <a:gdLst>
                <a:gd name="connsiteX0" fmla="*/ 0 w 567396"/>
                <a:gd name="connsiteY0" fmla="*/ 393896 h 569742"/>
                <a:gd name="connsiteX1" fmla="*/ 70338 w 567396"/>
                <a:gd name="connsiteY1" fmla="*/ 562708 h 569742"/>
                <a:gd name="connsiteX2" fmla="*/ 351692 w 567396"/>
                <a:gd name="connsiteY2" fmla="*/ 351693 h 569742"/>
                <a:gd name="connsiteX3" fmla="*/ 562707 w 567396"/>
                <a:gd name="connsiteY3" fmla="*/ 70339 h 569742"/>
                <a:gd name="connsiteX4" fmla="*/ 379827 w 567396"/>
                <a:gd name="connsiteY4" fmla="*/ 0 h 56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396" h="569742">
                  <a:moveTo>
                    <a:pt x="0" y="393896"/>
                  </a:moveTo>
                  <a:cubicBezTo>
                    <a:pt x="5861" y="481819"/>
                    <a:pt x="11723" y="569742"/>
                    <a:pt x="70338" y="562708"/>
                  </a:cubicBezTo>
                  <a:cubicBezTo>
                    <a:pt x="128953" y="555674"/>
                    <a:pt x="269631" y="433754"/>
                    <a:pt x="351692" y="351693"/>
                  </a:cubicBezTo>
                  <a:cubicBezTo>
                    <a:pt x="433753" y="269632"/>
                    <a:pt x="558018" y="128955"/>
                    <a:pt x="562707" y="70339"/>
                  </a:cubicBezTo>
                  <a:cubicBezTo>
                    <a:pt x="567396" y="11724"/>
                    <a:pt x="473611" y="5862"/>
                    <a:pt x="379827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endParaRPr lang="pt-BR" sz="2800" b="1" i="1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6244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1.85185E-6 L -0.27317 0.3379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9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57</a:t>
            </a:fld>
            <a:endParaRPr lang="pt-BR" dirty="0"/>
          </a:p>
        </p:txBody>
      </p:sp>
      <p:grpSp>
        <p:nvGrpSpPr>
          <p:cNvPr id="203" name="Grupo 202"/>
          <p:cNvGrpSpPr/>
          <p:nvPr/>
        </p:nvGrpSpPr>
        <p:grpSpPr>
          <a:xfrm>
            <a:off x="1487488" y="908720"/>
            <a:ext cx="9504040" cy="5522255"/>
            <a:chOff x="1559496" y="1261837"/>
            <a:chExt cx="9504040" cy="5522255"/>
          </a:xfrm>
        </p:grpSpPr>
        <p:grpSp>
          <p:nvGrpSpPr>
            <p:cNvPr id="201" name="Grupo 200"/>
            <p:cNvGrpSpPr/>
            <p:nvPr/>
          </p:nvGrpSpPr>
          <p:grpSpPr>
            <a:xfrm>
              <a:off x="1559496" y="1261837"/>
              <a:ext cx="380429" cy="5215388"/>
              <a:chOff x="1559496" y="1261837"/>
              <a:chExt cx="380429" cy="5215388"/>
            </a:xfrm>
          </p:grpSpPr>
          <p:sp>
            <p:nvSpPr>
              <p:cNvPr id="106" name="Rectangle 90"/>
              <p:cNvSpPr>
                <a:spLocks noChangeArrowheads="1"/>
              </p:cNvSpPr>
              <p:nvPr/>
            </p:nvSpPr>
            <p:spPr bwMode="auto">
              <a:xfrm>
                <a:off x="1930400" y="1268787"/>
                <a:ext cx="9525" cy="5208438"/>
              </a:xfrm>
              <a:prstGeom prst="rect">
                <a:avLst/>
              </a:prstGeom>
              <a:solidFill>
                <a:srgbClr val="BFBFBF"/>
              </a:solidFill>
              <a:ln w="1588" cap="flat">
                <a:solidFill>
                  <a:srgbClr val="BFBFB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600">
                  <a:solidFill>
                    <a:srgbClr val="00206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33" name="Rectangle 117"/>
              <p:cNvSpPr>
                <a:spLocks noChangeArrowheads="1"/>
              </p:cNvSpPr>
              <p:nvPr/>
            </p:nvSpPr>
            <p:spPr bwMode="auto">
              <a:xfrm>
                <a:off x="1615198" y="6230877"/>
                <a:ext cx="23243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anose="020B0606020202030204" pitchFamily="34" charset="0"/>
                  </a:rPr>
                  <a:t>9,0</a:t>
                </a:r>
              </a:p>
            </p:txBody>
          </p:sp>
          <p:sp>
            <p:nvSpPr>
              <p:cNvPr id="134" name="Rectangle 118"/>
              <p:cNvSpPr>
                <a:spLocks noChangeArrowheads="1"/>
              </p:cNvSpPr>
              <p:nvPr/>
            </p:nvSpPr>
            <p:spPr bwMode="auto">
              <a:xfrm>
                <a:off x="1559496" y="3766117"/>
                <a:ext cx="23243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anose="020B0606020202030204" pitchFamily="34" charset="0"/>
                  </a:rPr>
                  <a:t>9,3</a:t>
                </a:r>
              </a:p>
            </p:txBody>
          </p:sp>
          <p:sp>
            <p:nvSpPr>
              <p:cNvPr id="135" name="Rectangle 119"/>
              <p:cNvSpPr>
                <a:spLocks noChangeArrowheads="1"/>
              </p:cNvSpPr>
              <p:nvPr/>
            </p:nvSpPr>
            <p:spPr bwMode="auto">
              <a:xfrm>
                <a:off x="1588807" y="1261837"/>
                <a:ext cx="23243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anose="020B0606020202030204" pitchFamily="34" charset="0"/>
                  </a:rPr>
                  <a:t>9,6</a:t>
                </a:r>
              </a:p>
            </p:txBody>
          </p:sp>
        </p:grpSp>
        <p:grpSp>
          <p:nvGrpSpPr>
            <p:cNvPr id="200" name="Grupo 199"/>
            <p:cNvGrpSpPr/>
            <p:nvPr/>
          </p:nvGrpSpPr>
          <p:grpSpPr>
            <a:xfrm>
              <a:off x="1935163" y="6472892"/>
              <a:ext cx="9122436" cy="311200"/>
              <a:chOff x="1935163" y="6472892"/>
              <a:chExt cx="9122436" cy="311200"/>
            </a:xfrm>
          </p:grpSpPr>
          <p:sp>
            <p:nvSpPr>
              <p:cNvPr id="107" name="Rectangle 91"/>
              <p:cNvSpPr>
                <a:spLocks noChangeArrowheads="1"/>
              </p:cNvSpPr>
              <p:nvPr/>
            </p:nvSpPr>
            <p:spPr bwMode="auto">
              <a:xfrm>
                <a:off x="1935163" y="6472892"/>
                <a:ext cx="8961438" cy="8664"/>
              </a:xfrm>
              <a:prstGeom prst="rect">
                <a:avLst/>
              </a:prstGeom>
              <a:solidFill>
                <a:srgbClr val="BFBFBF"/>
              </a:solidFill>
              <a:ln w="1588" cap="flat">
                <a:solidFill>
                  <a:srgbClr val="BFBFB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136" name="Rectangle 120"/>
              <p:cNvSpPr>
                <a:spLocks noChangeArrowheads="1"/>
              </p:cNvSpPr>
              <p:nvPr/>
            </p:nvSpPr>
            <p:spPr bwMode="auto">
              <a:xfrm>
                <a:off x="1946324" y="6537871"/>
                <a:ext cx="23243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anose="020B0606020202030204" pitchFamily="34" charset="0"/>
                  </a:rPr>
                  <a:t>8,6</a:t>
                </a:r>
              </a:p>
            </p:txBody>
          </p:sp>
          <p:sp>
            <p:nvSpPr>
              <p:cNvPr id="137" name="Rectangle 121"/>
              <p:cNvSpPr>
                <a:spLocks noChangeArrowheads="1"/>
              </p:cNvSpPr>
              <p:nvPr/>
            </p:nvSpPr>
            <p:spPr bwMode="auto">
              <a:xfrm>
                <a:off x="6343650" y="6537871"/>
                <a:ext cx="23243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anose="020B0606020202030204" pitchFamily="34" charset="0"/>
                  </a:rPr>
                  <a:t>9,0</a:t>
                </a:r>
              </a:p>
            </p:txBody>
          </p:sp>
          <p:sp>
            <p:nvSpPr>
              <p:cNvPr id="138" name="Rectangle 122"/>
              <p:cNvSpPr>
                <a:spLocks noChangeArrowheads="1"/>
              </p:cNvSpPr>
              <p:nvPr/>
            </p:nvSpPr>
            <p:spPr bwMode="auto">
              <a:xfrm>
                <a:off x="10825163" y="6537871"/>
                <a:ext cx="23243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anose="020B0606020202030204" pitchFamily="34" charset="0"/>
                  </a:rPr>
                  <a:t>9,5</a:t>
                </a:r>
              </a:p>
            </p:txBody>
          </p:sp>
        </p:grpSp>
        <p:cxnSp>
          <p:nvCxnSpPr>
            <p:cNvPr id="142" name="Conector reto 141"/>
            <p:cNvCxnSpPr/>
            <p:nvPr/>
          </p:nvCxnSpPr>
          <p:spPr>
            <a:xfrm>
              <a:off x="6410325" y="1412776"/>
              <a:ext cx="0" cy="5040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ector reto 143"/>
            <p:cNvCxnSpPr/>
            <p:nvPr/>
          </p:nvCxnSpPr>
          <p:spPr>
            <a:xfrm flipV="1">
              <a:off x="1919536" y="4068228"/>
              <a:ext cx="9144000" cy="192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11"/>
          <p:cNvGrpSpPr/>
          <p:nvPr/>
        </p:nvGrpSpPr>
        <p:grpSpPr>
          <a:xfrm>
            <a:off x="2656780" y="2246838"/>
            <a:ext cx="5329933" cy="3660672"/>
            <a:chOff x="2656780" y="2246838"/>
            <a:chExt cx="5329933" cy="3660672"/>
          </a:xfrm>
        </p:grpSpPr>
        <p:grpSp>
          <p:nvGrpSpPr>
            <p:cNvPr id="11" name="Grupo 10"/>
            <p:cNvGrpSpPr/>
            <p:nvPr/>
          </p:nvGrpSpPr>
          <p:grpSpPr>
            <a:xfrm>
              <a:off x="7410649" y="2246838"/>
              <a:ext cx="576064" cy="524116"/>
              <a:chOff x="7410649" y="2246838"/>
              <a:chExt cx="576064" cy="524116"/>
            </a:xfrm>
          </p:grpSpPr>
          <p:sp>
            <p:nvSpPr>
              <p:cNvPr id="126" name="Freeform 110"/>
              <p:cNvSpPr>
                <a:spLocks noEditPoints="1"/>
              </p:cNvSpPr>
              <p:nvPr/>
            </p:nvSpPr>
            <p:spPr bwMode="auto">
              <a:xfrm>
                <a:off x="7664450" y="2558920"/>
                <a:ext cx="65088" cy="53427"/>
              </a:xfrm>
              <a:custGeom>
                <a:avLst/>
                <a:gdLst>
                  <a:gd name="T0" fmla="*/ 21 w 41"/>
                  <a:gd name="T1" fmla="*/ 0 h 37"/>
                  <a:gd name="T2" fmla="*/ 21 w 41"/>
                  <a:gd name="T3" fmla="*/ 37 h 37"/>
                  <a:gd name="T4" fmla="*/ 0 w 41"/>
                  <a:gd name="T5" fmla="*/ 18 h 37"/>
                  <a:gd name="T6" fmla="*/ 41 w 41"/>
                  <a:gd name="T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7">
                    <a:moveTo>
                      <a:pt x="21" y="0"/>
                    </a:moveTo>
                    <a:lnTo>
                      <a:pt x="21" y="37"/>
                    </a:lnTo>
                    <a:moveTo>
                      <a:pt x="0" y="18"/>
                    </a:moveTo>
                    <a:lnTo>
                      <a:pt x="41" y="18"/>
                    </a:lnTo>
                  </a:path>
                </a:pathLst>
              </a:custGeom>
              <a:solidFill>
                <a:srgbClr val="FFFFFF"/>
              </a:solidFill>
              <a:ln w="41275" cap="sq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6" name="Rectangle 1"/>
              <p:cNvSpPr txBox="1">
                <a:spLocks/>
              </p:cNvSpPr>
              <p:nvPr/>
            </p:nvSpPr>
            <p:spPr>
              <a:xfrm>
                <a:off x="7410649" y="2246838"/>
                <a:ext cx="576064" cy="524116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1800" b="1" dirty="0" smtClean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ES</a:t>
                </a:r>
                <a:endParaRPr lang="pt-BR" sz="1800" b="1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2656780" y="2826062"/>
              <a:ext cx="4187191" cy="3081448"/>
              <a:chOff x="2656780" y="2826062"/>
              <a:chExt cx="4187191" cy="3081448"/>
            </a:xfrm>
          </p:grpSpPr>
          <p:grpSp>
            <p:nvGrpSpPr>
              <p:cNvPr id="181" name="Grupo 180"/>
              <p:cNvGrpSpPr/>
              <p:nvPr/>
            </p:nvGrpSpPr>
            <p:grpSpPr>
              <a:xfrm>
                <a:off x="6267907" y="2826062"/>
                <a:ext cx="576064" cy="524116"/>
                <a:chOff x="6267907" y="3179179"/>
                <a:chExt cx="576064" cy="524116"/>
              </a:xfrm>
            </p:grpSpPr>
            <p:sp>
              <p:nvSpPr>
                <p:cNvPr id="127" name="Freeform 111"/>
                <p:cNvSpPr>
                  <a:spLocks noEditPoints="1"/>
                </p:cNvSpPr>
                <p:nvPr/>
              </p:nvSpPr>
              <p:spPr bwMode="auto">
                <a:xfrm>
                  <a:off x="6697663" y="3426094"/>
                  <a:ext cx="66675" cy="53427"/>
                </a:xfrm>
                <a:custGeom>
                  <a:avLst/>
                  <a:gdLst>
                    <a:gd name="T0" fmla="*/ 21 w 42"/>
                    <a:gd name="T1" fmla="*/ 0 h 37"/>
                    <a:gd name="T2" fmla="*/ 21 w 42"/>
                    <a:gd name="T3" fmla="*/ 37 h 37"/>
                    <a:gd name="T4" fmla="*/ 0 w 42"/>
                    <a:gd name="T5" fmla="*/ 18 h 37"/>
                    <a:gd name="T6" fmla="*/ 42 w 42"/>
                    <a:gd name="T7" fmla="*/ 1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" h="37">
                      <a:moveTo>
                        <a:pt x="21" y="0"/>
                      </a:moveTo>
                      <a:lnTo>
                        <a:pt x="21" y="37"/>
                      </a:lnTo>
                      <a:moveTo>
                        <a:pt x="0" y="18"/>
                      </a:moveTo>
                      <a:lnTo>
                        <a:pt x="42" y="18"/>
                      </a:lnTo>
                    </a:path>
                  </a:pathLst>
                </a:custGeom>
                <a:noFill/>
                <a:ln w="41275" cap="sq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74" name="Rectangle 1"/>
                <p:cNvSpPr txBox="1">
                  <a:spLocks/>
                </p:cNvSpPr>
                <p:nvPr/>
              </p:nvSpPr>
              <p:spPr>
                <a:xfrm>
                  <a:off x="6267907" y="3179179"/>
                  <a:ext cx="576064" cy="524116"/>
                </a:xfrm>
                <a:prstGeom prst="rect">
                  <a:avLst/>
                </a:prstGeom>
              </p:spPr>
              <p:txBody>
                <a:bodyPr/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pt-BR" sz="18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6020202030204" pitchFamily="34" charset="0"/>
                    </a:rPr>
                    <a:t>RJ</a:t>
                  </a:r>
                  <a:endParaRPr lang="pt-BR" sz="18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185" name="Grupo 184"/>
              <p:cNvGrpSpPr/>
              <p:nvPr/>
            </p:nvGrpSpPr>
            <p:grpSpPr>
              <a:xfrm>
                <a:off x="2656780" y="5506492"/>
                <a:ext cx="576064" cy="401018"/>
                <a:chOff x="2656780" y="5859609"/>
                <a:chExt cx="576064" cy="401018"/>
              </a:xfrm>
            </p:grpSpPr>
            <p:sp>
              <p:nvSpPr>
                <p:cNvPr id="129" name="Freeform 113"/>
                <p:cNvSpPr>
                  <a:spLocks noEditPoints="1"/>
                </p:cNvSpPr>
                <p:nvPr/>
              </p:nvSpPr>
              <p:spPr bwMode="auto">
                <a:xfrm>
                  <a:off x="2911475" y="6207200"/>
                  <a:ext cx="66675" cy="53427"/>
                </a:xfrm>
                <a:custGeom>
                  <a:avLst/>
                  <a:gdLst>
                    <a:gd name="T0" fmla="*/ 21 w 42"/>
                    <a:gd name="T1" fmla="*/ 0 h 37"/>
                    <a:gd name="T2" fmla="*/ 21 w 42"/>
                    <a:gd name="T3" fmla="*/ 37 h 37"/>
                    <a:gd name="T4" fmla="*/ 0 w 42"/>
                    <a:gd name="T5" fmla="*/ 18 h 37"/>
                    <a:gd name="T6" fmla="*/ 42 w 42"/>
                    <a:gd name="T7" fmla="*/ 1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" h="37">
                      <a:moveTo>
                        <a:pt x="21" y="0"/>
                      </a:moveTo>
                      <a:lnTo>
                        <a:pt x="21" y="37"/>
                      </a:lnTo>
                      <a:moveTo>
                        <a:pt x="0" y="18"/>
                      </a:moveTo>
                      <a:lnTo>
                        <a:pt x="42" y="18"/>
                      </a:lnTo>
                    </a:path>
                  </a:pathLst>
                </a:custGeom>
                <a:noFill/>
                <a:ln w="41275" cap="sq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83" name="Rectangle 1"/>
                <p:cNvSpPr txBox="1">
                  <a:spLocks/>
                </p:cNvSpPr>
                <p:nvPr/>
              </p:nvSpPr>
              <p:spPr>
                <a:xfrm>
                  <a:off x="2656780" y="5859609"/>
                  <a:ext cx="576064" cy="270652"/>
                </a:xfrm>
                <a:prstGeom prst="rect">
                  <a:avLst/>
                </a:prstGeom>
              </p:spPr>
              <p:txBody>
                <a:bodyPr/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pt-BR" sz="18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6020202030204" pitchFamily="34" charset="0"/>
                    </a:rPr>
                    <a:t>MG</a:t>
                  </a:r>
                  <a:endParaRPr lang="pt-BR" sz="18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196" name="Grupo 195"/>
              <p:cNvGrpSpPr/>
              <p:nvPr/>
            </p:nvGrpSpPr>
            <p:grpSpPr>
              <a:xfrm>
                <a:off x="5405328" y="3509393"/>
                <a:ext cx="576064" cy="383764"/>
                <a:chOff x="5405328" y="3862510"/>
                <a:chExt cx="576064" cy="383764"/>
              </a:xfrm>
            </p:grpSpPr>
            <p:sp>
              <p:nvSpPr>
                <p:cNvPr id="128" name="Freeform 112"/>
                <p:cNvSpPr>
                  <a:spLocks noEditPoints="1"/>
                </p:cNvSpPr>
                <p:nvPr/>
              </p:nvSpPr>
              <p:spPr bwMode="auto">
                <a:xfrm>
                  <a:off x="5637213" y="4192847"/>
                  <a:ext cx="65088" cy="53427"/>
                </a:xfrm>
                <a:custGeom>
                  <a:avLst/>
                  <a:gdLst>
                    <a:gd name="T0" fmla="*/ 21 w 41"/>
                    <a:gd name="T1" fmla="*/ 0 h 37"/>
                    <a:gd name="T2" fmla="*/ 21 w 41"/>
                    <a:gd name="T3" fmla="*/ 37 h 37"/>
                    <a:gd name="T4" fmla="*/ 0 w 41"/>
                    <a:gd name="T5" fmla="*/ 19 h 37"/>
                    <a:gd name="T6" fmla="*/ 41 w 41"/>
                    <a:gd name="T7" fmla="*/ 19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" h="37">
                      <a:moveTo>
                        <a:pt x="21" y="0"/>
                      </a:moveTo>
                      <a:lnTo>
                        <a:pt x="21" y="37"/>
                      </a:lnTo>
                      <a:moveTo>
                        <a:pt x="0" y="19"/>
                      </a:moveTo>
                      <a:lnTo>
                        <a:pt x="41" y="19"/>
                      </a:lnTo>
                    </a:path>
                  </a:pathLst>
                </a:custGeom>
                <a:noFill/>
                <a:ln w="41275" cap="sq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89" name="Rectangle 1"/>
                <p:cNvSpPr txBox="1">
                  <a:spLocks/>
                </p:cNvSpPr>
                <p:nvPr/>
              </p:nvSpPr>
              <p:spPr>
                <a:xfrm>
                  <a:off x="5405328" y="3862510"/>
                  <a:ext cx="576064" cy="270652"/>
                </a:xfrm>
                <a:prstGeom prst="rect">
                  <a:avLst/>
                </a:prstGeom>
              </p:spPr>
              <p:txBody>
                <a:bodyPr/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pt-BR" sz="18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6020202030204" pitchFamily="34" charset="0"/>
                    </a:rPr>
                    <a:t>SP</a:t>
                  </a:r>
                  <a:endParaRPr lang="pt-BR" sz="18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</p:grpSp>
      </p:grpSp>
      <p:grpSp>
        <p:nvGrpSpPr>
          <p:cNvPr id="9" name="Grupo 8"/>
          <p:cNvGrpSpPr/>
          <p:nvPr/>
        </p:nvGrpSpPr>
        <p:grpSpPr>
          <a:xfrm>
            <a:off x="3938836" y="3271155"/>
            <a:ext cx="3378969" cy="1729535"/>
            <a:chOff x="3938836" y="3271155"/>
            <a:chExt cx="3378969" cy="1729535"/>
          </a:xfrm>
        </p:grpSpPr>
        <p:grpSp>
          <p:nvGrpSpPr>
            <p:cNvPr id="178" name="Grupo 177"/>
            <p:cNvGrpSpPr/>
            <p:nvPr/>
          </p:nvGrpSpPr>
          <p:grpSpPr>
            <a:xfrm>
              <a:off x="6741741" y="3271155"/>
              <a:ext cx="576064" cy="270652"/>
              <a:chOff x="6741741" y="3624272"/>
              <a:chExt cx="576064" cy="270652"/>
            </a:xfrm>
          </p:grpSpPr>
          <p:sp>
            <p:nvSpPr>
              <p:cNvPr id="123" name="Freeform 107"/>
              <p:cNvSpPr>
                <a:spLocks noEditPoints="1"/>
              </p:cNvSpPr>
              <p:nvPr/>
            </p:nvSpPr>
            <p:spPr bwMode="auto">
              <a:xfrm>
                <a:off x="6772275" y="3720666"/>
                <a:ext cx="66675" cy="53427"/>
              </a:xfrm>
              <a:custGeom>
                <a:avLst/>
                <a:gdLst>
                  <a:gd name="T0" fmla="*/ 21 w 42"/>
                  <a:gd name="T1" fmla="*/ 0 h 37"/>
                  <a:gd name="T2" fmla="*/ 21 w 42"/>
                  <a:gd name="T3" fmla="*/ 37 h 37"/>
                  <a:gd name="T4" fmla="*/ 0 w 42"/>
                  <a:gd name="T5" fmla="*/ 18 h 37"/>
                  <a:gd name="T6" fmla="*/ 42 w 42"/>
                  <a:gd name="T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7">
                    <a:moveTo>
                      <a:pt x="21" y="0"/>
                    </a:moveTo>
                    <a:lnTo>
                      <a:pt x="21" y="37"/>
                    </a:lnTo>
                    <a:moveTo>
                      <a:pt x="0" y="18"/>
                    </a:moveTo>
                    <a:lnTo>
                      <a:pt x="42" y="18"/>
                    </a:lnTo>
                  </a:path>
                </a:pathLst>
              </a:custGeom>
              <a:solidFill>
                <a:srgbClr val="FFFFFF"/>
              </a:solidFill>
              <a:ln w="41275" cap="sq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7" name="Rectangle 1"/>
              <p:cNvSpPr txBox="1">
                <a:spLocks/>
              </p:cNvSpPr>
              <p:nvPr/>
            </p:nvSpPr>
            <p:spPr>
              <a:xfrm>
                <a:off x="6741741" y="3624272"/>
                <a:ext cx="576064" cy="27065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1800" b="1" dirty="0" smtClean="0">
                    <a:solidFill>
                      <a:srgbClr val="00B0F0"/>
                    </a:solidFill>
                    <a:latin typeface="Arial Narrow" panose="020B0606020202030204" pitchFamily="34" charset="0"/>
                  </a:rPr>
                  <a:t>MS</a:t>
                </a:r>
                <a:endParaRPr lang="pt-BR" sz="1800" b="1" dirty="0">
                  <a:solidFill>
                    <a:srgbClr val="00B0F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86" name="Grupo 185"/>
            <p:cNvGrpSpPr/>
            <p:nvPr/>
          </p:nvGrpSpPr>
          <p:grpSpPr>
            <a:xfrm>
              <a:off x="3938836" y="4638385"/>
              <a:ext cx="576064" cy="362305"/>
              <a:chOff x="3938836" y="4991502"/>
              <a:chExt cx="576064" cy="362305"/>
            </a:xfrm>
          </p:grpSpPr>
          <p:sp>
            <p:nvSpPr>
              <p:cNvPr id="125" name="Freeform 109"/>
              <p:cNvSpPr>
                <a:spLocks noEditPoints="1"/>
              </p:cNvSpPr>
              <p:nvPr/>
            </p:nvSpPr>
            <p:spPr bwMode="auto">
              <a:xfrm>
                <a:off x="4184650" y="5300380"/>
                <a:ext cx="65088" cy="53427"/>
              </a:xfrm>
              <a:custGeom>
                <a:avLst/>
                <a:gdLst>
                  <a:gd name="T0" fmla="*/ 21 w 41"/>
                  <a:gd name="T1" fmla="*/ 0 h 37"/>
                  <a:gd name="T2" fmla="*/ 21 w 41"/>
                  <a:gd name="T3" fmla="*/ 37 h 37"/>
                  <a:gd name="T4" fmla="*/ 0 w 41"/>
                  <a:gd name="T5" fmla="*/ 19 h 37"/>
                  <a:gd name="T6" fmla="*/ 41 w 41"/>
                  <a:gd name="T7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7">
                    <a:moveTo>
                      <a:pt x="21" y="0"/>
                    </a:moveTo>
                    <a:lnTo>
                      <a:pt x="21" y="37"/>
                    </a:lnTo>
                    <a:moveTo>
                      <a:pt x="0" y="19"/>
                    </a:moveTo>
                    <a:lnTo>
                      <a:pt x="41" y="19"/>
                    </a:lnTo>
                  </a:path>
                </a:pathLst>
              </a:custGeom>
              <a:solidFill>
                <a:srgbClr val="FFFFFF"/>
              </a:solidFill>
              <a:ln w="41275" cap="sq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" name="Rectangle 1"/>
              <p:cNvSpPr txBox="1">
                <a:spLocks/>
              </p:cNvSpPr>
              <p:nvPr/>
            </p:nvSpPr>
            <p:spPr>
              <a:xfrm>
                <a:off x="3938836" y="4991502"/>
                <a:ext cx="576064" cy="27065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1800" b="1" dirty="0" smtClean="0">
                    <a:solidFill>
                      <a:srgbClr val="00B0F0"/>
                    </a:solidFill>
                    <a:latin typeface="Arial Narrow" panose="020B0606020202030204" pitchFamily="34" charset="0"/>
                  </a:rPr>
                  <a:t>DF</a:t>
                </a:r>
                <a:endParaRPr lang="pt-BR" sz="1800" b="1" dirty="0">
                  <a:solidFill>
                    <a:srgbClr val="00B0F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92" name="Grupo 191"/>
            <p:cNvGrpSpPr/>
            <p:nvPr/>
          </p:nvGrpSpPr>
          <p:grpSpPr>
            <a:xfrm>
              <a:off x="5299175" y="4127082"/>
              <a:ext cx="576064" cy="336925"/>
              <a:chOff x="5299175" y="4480199"/>
              <a:chExt cx="576064" cy="336925"/>
            </a:xfrm>
          </p:grpSpPr>
          <p:sp>
            <p:nvSpPr>
              <p:cNvPr id="124" name="Freeform 108"/>
              <p:cNvSpPr>
                <a:spLocks noEditPoints="1"/>
              </p:cNvSpPr>
              <p:nvPr/>
            </p:nvSpPr>
            <p:spPr bwMode="auto">
              <a:xfrm>
                <a:off x="5554663" y="4480199"/>
                <a:ext cx="65088" cy="53427"/>
              </a:xfrm>
              <a:custGeom>
                <a:avLst/>
                <a:gdLst>
                  <a:gd name="T0" fmla="*/ 21 w 41"/>
                  <a:gd name="T1" fmla="*/ 0 h 37"/>
                  <a:gd name="T2" fmla="*/ 21 w 41"/>
                  <a:gd name="T3" fmla="*/ 37 h 37"/>
                  <a:gd name="T4" fmla="*/ 0 w 41"/>
                  <a:gd name="T5" fmla="*/ 18 h 37"/>
                  <a:gd name="T6" fmla="*/ 41 w 41"/>
                  <a:gd name="T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7">
                    <a:moveTo>
                      <a:pt x="21" y="0"/>
                    </a:moveTo>
                    <a:lnTo>
                      <a:pt x="21" y="37"/>
                    </a:lnTo>
                    <a:moveTo>
                      <a:pt x="0" y="18"/>
                    </a:moveTo>
                    <a:lnTo>
                      <a:pt x="41" y="18"/>
                    </a:lnTo>
                  </a:path>
                </a:pathLst>
              </a:custGeom>
              <a:solidFill>
                <a:srgbClr val="FFFFFF"/>
              </a:solidFill>
              <a:ln w="41275" cap="sq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1" name="Rectangle 1"/>
              <p:cNvSpPr txBox="1">
                <a:spLocks/>
              </p:cNvSpPr>
              <p:nvPr/>
            </p:nvSpPr>
            <p:spPr>
              <a:xfrm>
                <a:off x="5299175" y="4546472"/>
                <a:ext cx="576064" cy="27065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1800" b="1" dirty="0" smtClean="0">
                    <a:solidFill>
                      <a:srgbClr val="00B0F0"/>
                    </a:solidFill>
                    <a:latin typeface="Arial Narrow" panose="020B0606020202030204" pitchFamily="34" charset="0"/>
                  </a:rPr>
                  <a:t>GO</a:t>
                </a:r>
                <a:endParaRPr lang="pt-BR" sz="1800" b="1" dirty="0">
                  <a:solidFill>
                    <a:srgbClr val="00B0F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204" name="Rectangle 119"/>
          <p:cNvSpPr>
            <a:spLocks noChangeArrowheads="1"/>
          </p:cNvSpPr>
          <p:nvPr/>
        </p:nvSpPr>
        <p:spPr bwMode="auto">
          <a:xfrm rot="16200000">
            <a:off x="-331030" y="3341526"/>
            <a:ext cx="32108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PROBABILIDADE DE RECOMENDAÇÃO</a:t>
            </a:r>
          </a:p>
        </p:txBody>
      </p:sp>
      <p:sp>
        <p:nvSpPr>
          <p:cNvPr id="205" name="Rectangle 119"/>
          <p:cNvSpPr>
            <a:spLocks noChangeArrowheads="1"/>
          </p:cNvSpPr>
          <p:nvPr/>
        </p:nvSpPr>
        <p:spPr bwMode="auto">
          <a:xfrm>
            <a:off x="5586519" y="6474621"/>
            <a:ext cx="17096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SATISFAÇÃO GERAL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7172603" y="2047711"/>
            <a:ext cx="3538420" cy="1671202"/>
            <a:chOff x="7172603" y="2047711"/>
            <a:chExt cx="3538420" cy="1671202"/>
          </a:xfrm>
        </p:grpSpPr>
        <p:sp>
          <p:nvSpPr>
            <p:cNvPr id="148" name="Rectangle 1"/>
            <p:cNvSpPr txBox="1">
              <a:spLocks/>
            </p:cNvSpPr>
            <p:nvPr/>
          </p:nvSpPr>
          <p:spPr>
            <a:xfrm>
              <a:off x="10134959" y="2101004"/>
              <a:ext cx="576064" cy="52411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800" b="1" dirty="0" smtClean="0">
                  <a:solidFill>
                    <a:schemeClr val="accent2"/>
                  </a:solidFill>
                  <a:latin typeface="Arial Narrow" panose="020B0606020202030204" pitchFamily="34" charset="0"/>
                </a:rPr>
                <a:t>AC</a:t>
              </a:r>
              <a:endParaRPr lang="pt-BR" sz="1800" b="1" dirty="0">
                <a:solidFill>
                  <a:schemeClr val="accent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9" name="Rectangle 1"/>
            <p:cNvSpPr txBox="1">
              <a:spLocks/>
            </p:cNvSpPr>
            <p:nvPr/>
          </p:nvSpPr>
          <p:spPr>
            <a:xfrm>
              <a:off x="8644216" y="2047711"/>
              <a:ext cx="576064" cy="52411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800" b="1" dirty="0" smtClean="0">
                  <a:solidFill>
                    <a:schemeClr val="accent2"/>
                  </a:solidFill>
                  <a:latin typeface="Arial Narrow" panose="020B0606020202030204" pitchFamily="34" charset="0"/>
                </a:rPr>
                <a:t>RR</a:t>
              </a:r>
              <a:endParaRPr lang="pt-BR" sz="1800" b="1" dirty="0">
                <a:solidFill>
                  <a:schemeClr val="accent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2" name="Rectangle 1"/>
            <p:cNvSpPr txBox="1">
              <a:spLocks/>
            </p:cNvSpPr>
            <p:nvPr/>
          </p:nvSpPr>
          <p:spPr>
            <a:xfrm>
              <a:off x="8178966" y="2621254"/>
              <a:ext cx="576064" cy="52411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800" b="1" dirty="0" smtClean="0">
                  <a:solidFill>
                    <a:schemeClr val="accent2"/>
                  </a:solidFill>
                  <a:latin typeface="Arial Narrow" panose="020B0606020202030204" pitchFamily="34" charset="0"/>
                </a:rPr>
                <a:t>PA</a:t>
              </a:r>
              <a:endParaRPr lang="pt-BR" sz="1800" b="1" dirty="0">
                <a:solidFill>
                  <a:schemeClr val="accent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4" name="Rectangle 1"/>
            <p:cNvSpPr txBox="1">
              <a:spLocks/>
            </p:cNvSpPr>
            <p:nvPr/>
          </p:nvSpPr>
          <p:spPr>
            <a:xfrm>
              <a:off x="8153399" y="3194797"/>
              <a:ext cx="576064" cy="52411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800" b="1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R</a:t>
              </a:r>
              <a:r>
                <a:rPr lang="pt-BR" sz="1800" b="1" dirty="0" smtClean="0">
                  <a:solidFill>
                    <a:schemeClr val="accent2"/>
                  </a:solidFill>
                  <a:latin typeface="Arial Narrow" panose="020B0606020202030204" pitchFamily="34" charset="0"/>
                </a:rPr>
                <a:t>O</a:t>
              </a:r>
              <a:endParaRPr lang="pt-BR" sz="1800" b="1" dirty="0">
                <a:solidFill>
                  <a:schemeClr val="accent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6" name="Rectangle 1"/>
            <p:cNvSpPr txBox="1">
              <a:spLocks/>
            </p:cNvSpPr>
            <p:nvPr/>
          </p:nvSpPr>
          <p:spPr>
            <a:xfrm>
              <a:off x="7691715" y="2398565"/>
              <a:ext cx="576064" cy="52411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800" b="1" dirty="0" smtClean="0">
                  <a:solidFill>
                    <a:schemeClr val="accent2"/>
                  </a:solidFill>
                  <a:latin typeface="Arial Narrow" panose="020B0606020202030204" pitchFamily="34" charset="0"/>
                </a:rPr>
                <a:t>AM</a:t>
              </a:r>
              <a:endParaRPr lang="pt-BR" sz="1800" b="1" dirty="0">
                <a:solidFill>
                  <a:schemeClr val="accent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4" name="Rectangle 1"/>
            <p:cNvSpPr txBox="1">
              <a:spLocks/>
            </p:cNvSpPr>
            <p:nvPr/>
          </p:nvSpPr>
          <p:spPr>
            <a:xfrm>
              <a:off x="7636173" y="2913908"/>
              <a:ext cx="576064" cy="52411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800" b="1" dirty="0" smtClean="0">
                  <a:solidFill>
                    <a:schemeClr val="accent2"/>
                  </a:solidFill>
                  <a:latin typeface="Arial Narrow" panose="020B0606020202030204" pitchFamily="34" charset="0"/>
                </a:rPr>
                <a:t>TO</a:t>
              </a:r>
              <a:endParaRPr lang="pt-BR" sz="1800" b="1" dirty="0">
                <a:solidFill>
                  <a:schemeClr val="accent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8" name="Rectangle 1"/>
            <p:cNvSpPr txBox="1">
              <a:spLocks/>
            </p:cNvSpPr>
            <p:nvPr/>
          </p:nvSpPr>
          <p:spPr>
            <a:xfrm>
              <a:off x="7172603" y="2413633"/>
              <a:ext cx="576064" cy="52411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800" b="1" dirty="0" smtClean="0">
                  <a:solidFill>
                    <a:schemeClr val="accent2"/>
                  </a:solidFill>
                  <a:latin typeface="Arial Narrow" panose="020B0606020202030204" pitchFamily="34" charset="0"/>
                </a:rPr>
                <a:t>AP</a:t>
              </a:r>
              <a:endParaRPr lang="pt-BR" sz="1800" b="1" dirty="0">
                <a:solidFill>
                  <a:schemeClr val="accent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" name="Retângulo 1"/>
            <p:cNvSpPr/>
            <p:nvPr/>
          </p:nvSpPr>
          <p:spPr>
            <a:xfrm>
              <a:off x="10357653" y="2384612"/>
              <a:ext cx="144016" cy="144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3" name="Retângulo 102"/>
            <p:cNvSpPr/>
            <p:nvPr/>
          </p:nvSpPr>
          <p:spPr>
            <a:xfrm>
              <a:off x="8843020" y="2380541"/>
              <a:ext cx="144016" cy="144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5" name="Retângulo 104"/>
            <p:cNvSpPr/>
            <p:nvPr/>
          </p:nvSpPr>
          <p:spPr>
            <a:xfrm>
              <a:off x="8131784" y="2708920"/>
              <a:ext cx="144016" cy="144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0" name="Retângulo 139"/>
            <p:cNvSpPr/>
            <p:nvPr/>
          </p:nvSpPr>
          <p:spPr>
            <a:xfrm>
              <a:off x="7892376" y="2659117"/>
              <a:ext cx="144016" cy="144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3" name="Retângulo 142"/>
            <p:cNvSpPr/>
            <p:nvPr/>
          </p:nvSpPr>
          <p:spPr>
            <a:xfrm>
              <a:off x="7568851" y="2599066"/>
              <a:ext cx="144016" cy="144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6" name="Retângulo 145"/>
            <p:cNvSpPr/>
            <p:nvPr/>
          </p:nvSpPr>
          <p:spPr>
            <a:xfrm>
              <a:off x="7856272" y="3193352"/>
              <a:ext cx="144016" cy="144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0" name="Retângulo 189"/>
            <p:cNvSpPr/>
            <p:nvPr/>
          </p:nvSpPr>
          <p:spPr>
            <a:xfrm>
              <a:off x="8127058" y="3292138"/>
              <a:ext cx="144016" cy="144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141740" y="2276872"/>
            <a:ext cx="2944902" cy="1712833"/>
            <a:chOff x="5141740" y="2276872"/>
            <a:chExt cx="2944902" cy="1712833"/>
          </a:xfrm>
        </p:grpSpPr>
        <p:sp>
          <p:nvSpPr>
            <p:cNvPr id="162" name="Rectangle 1"/>
            <p:cNvSpPr txBox="1">
              <a:spLocks/>
            </p:cNvSpPr>
            <p:nvPr/>
          </p:nvSpPr>
          <p:spPr>
            <a:xfrm>
              <a:off x="7510578" y="3288449"/>
              <a:ext cx="576064" cy="52411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800" b="1" dirty="0" smtClean="0">
                  <a:latin typeface="Arial Narrow" panose="020B0606020202030204" pitchFamily="34" charset="0"/>
                </a:rPr>
                <a:t>PB</a:t>
              </a:r>
              <a:endParaRPr lang="pt-BR" sz="1800" b="1" dirty="0">
                <a:latin typeface="Arial Narrow" panose="020B0606020202030204" pitchFamily="34" charset="0"/>
              </a:endParaRPr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5141740" y="2276872"/>
              <a:ext cx="2727531" cy="1712833"/>
              <a:chOff x="5141740" y="2276872"/>
              <a:chExt cx="2727531" cy="1712833"/>
            </a:xfrm>
          </p:grpSpPr>
          <p:sp>
            <p:nvSpPr>
              <p:cNvPr id="158" name="Rectangle 1"/>
              <p:cNvSpPr txBox="1">
                <a:spLocks/>
              </p:cNvSpPr>
              <p:nvPr/>
            </p:nvSpPr>
            <p:spPr>
              <a:xfrm>
                <a:off x="6996556" y="2276872"/>
                <a:ext cx="576064" cy="524116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1800" b="1" dirty="0" smtClean="0">
                    <a:latin typeface="Arial Narrow" panose="020B0606020202030204" pitchFamily="34" charset="0"/>
                  </a:rPr>
                  <a:t>PE</a:t>
                </a:r>
                <a:endParaRPr lang="pt-BR" sz="18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60" name="Rectangle 1"/>
              <p:cNvSpPr txBox="1">
                <a:spLocks/>
              </p:cNvSpPr>
              <p:nvPr/>
            </p:nvSpPr>
            <p:spPr>
              <a:xfrm>
                <a:off x="7272338" y="3447016"/>
                <a:ext cx="576064" cy="524116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1800" b="1" dirty="0" smtClean="0">
                    <a:latin typeface="Arial Narrow" panose="020B0606020202030204" pitchFamily="34" charset="0"/>
                  </a:rPr>
                  <a:t>AL</a:t>
                </a:r>
                <a:endParaRPr lang="pt-BR" sz="18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72" name="Rectangle 1"/>
              <p:cNvSpPr txBox="1">
                <a:spLocks/>
              </p:cNvSpPr>
              <p:nvPr/>
            </p:nvSpPr>
            <p:spPr>
              <a:xfrm>
                <a:off x="6554810" y="2621632"/>
                <a:ext cx="576064" cy="524116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1800" b="1" dirty="0" smtClean="0">
                    <a:latin typeface="Arial Narrow" panose="020B0606020202030204" pitchFamily="34" charset="0"/>
                  </a:rPr>
                  <a:t>PI</a:t>
                </a:r>
                <a:endParaRPr lang="pt-BR" sz="18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75" name="Rectangle 1"/>
              <p:cNvSpPr txBox="1">
                <a:spLocks/>
              </p:cNvSpPr>
              <p:nvPr/>
            </p:nvSpPr>
            <p:spPr>
              <a:xfrm>
                <a:off x="6116756" y="3055027"/>
                <a:ext cx="576064" cy="27065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1800" b="1" dirty="0" smtClean="0">
                    <a:latin typeface="Arial Narrow" panose="020B0606020202030204" pitchFamily="34" charset="0"/>
                  </a:rPr>
                  <a:t>SE</a:t>
                </a:r>
                <a:endParaRPr lang="pt-BR" sz="18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76" name="Rectangle 1"/>
              <p:cNvSpPr txBox="1">
                <a:spLocks/>
              </p:cNvSpPr>
              <p:nvPr/>
            </p:nvSpPr>
            <p:spPr>
              <a:xfrm>
                <a:off x="6131124" y="3276005"/>
                <a:ext cx="576064" cy="27065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1800" b="1" dirty="0" smtClean="0">
                    <a:latin typeface="Arial Narrow" panose="020B0606020202030204" pitchFamily="34" charset="0"/>
                  </a:rPr>
                  <a:t>BA</a:t>
                </a:r>
                <a:endParaRPr lang="pt-BR" sz="18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82" name="Rectangle 1"/>
              <p:cNvSpPr txBox="1">
                <a:spLocks/>
              </p:cNvSpPr>
              <p:nvPr/>
            </p:nvSpPr>
            <p:spPr>
              <a:xfrm>
                <a:off x="5141740" y="3521115"/>
                <a:ext cx="576064" cy="27065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1800" b="1" dirty="0" smtClean="0">
                    <a:latin typeface="Arial Narrow" panose="020B0606020202030204" pitchFamily="34" charset="0"/>
                  </a:rPr>
                  <a:t>MA</a:t>
                </a:r>
                <a:endParaRPr lang="pt-BR" sz="18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93" name="Rectangle 1"/>
              <p:cNvSpPr txBox="1">
                <a:spLocks/>
              </p:cNvSpPr>
              <p:nvPr/>
            </p:nvSpPr>
            <p:spPr>
              <a:xfrm>
                <a:off x="5959575" y="3568093"/>
                <a:ext cx="576064" cy="27065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1800" b="1" dirty="0" smtClean="0">
                    <a:latin typeface="Arial Narrow" panose="020B0606020202030204" pitchFamily="34" charset="0"/>
                  </a:rPr>
                  <a:t>CE</a:t>
                </a:r>
                <a:endParaRPr lang="pt-BR" sz="18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98" name="Triângulo isósceles 197"/>
              <p:cNvSpPr/>
              <p:nvPr/>
            </p:nvSpPr>
            <p:spPr>
              <a:xfrm>
                <a:off x="7469565" y="3320181"/>
                <a:ext cx="144000" cy="1440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6" name="Triângulo isósceles 205"/>
              <p:cNvSpPr/>
              <p:nvPr/>
            </p:nvSpPr>
            <p:spPr>
              <a:xfrm>
                <a:off x="7725271" y="3191114"/>
                <a:ext cx="144000" cy="1440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8" name="Triângulo isósceles 207"/>
              <p:cNvSpPr/>
              <p:nvPr/>
            </p:nvSpPr>
            <p:spPr>
              <a:xfrm>
                <a:off x="7208212" y="2573638"/>
                <a:ext cx="144000" cy="1440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0" name="Triângulo isósceles 209"/>
              <p:cNvSpPr/>
              <p:nvPr/>
            </p:nvSpPr>
            <p:spPr>
              <a:xfrm>
                <a:off x="6902643" y="2843471"/>
                <a:ext cx="144000" cy="1440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2" name="Triângulo isósceles 211"/>
              <p:cNvSpPr/>
              <p:nvPr/>
            </p:nvSpPr>
            <p:spPr>
              <a:xfrm>
                <a:off x="6599587" y="3306012"/>
                <a:ext cx="144000" cy="1440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4" name="Triângulo isósceles 213"/>
              <p:cNvSpPr/>
              <p:nvPr/>
            </p:nvSpPr>
            <p:spPr>
              <a:xfrm>
                <a:off x="6172057" y="3845705"/>
                <a:ext cx="144000" cy="1440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6" name="Triângulo isósceles 215"/>
              <p:cNvSpPr/>
              <p:nvPr/>
            </p:nvSpPr>
            <p:spPr>
              <a:xfrm>
                <a:off x="6580465" y="3142145"/>
                <a:ext cx="144000" cy="1440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8" name="Triângulo isósceles 217"/>
              <p:cNvSpPr/>
              <p:nvPr/>
            </p:nvSpPr>
            <p:spPr>
              <a:xfrm>
                <a:off x="5351463" y="3789056"/>
                <a:ext cx="144000" cy="1440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8" name="Grupo 7"/>
          <p:cNvGrpSpPr/>
          <p:nvPr/>
        </p:nvGrpSpPr>
        <p:grpSpPr>
          <a:xfrm>
            <a:off x="5093693" y="2433774"/>
            <a:ext cx="2341464" cy="2574336"/>
            <a:chOff x="5093693" y="2433774"/>
            <a:chExt cx="2341464" cy="2574336"/>
          </a:xfrm>
        </p:grpSpPr>
        <p:sp>
          <p:nvSpPr>
            <p:cNvPr id="170" name="Rectangle 1"/>
            <p:cNvSpPr txBox="1">
              <a:spLocks/>
            </p:cNvSpPr>
            <p:nvPr/>
          </p:nvSpPr>
          <p:spPr>
            <a:xfrm>
              <a:off x="6859093" y="2433774"/>
              <a:ext cx="576064" cy="52411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800" b="1" dirty="0" smtClean="0">
                  <a:solidFill>
                    <a:schemeClr val="accent6"/>
                  </a:solidFill>
                  <a:latin typeface="Arial Narrow" panose="020B0606020202030204" pitchFamily="34" charset="0"/>
                </a:rPr>
                <a:t>RS</a:t>
              </a:r>
              <a:endParaRPr lang="pt-BR" sz="1800" b="1" dirty="0">
                <a:solidFill>
                  <a:schemeClr val="accent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7" name="Rectangle 1"/>
            <p:cNvSpPr txBox="1">
              <a:spLocks/>
            </p:cNvSpPr>
            <p:nvPr/>
          </p:nvSpPr>
          <p:spPr>
            <a:xfrm>
              <a:off x="5093693" y="4737458"/>
              <a:ext cx="576064" cy="27065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800" b="1" dirty="0" smtClean="0">
                  <a:solidFill>
                    <a:schemeClr val="accent6"/>
                  </a:solidFill>
                  <a:latin typeface="Arial Narrow" panose="020B0606020202030204" pitchFamily="34" charset="0"/>
                </a:rPr>
                <a:t>SC</a:t>
              </a:r>
              <a:endParaRPr lang="pt-BR" sz="1800" b="1" dirty="0">
                <a:solidFill>
                  <a:schemeClr val="accent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4" name="Rectangle 1"/>
            <p:cNvSpPr txBox="1">
              <a:spLocks/>
            </p:cNvSpPr>
            <p:nvPr/>
          </p:nvSpPr>
          <p:spPr>
            <a:xfrm>
              <a:off x="5659203" y="3976870"/>
              <a:ext cx="576064" cy="27065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800" b="1" dirty="0" smtClean="0">
                  <a:solidFill>
                    <a:schemeClr val="accent6"/>
                  </a:solidFill>
                  <a:latin typeface="Arial Narrow" panose="020B0606020202030204" pitchFamily="34" charset="0"/>
                </a:rPr>
                <a:t>PR</a:t>
              </a:r>
              <a:endParaRPr lang="pt-BR" sz="1800" b="1" dirty="0">
                <a:solidFill>
                  <a:schemeClr val="accent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9" name="Elipse 218"/>
            <p:cNvSpPr/>
            <p:nvPr/>
          </p:nvSpPr>
          <p:spPr>
            <a:xfrm>
              <a:off x="5872394" y="3878943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2" name="Elipse 221"/>
            <p:cNvSpPr/>
            <p:nvPr/>
          </p:nvSpPr>
          <p:spPr>
            <a:xfrm>
              <a:off x="5303912" y="4607865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4" name="Elipse 223"/>
            <p:cNvSpPr/>
            <p:nvPr/>
          </p:nvSpPr>
          <p:spPr>
            <a:xfrm>
              <a:off x="7057583" y="2699471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0" name="Rectangle 119"/>
          <p:cNvSpPr>
            <a:spLocks noChangeArrowheads="1"/>
          </p:cNvSpPr>
          <p:nvPr/>
        </p:nvSpPr>
        <p:spPr bwMode="auto">
          <a:xfrm>
            <a:off x="10347481" y="3333948"/>
            <a:ext cx="6876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17</a:t>
            </a:r>
            <a:r>
              <a:rPr kumimoji="0" lang="pt-BR" altLang="pt-BR" sz="11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UFS</a:t>
            </a:r>
          </a:p>
        </p:txBody>
      </p:sp>
      <p:sp>
        <p:nvSpPr>
          <p:cNvPr id="93" name="Rectangle 119"/>
          <p:cNvSpPr>
            <a:spLocks noChangeArrowheads="1"/>
          </p:cNvSpPr>
          <p:nvPr/>
        </p:nvSpPr>
        <p:spPr bwMode="auto">
          <a:xfrm>
            <a:off x="1955078" y="5778897"/>
            <a:ext cx="5963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8</a:t>
            </a: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UFS</a:t>
            </a:r>
          </a:p>
        </p:txBody>
      </p:sp>
      <p:sp>
        <p:nvSpPr>
          <p:cNvPr id="94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75919" y="2770954"/>
            <a:ext cx="1901035" cy="1882432"/>
          </a:xfrm>
          <a:prstGeom prst="rect">
            <a:avLst/>
          </a:prstGeom>
          <a:noFill/>
          <a:ln w="38100">
            <a:solidFill>
              <a:srgbClr val="FF0000">
                <a:alpha val="30196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135560" y="548680"/>
            <a:ext cx="3785704" cy="207257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concentração </a:t>
            </a:r>
            <a:r>
              <a:rPr lang="pt-BR" dirty="0">
                <a:solidFill>
                  <a:srgbClr val="002060"/>
                </a:solidFill>
                <a:latin typeface="Arial Narrow" panose="020B0606020202030204" pitchFamily="34" charset="0"/>
              </a:rPr>
              <a:t>de </a:t>
            </a:r>
            <a:r>
              <a:rPr lang="pt-B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17 </a:t>
            </a:r>
            <a:r>
              <a:rPr lang="pt-BR" dirty="0" err="1">
                <a:solidFill>
                  <a:srgbClr val="002060"/>
                </a:solidFill>
                <a:latin typeface="Arial Narrow" panose="020B0606020202030204" pitchFamily="34" charset="0"/>
              </a:rPr>
              <a:t>UF´s</a:t>
            </a:r>
            <a:r>
              <a:rPr lang="pt-BR" dirty="0">
                <a:solidFill>
                  <a:srgbClr val="002060"/>
                </a:solidFill>
                <a:latin typeface="Arial Narrow" panose="020B0606020202030204" pitchFamily="34" charset="0"/>
              </a:rPr>
              <a:t> no quadrante mais positivo (elevado % de recomendação e notas de satisfação acima da média geral) </a:t>
            </a:r>
          </a:p>
        </p:txBody>
      </p:sp>
      <p:sp>
        <p:nvSpPr>
          <p:cNvPr id="96" name="Retângulo de cantos arredondados 95"/>
          <p:cNvSpPr/>
          <p:nvPr/>
        </p:nvSpPr>
        <p:spPr>
          <a:xfrm>
            <a:off x="2014621" y="966354"/>
            <a:ext cx="4081379" cy="135150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destaque </a:t>
            </a:r>
            <a:r>
              <a:rPr lang="pt-BR" dirty="0">
                <a:solidFill>
                  <a:srgbClr val="002060"/>
                </a:solidFill>
                <a:latin typeface="Arial Narrow" panose="020B0606020202030204" pitchFamily="34" charset="0"/>
              </a:rPr>
              <a:t>de todos os estados da região Norte se enquadrarem nessa situação </a:t>
            </a:r>
            <a:r>
              <a:rPr lang="pt-B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privilegiada</a:t>
            </a:r>
            <a:endParaRPr lang="pt-BR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7" name="Retângulo de cantos arredondados 96"/>
          <p:cNvSpPr/>
          <p:nvPr/>
        </p:nvSpPr>
        <p:spPr>
          <a:xfrm>
            <a:off x="2094815" y="476672"/>
            <a:ext cx="4073193" cy="208821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 </a:t>
            </a:r>
            <a:r>
              <a:rPr lang="pt-BR" dirty="0">
                <a:solidFill>
                  <a:srgbClr val="002060"/>
                </a:solidFill>
                <a:latin typeface="Arial Narrow" panose="020B0606020202030204" pitchFamily="34" charset="0"/>
              </a:rPr>
              <a:t>quadrante menos positivo, onde os percentuais de recomendação e as notas de </a:t>
            </a:r>
            <a:r>
              <a:rPr lang="pt-B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satisfação </a:t>
            </a:r>
            <a:r>
              <a:rPr lang="pt-BR" dirty="0">
                <a:solidFill>
                  <a:srgbClr val="002060"/>
                </a:solidFill>
                <a:latin typeface="Arial Narrow" panose="020B0606020202030204" pitchFamily="34" charset="0"/>
              </a:rPr>
              <a:t>são inferiores à média, se enquadraram </a:t>
            </a:r>
            <a:r>
              <a:rPr lang="pt-B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8 </a:t>
            </a:r>
            <a:r>
              <a:rPr lang="pt-BR" dirty="0">
                <a:solidFill>
                  <a:srgbClr val="002060"/>
                </a:solidFill>
                <a:latin typeface="Arial Narrow" panose="020B0606020202030204" pitchFamily="34" charset="0"/>
              </a:rPr>
              <a:t>estados (MG, DF, SC, GO, SP, PR </a:t>
            </a:r>
            <a:r>
              <a:rPr lang="pt-B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MA e </a:t>
            </a:r>
            <a:r>
              <a:rPr lang="pt-BR" dirty="0">
                <a:solidFill>
                  <a:srgbClr val="002060"/>
                </a:solidFill>
                <a:latin typeface="Arial Narrow" panose="020B0606020202030204" pitchFamily="34" charset="0"/>
              </a:rPr>
              <a:t>CE) </a:t>
            </a:r>
          </a:p>
        </p:txBody>
      </p:sp>
    </p:spTree>
    <p:extLst>
      <p:ext uri="{BB962C8B-B14F-4D97-AF65-F5344CB8AC3E}">
        <p14:creationId xmlns:p14="http://schemas.microsoft.com/office/powerpoint/2010/main" xmlns="" val="186591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3" grpId="0"/>
      <p:bldP spid="5" grpId="0" animBg="1"/>
      <p:bldP spid="4" grpId="0" animBg="1"/>
      <p:bldP spid="4" grpId="1" animBg="1"/>
      <p:bldP spid="96" grpId="0" animBg="1"/>
      <p:bldP spid="96" grpId="1" animBg="1"/>
      <p:bldP spid="97" grpId="0" animBg="1"/>
      <p:bldP spid="97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Subtítulo 1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 anchor="ctr">
            <a:normAutofit lnSpcReduction="10000"/>
          </a:bodyPr>
          <a:lstStyle/>
          <a:p>
            <a:r>
              <a:rPr lang="pt-BR" sz="16600" dirty="0" smtClean="0"/>
              <a:t>PARA NÃO ESQUECER</a:t>
            </a:r>
            <a:endParaRPr lang="pt-BR" sz="16600" dirty="0"/>
          </a:p>
        </p:txBody>
      </p:sp>
      <p:pic>
        <p:nvPicPr>
          <p:cNvPr id="3" name="Picture 4" descr="http://www.ccdaily.com/PublishingImages/Stock_photos/completion_puzz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96"/>
          <a:stretch/>
        </p:blipFill>
        <p:spPr bwMode="auto">
          <a:xfrm>
            <a:off x="-1" y="-171400"/>
            <a:ext cx="12192001" cy="7056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-243408"/>
            <a:ext cx="12238711" cy="7200800"/>
          </a:xfrm>
          <a:prstGeom prst="rect">
            <a:avLst/>
          </a:prstGeom>
          <a:solidFill>
            <a:srgbClr val="F8F8F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503712" y="5805264"/>
            <a:ext cx="8534400" cy="1057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pt-BR" sz="7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para não esquecer</a:t>
            </a:r>
            <a:endParaRPr lang="pt-BR" sz="7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94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59</a:t>
            </a:fld>
            <a:endParaRPr lang="pt-BR" dirty="0"/>
          </a:p>
        </p:txBody>
      </p:sp>
      <p:sp>
        <p:nvSpPr>
          <p:cNvPr id="24" name="Espaço Reservado para Conteúdo 4"/>
          <p:cNvSpPr txBox="1">
            <a:spLocks/>
          </p:cNvSpPr>
          <p:nvPr/>
        </p:nvSpPr>
        <p:spPr>
          <a:xfrm>
            <a:off x="872400" y="1592399"/>
            <a:ext cx="10624200" cy="45855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200000"/>
              </a:lnSpc>
              <a:spcBef>
                <a:spcPts val="0"/>
              </a:spcBef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positiva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a percepção do tempo de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espera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até o atendimento na Central </a:t>
            </a:r>
          </a:p>
          <a:p>
            <a:pPr lvl="0">
              <a:lnSpc>
                <a:spcPct val="200000"/>
              </a:lnSpc>
              <a:spcBef>
                <a:spcPts val="0"/>
              </a:spcBef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inclusive com uma melhoria de 6% na percepção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relação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2014</a:t>
            </a:r>
          </a:p>
          <a:p>
            <a:pPr lvl="0">
              <a:lnSpc>
                <a:spcPct val="200000"/>
              </a:lnSpc>
              <a:spcBef>
                <a:spcPts val="0"/>
              </a:spcBef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quanto maior a idade do usuário, tanto maior essa percepção positiva</a:t>
            </a:r>
          </a:p>
          <a:p>
            <a:pPr lvl="0">
              <a:lnSpc>
                <a:spcPct val="200000"/>
              </a:lnSpc>
              <a:spcBef>
                <a:spcPts val="0"/>
              </a:spcBef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surpreende que o tempo máximo de espera, na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média,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seja de 00:03:41</a:t>
            </a:r>
          </a:p>
          <a:p>
            <a:pPr lvl="0">
              <a:lnSpc>
                <a:spcPct val="200000"/>
              </a:lnSpc>
              <a:spcBef>
                <a:spcPts val="0"/>
              </a:spcBef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quanto maior a instrução do usuário, menor essa tolerância na espera</a:t>
            </a:r>
          </a:p>
          <a:p>
            <a:pPr lvl="0">
              <a:lnSpc>
                <a:spcPct val="200000"/>
              </a:lnSpc>
              <a:spcBef>
                <a:spcPts val="0"/>
              </a:spcBef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existem diferenças relevantes estado a estado que sugerem atenção</a:t>
            </a:r>
          </a:p>
          <a:p>
            <a:pPr lvl="0">
              <a:lnSpc>
                <a:spcPct val="200000"/>
              </a:lnSpc>
              <a:spcBef>
                <a:spcPts val="0"/>
              </a:spcBef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as avaliações dos atributos da Central, na média, se mantiveram em alta</a:t>
            </a:r>
          </a:p>
          <a:p>
            <a:pPr lvl="0">
              <a:lnSpc>
                <a:spcPct val="200000"/>
              </a:lnSpc>
              <a:spcBef>
                <a:spcPts val="0"/>
              </a:spcBef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fundamental a otimização da percepção do tempo de espera</a:t>
            </a:r>
          </a:p>
          <a:p>
            <a:pPr>
              <a:lnSpc>
                <a:spcPct val="150000"/>
              </a:lnSpc>
            </a:pPr>
            <a:endParaRPr lang="pt-BR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pt-BR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89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para não esquecer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388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6</a:t>
            </a:fld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183069" y="2752098"/>
          <a:ext cx="11850462" cy="383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720000" y="1440000"/>
            <a:ext cx="7968288" cy="16289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P2. Quando o(a) Sr.(a) entrou em contato com a Central 0800, esperou muito tempo para ser atendido?</a:t>
            </a:r>
          </a:p>
        </p:txBody>
      </p:sp>
      <p:sp>
        <p:nvSpPr>
          <p:cNvPr id="8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resultados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930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60</a:t>
            </a:fld>
            <a:endParaRPr lang="pt-BR" dirty="0"/>
          </a:p>
        </p:txBody>
      </p:sp>
      <p:sp>
        <p:nvSpPr>
          <p:cNvPr id="24" name="Espaço Reservado para Conteúdo 4"/>
          <p:cNvSpPr txBox="1">
            <a:spLocks/>
          </p:cNvSpPr>
          <p:nvPr/>
        </p:nvSpPr>
        <p:spPr>
          <a:xfrm>
            <a:off x="872400" y="1592399"/>
            <a:ext cx="10624200" cy="49423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tal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gerenciamento seria quase tão relevante quanto resolver as demandas</a:t>
            </a:r>
          </a:p>
          <a:p>
            <a:pPr lvl="0"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tal gerenciamento é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facilitado,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posto que 2 motivos concentram quase todos os contatos</a:t>
            </a:r>
          </a:p>
          <a:p>
            <a:pPr lvl="0"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além de já preponderar a percepção de atendimento das solicitações (9 em 10)</a:t>
            </a:r>
          </a:p>
          <a:p>
            <a:pPr lvl="0"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respostas da Central precisam ser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claras,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1 em 3 não sabe porque não são atendidas</a:t>
            </a:r>
          </a:p>
          <a:p>
            <a:pPr lvl="0"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e os que alegam motivos para o não atendimento quase sempre são críticos</a:t>
            </a:r>
          </a:p>
          <a:p>
            <a:pPr lvl="0"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Central ainda pode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contribuir mais,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pois 2 em cada 3 ainda não usaram </a:t>
            </a: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produtos ou serviços do </a:t>
            </a: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Sebrae</a:t>
            </a:r>
          </a:p>
          <a:p>
            <a:pPr lvl="0"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principalmente junto ao perfil com baixa escolaridade, talvez o mais carente</a:t>
            </a:r>
          </a:p>
          <a:p>
            <a:pPr lvl="0"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de qualquer forma, a satisfação geral com a Central é elevada e homogênea</a:t>
            </a:r>
          </a:p>
          <a:p>
            <a:pPr lvl="0"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assim como a probabilidade de recomendação, com espaço para crescer</a:t>
            </a:r>
          </a:p>
          <a:p>
            <a:pPr>
              <a:lnSpc>
                <a:spcPct val="150000"/>
              </a:lnSpc>
            </a:pPr>
            <a:endParaRPr lang="pt-BR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89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para não esquecer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214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confirmeonline.com.br/confirme/wp-content/uploads/2013/12/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4294967295"/>
          </p:nvPr>
        </p:nvSpPr>
        <p:spPr>
          <a:xfrm>
            <a:off x="4511824" y="5373216"/>
            <a:ext cx="3240087" cy="5603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outubro / 2015</a:t>
            </a:r>
            <a:endParaRPr lang="pt-B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4512" y="116632"/>
            <a:ext cx="1379525" cy="600252"/>
          </a:xfrm>
          <a:prstGeom prst="rect">
            <a:avLst/>
          </a:prstGeom>
        </p:spPr>
      </p:pic>
      <p:sp>
        <p:nvSpPr>
          <p:cNvPr id="9" name="Rectangle 1"/>
          <p:cNvSpPr txBox="1">
            <a:spLocks/>
          </p:cNvSpPr>
          <p:nvPr/>
        </p:nvSpPr>
        <p:spPr>
          <a:xfrm>
            <a:off x="407368" y="980728"/>
            <a:ext cx="11051868" cy="2103589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pt-BR" sz="4500" b="1" kern="1200">
                <a:solidFill>
                  <a:srgbClr val="002060"/>
                </a:solidFill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pt-BR" sz="2000" dirty="0" smtClean="0"/>
              <a:t>SEBRAE NACIONAL</a:t>
            </a:r>
          </a:p>
          <a:p>
            <a:r>
              <a:rPr lang="pt-BR" sz="2000" dirty="0" smtClean="0"/>
              <a:t>UNIDADE DE GESTÃO ESTRATÉGICA – UGE</a:t>
            </a:r>
          </a:p>
          <a:p>
            <a:endParaRPr lang="pt-BR" sz="2000" dirty="0" smtClean="0"/>
          </a:p>
          <a:p>
            <a:r>
              <a:rPr lang="pt-BR" sz="2000" dirty="0" smtClean="0"/>
              <a:t>Coordenação da pesquisa:</a:t>
            </a:r>
            <a:endParaRPr lang="pt-BR" sz="2000" dirty="0"/>
          </a:p>
          <a:p>
            <a:r>
              <a:rPr lang="pt-BR" sz="2000" dirty="0" smtClean="0"/>
              <a:t>Paulo Jorge de Paiva Fonseca</a:t>
            </a:r>
            <a:endParaRPr lang="pt-BR" sz="2000" dirty="0"/>
          </a:p>
          <a:p>
            <a:r>
              <a:rPr lang="pt-BR" sz="2000" dirty="0" smtClean="0"/>
              <a:t>(61) 3348-7180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75654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720000" y="1439863"/>
            <a:ext cx="9577388" cy="13779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P3. </a:t>
            </a: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Qual o tempo máximo que o(a) Sr.(a) considera adequado para esperar até ser atendido no 0800?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3408363" y="2827675"/>
            <a:ext cx="5903913" cy="2918619"/>
            <a:chOff x="3408363" y="2827675"/>
            <a:chExt cx="5903913" cy="2918619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90926" y="3175000"/>
              <a:ext cx="5538788" cy="2043113"/>
            </a:xfrm>
            <a:custGeom>
              <a:avLst/>
              <a:gdLst>
                <a:gd name="T0" fmla="*/ 0 w 3489"/>
                <a:gd name="T1" fmla="*/ 0 h 1287"/>
                <a:gd name="T2" fmla="*/ 391 w 3489"/>
                <a:gd name="T3" fmla="*/ 0 h 1287"/>
                <a:gd name="T4" fmla="*/ 391 w 3489"/>
                <a:gd name="T5" fmla="*/ 1287 h 1287"/>
                <a:gd name="T6" fmla="*/ 0 w 3489"/>
                <a:gd name="T7" fmla="*/ 1287 h 1287"/>
                <a:gd name="T8" fmla="*/ 0 w 3489"/>
                <a:gd name="T9" fmla="*/ 0 h 1287"/>
                <a:gd name="T10" fmla="*/ 619 w 3489"/>
                <a:gd name="T11" fmla="*/ 416 h 1287"/>
                <a:gd name="T12" fmla="*/ 1011 w 3489"/>
                <a:gd name="T13" fmla="*/ 416 h 1287"/>
                <a:gd name="T14" fmla="*/ 1011 w 3489"/>
                <a:gd name="T15" fmla="*/ 1287 h 1287"/>
                <a:gd name="T16" fmla="*/ 619 w 3489"/>
                <a:gd name="T17" fmla="*/ 1287 h 1287"/>
                <a:gd name="T18" fmla="*/ 619 w 3489"/>
                <a:gd name="T19" fmla="*/ 416 h 1287"/>
                <a:gd name="T20" fmla="*/ 1239 w 3489"/>
                <a:gd name="T21" fmla="*/ 705 h 1287"/>
                <a:gd name="T22" fmla="*/ 1631 w 3489"/>
                <a:gd name="T23" fmla="*/ 705 h 1287"/>
                <a:gd name="T24" fmla="*/ 1631 w 3489"/>
                <a:gd name="T25" fmla="*/ 1287 h 1287"/>
                <a:gd name="T26" fmla="*/ 1239 w 3489"/>
                <a:gd name="T27" fmla="*/ 1287 h 1287"/>
                <a:gd name="T28" fmla="*/ 1239 w 3489"/>
                <a:gd name="T29" fmla="*/ 705 h 1287"/>
                <a:gd name="T30" fmla="*/ 1858 w 3489"/>
                <a:gd name="T31" fmla="*/ 1217 h 1287"/>
                <a:gd name="T32" fmla="*/ 2251 w 3489"/>
                <a:gd name="T33" fmla="*/ 1217 h 1287"/>
                <a:gd name="T34" fmla="*/ 2251 w 3489"/>
                <a:gd name="T35" fmla="*/ 1287 h 1287"/>
                <a:gd name="T36" fmla="*/ 1858 w 3489"/>
                <a:gd name="T37" fmla="*/ 1287 h 1287"/>
                <a:gd name="T38" fmla="*/ 1858 w 3489"/>
                <a:gd name="T39" fmla="*/ 1217 h 1287"/>
                <a:gd name="T40" fmla="*/ 2478 w 3489"/>
                <a:gd name="T41" fmla="*/ 400 h 1287"/>
                <a:gd name="T42" fmla="*/ 2870 w 3489"/>
                <a:gd name="T43" fmla="*/ 400 h 1287"/>
                <a:gd name="T44" fmla="*/ 2870 w 3489"/>
                <a:gd name="T45" fmla="*/ 1287 h 1287"/>
                <a:gd name="T46" fmla="*/ 2478 w 3489"/>
                <a:gd name="T47" fmla="*/ 1287 h 1287"/>
                <a:gd name="T48" fmla="*/ 2478 w 3489"/>
                <a:gd name="T49" fmla="*/ 400 h 1287"/>
                <a:gd name="T50" fmla="*/ 3098 w 3489"/>
                <a:gd name="T51" fmla="*/ 906 h 1287"/>
                <a:gd name="T52" fmla="*/ 3489 w 3489"/>
                <a:gd name="T53" fmla="*/ 906 h 1287"/>
                <a:gd name="T54" fmla="*/ 3489 w 3489"/>
                <a:gd name="T55" fmla="*/ 1287 h 1287"/>
                <a:gd name="T56" fmla="*/ 3098 w 3489"/>
                <a:gd name="T57" fmla="*/ 1287 h 1287"/>
                <a:gd name="T58" fmla="*/ 3098 w 3489"/>
                <a:gd name="T59" fmla="*/ 906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9" h="1287">
                  <a:moveTo>
                    <a:pt x="0" y="0"/>
                  </a:moveTo>
                  <a:lnTo>
                    <a:pt x="391" y="0"/>
                  </a:lnTo>
                  <a:lnTo>
                    <a:pt x="391" y="1287"/>
                  </a:lnTo>
                  <a:lnTo>
                    <a:pt x="0" y="1287"/>
                  </a:lnTo>
                  <a:lnTo>
                    <a:pt x="0" y="0"/>
                  </a:lnTo>
                  <a:close/>
                  <a:moveTo>
                    <a:pt x="619" y="416"/>
                  </a:moveTo>
                  <a:lnTo>
                    <a:pt x="1011" y="416"/>
                  </a:lnTo>
                  <a:lnTo>
                    <a:pt x="1011" y="1287"/>
                  </a:lnTo>
                  <a:lnTo>
                    <a:pt x="619" y="1287"/>
                  </a:lnTo>
                  <a:lnTo>
                    <a:pt x="619" y="416"/>
                  </a:lnTo>
                  <a:close/>
                  <a:moveTo>
                    <a:pt x="1239" y="705"/>
                  </a:moveTo>
                  <a:lnTo>
                    <a:pt x="1631" y="705"/>
                  </a:lnTo>
                  <a:lnTo>
                    <a:pt x="1631" y="1287"/>
                  </a:lnTo>
                  <a:lnTo>
                    <a:pt x="1239" y="1287"/>
                  </a:lnTo>
                  <a:lnTo>
                    <a:pt x="1239" y="705"/>
                  </a:lnTo>
                  <a:close/>
                  <a:moveTo>
                    <a:pt x="1858" y="1217"/>
                  </a:moveTo>
                  <a:lnTo>
                    <a:pt x="2251" y="1217"/>
                  </a:lnTo>
                  <a:lnTo>
                    <a:pt x="2251" y="1287"/>
                  </a:lnTo>
                  <a:lnTo>
                    <a:pt x="1858" y="1287"/>
                  </a:lnTo>
                  <a:lnTo>
                    <a:pt x="1858" y="1217"/>
                  </a:lnTo>
                  <a:close/>
                  <a:moveTo>
                    <a:pt x="2478" y="400"/>
                  </a:moveTo>
                  <a:lnTo>
                    <a:pt x="2870" y="400"/>
                  </a:lnTo>
                  <a:lnTo>
                    <a:pt x="2870" y="1287"/>
                  </a:lnTo>
                  <a:lnTo>
                    <a:pt x="2478" y="1287"/>
                  </a:lnTo>
                  <a:lnTo>
                    <a:pt x="2478" y="400"/>
                  </a:lnTo>
                  <a:close/>
                  <a:moveTo>
                    <a:pt x="3098" y="906"/>
                  </a:moveTo>
                  <a:lnTo>
                    <a:pt x="3489" y="906"/>
                  </a:lnTo>
                  <a:lnTo>
                    <a:pt x="3489" y="1287"/>
                  </a:lnTo>
                  <a:lnTo>
                    <a:pt x="3098" y="1287"/>
                  </a:lnTo>
                  <a:lnTo>
                    <a:pt x="3098" y="906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408363" y="5213350"/>
              <a:ext cx="5903913" cy="9525"/>
            </a:xfrm>
            <a:prstGeom prst="rect">
              <a:avLst/>
            </a:prstGeom>
            <a:solidFill>
              <a:srgbClr val="D9D9D9"/>
            </a:solidFill>
            <a:ln w="1588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744663" y="2827675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32%</a:t>
              </a:r>
              <a:endPara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713760" y="3512041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21%</a:t>
              </a:r>
              <a:endPara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663952" y="3965261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14%</a:t>
              </a:r>
              <a:endPara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748725" y="4812934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2%</a:t>
              </a:r>
              <a:endPara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7660304" y="3512041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22%</a:t>
              </a:r>
              <a:endPara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8630198" y="4293096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9%</a:t>
              </a:r>
              <a:endPara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500438" y="5329238"/>
              <a:ext cx="81272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até 1 minuto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4622801" y="5329238"/>
              <a:ext cx="5338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de 1 a 2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4630738" y="5530850"/>
              <a:ext cx="51616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minutos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5605463" y="5329238"/>
              <a:ext cx="5338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de 2 a 3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5614988" y="5530850"/>
              <a:ext cx="51616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minutos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6589713" y="5329238"/>
              <a:ext cx="5338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de 3 a 4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6597651" y="5530850"/>
              <a:ext cx="51616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minutos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7573963" y="5329238"/>
              <a:ext cx="5338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de 4 a 5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7581901" y="5530850"/>
              <a:ext cx="51616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minutos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8464551" y="5329238"/>
              <a:ext cx="7213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acima de 5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8564563" y="5530850"/>
              <a:ext cx="51616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minutos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sp>
        <p:nvSpPr>
          <p:cNvPr id="36" name="CaixaDeTexto 37"/>
          <p:cNvSpPr txBox="1"/>
          <p:nvPr/>
        </p:nvSpPr>
        <p:spPr>
          <a:xfrm rot="21045577">
            <a:off x="9078652" y="1601539"/>
            <a:ext cx="2016000" cy="1908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média</a:t>
            </a:r>
          </a:p>
          <a:p>
            <a:pPr algn="ctr"/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~ 0:03:41 min</a:t>
            </a:r>
            <a:endParaRPr lang="pt-BR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7" name="Espaço Reservado para Conteúdo 4"/>
          <p:cNvSpPr txBox="1">
            <a:spLocks/>
          </p:cNvSpPr>
          <p:nvPr/>
        </p:nvSpPr>
        <p:spPr>
          <a:xfrm>
            <a:off x="720000" y="6538911"/>
            <a:ext cx="4655920" cy="319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base: 9.640 entrevistas</a:t>
            </a:r>
            <a:endParaRPr lang="pt-BR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resultados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397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35" name="Espaço Reservado para Conteúdo 4"/>
          <p:cNvSpPr txBox="1">
            <a:spLocks/>
          </p:cNvSpPr>
          <p:nvPr/>
        </p:nvSpPr>
        <p:spPr>
          <a:xfrm>
            <a:off x="720000" y="1440000"/>
            <a:ext cx="8760376" cy="10528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P3. Qual o tempo máximo que o(a) Sr.(a) considera adequado para esperar até ser atendido no 0800</a:t>
            </a:r>
            <a:r>
              <a:rPr lang="pt-BR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? (resultado em minutos)</a:t>
            </a:r>
            <a:endParaRPr lang="pt-BR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27" name="Gráfico 1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64813530"/>
              </p:ext>
            </p:extLst>
          </p:nvPr>
        </p:nvGraphicFramePr>
        <p:xfrm>
          <a:off x="636588" y="1261568"/>
          <a:ext cx="11459865" cy="541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"/>
          <p:cNvSpPr txBox="1">
            <a:spLocks/>
          </p:cNvSpPr>
          <p:nvPr/>
        </p:nvSpPr>
        <p:spPr>
          <a:xfrm>
            <a:off x="2058988" y="314325"/>
            <a:ext cx="9099592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resultados</a:t>
            </a:r>
            <a:endParaRPr lang="pt-BR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580" y="437519"/>
            <a:ext cx="500062" cy="5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549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"/>
                                        <p:tgtEl>
                                          <p:spTgt spid="12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"/>
                                        <p:tgtEl>
                                          <p:spTgt spid="12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"/>
                                        <p:tgtEl>
                                          <p:spTgt spid="127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"/>
                                        <p:tgtEl>
                                          <p:spTgt spid="127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"/>
                                        <p:tgtEl>
                                          <p:spTgt spid="127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5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"/>
                                        <p:tgtEl>
                                          <p:spTgt spid="127">
                                            <p:graphicEl>
                                              <a:chart seriesIdx="5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6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"/>
                                        <p:tgtEl>
                                          <p:spTgt spid="127">
                                            <p:graphicEl>
                                              <a:chart seriesIdx="6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7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"/>
                                        <p:tgtEl>
                                          <p:spTgt spid="127">
                                            <p:graphicEl>
                                              <a:chart seriesIdx="7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8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50"/>
                                        <p:tgtEl>
                                          <p:spTgt spid="127">
                                            <p:graphicEl>
                                              <a:chart seriesIdx="8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9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"/>
                                        <p:tgtEl>
                                          <p:spTgt spid="127">
                                            <p:graphicEl>
                                              <a:chart seriesIdx="9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1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50"/>
                                        <p:tgtEl>
                                          <p:spTgt spid="127">
                                            <p:graphicEl>
                                              <a:chart seriesIdx="1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5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1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"/>
                                        <p:tgtEl>
                                          <p:spTgt spid="127">
                                            <p:graphicEl>
                                              <a:chart seriesIdx="1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1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50"/>
                                        <p:tgtEl>
                                          <p:spTgt spid="127">
                                            <p:graphicEl>
                                              <a:chart seriesIdx="1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5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1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50"/>
                                        <p:tgtEl>
                                          <p:spTgt spid="127">
                                            <p:graphicEl>
                                              <a:chart seriesIdx="1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1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50"/>
                                        <p:tgtEl>
                                          <p:spTgt spid="127">
                                            <p:graphicEl>
                                              <a:chart seriesIdx="14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15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50"/>
                                        <p:tgtEl>
                                          <p:spTgt spid="127">
                                            <p:graphicEl>
                                              <a:chart seriesIdx="15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9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16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50"/>
                                        <p:tgtEl>
                                          <p:spTgt spid="127">
                                            <p:graphicEl>
                                              <a:chart seriesIdx="16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5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17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50"/>
                                        <p:tgtEl>
                                          <p:spTgt spid="127">
                                            <p:graphicEl>
                                              <a:chart seriesIdx="17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18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50"/>
                                        <p:tgtEl>
                                          <p:spTgt spid="127">
                                            <p:graphicEl>
                                              <a:chart seriesIdx="18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5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19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50"/>
                                        <p:tgtEl>
                                          <p:spTgt spid="127">
                                            <p:graphicEl>
                                              <a:chart seriesIdx="19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2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50"/>
                                        <p:tgtEl>
                                          <p:spTgt spid="127">
                                            <p:graphicEl>
                                              <a:chart seriesIdx="2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65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2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50"/>
                                        <p:tgtEl>
                                          <p:spTgt spid="127">
                                            <p:graphicEl>
                                              <a:chart seriesIdx="2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8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2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50"/>
                                        <p:tgtEl>
                                          <p:spTgt spid="127">
                                            <p:graphicEl>
                                              <a:chart seriesIdx="2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95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2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50"/>
                                        <p:tgtEl>
                                          <p:spTgt spid="127">
                                            <p:graphicEl>
                                              <a:chart seriesIdx="2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1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graphicEl>
                                              <a:chart seriesIdx="2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50"/>
                                        <p:tgtEl>
                                          <p:spTgt spid="127">
                                            <p:graphicEl>
                                              <a:chart seriesIdx="24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7" grpId="0" uiExpand="1">
        <p:bldSub>
          <a:bldChart bld="seriesEl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F13AF2-DCC4-4842-96BC-1B9869901C37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25" name="Espaço Reservado para Conteúdo 4"/>
          <p:cNvSpPr txBox="1">
            <a:spLocks/>
          </p:cNvSpPr>
          <p:nvPr/>
        </p:nvSpPr>
        <p:spPr>
          <a:xfrm>
            <a:off x="720000" y="1439999"/>
            <a:ext cx="7608248" cy="653325"/>
          </a:xfrm>
          <a:prstGeom prst="rect">
            <a:avLst/>
          </a:prstGeom>
        </p:spPr>
        <p:txBody>
          <a:bodyPr>
            <a:noAutofit/>
          </a:bodyPr>
          <a:lstStyle>
            <a:lvl1pPr indent="0"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  <a:lvl2pPr marL="6858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pt-BR" dirty="0"/>
              <a:t>P4. Em uma escala de 0 a 10, onde 0 significa ‘totalmente </a:t>
            </a:r>
            <a:r>
              <a:rPr lang="pt-BR" dirty="0" smtClean="0"/>
              <a:t>insatisfeito(a)’ </a:t>
            </a:r>
            <a:r>
              <a:rPr lang="pt-BR" dirty="0"/>
              <a:t>e 10 ‘totalmente </a:t>
            </a:r>
            <a:r>
              <a:rPr lang="pt-BR" dirty="0" smtClean="0"/>
              <a:t>satisfeito(a)’, </a:t>
            </a:r>
            <a:r>
              <a:rPr lang="pt-BR" dirty="0"/>
              <a:t>avalie sua satisfação com o atendente do 0800 em relação aos seguintes aspectos:</a:t>
            </a:r>
          </a:p>
        </p:txBody>
      </p:sp>
      <p:sp>
        <p:nvSpPr>
          <p:cNvPr id="17" name="Espaço Reservado para Conteúdo 4"/>
          <p:cNvSpPr txBox="1">
            <a:spLocks/>
          </p:cNvSpPr>
          <p:nvPr/>
        </p:nvSpPr>
        <p:spPr>
          <a:xfrm>
            <a:off x="1620000" y="2160000"/>
            <a:ext cx="1972178" cy="427439"/>
          </a:xfrm>
          <a:prstGeom prst="rect">
            <a:avLst/>
          </a:prstGeom>
        </p:spPr>
        <p:txBody>
          <a:bodyPr>
            <a:noAutofit/>
          </a:bodyPr>
          <a:lstStyle>
            <a:lvl1pPr indent="0"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  <a:lvl2pPr marL="6858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pt-BR" dirty="0" smtClean="0"/>
              <a:t>Clareza na informação</a:t>
            </a:r>
            <a:endParaRPr lang="pt-BR" dirty="0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2580484" y="5525206"/>
            <a:ext cx="5111750" cy="9525"/>
          </a:xfrm>
          <a:prstGeom prst="rect">
            <a:avLst/>
          </a:pr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02060"/>
              </a:solidFill>
            </a:endParaRPr>
          </a:p>
        </p:txBody>
      </p:sp>
      <p:grpSp>
        <p:nvGrpSpPr>
          <p:cNvPr id="85" name="Grupo 84"/>
          <p:cNvGrpSpPr/>
          <p:nvPr/>
        </p:nvGrpSpPr>
        <p:grpSpPr>
          <a:xfrm>
            <a:off x="2674147" y="5096581"/>
            <a:ext cx="3068114" cy="854849"/>
            <a:chOff x="957263" y="5357813"/>
            <a:chExt cx="3068114" cy="854849"/>
          </a:xfrm>
        </p:grpSpPr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957263" y="5672138"/>
              <a:ext cx="3063875" cy="119063"/>
            </a:xfrm>
            <a:custGeom>
              <a:avLst/>
              <a:gdLst>
                <a:gd name="T0" fmla="*/ 0 w 1930"/>
                <a:gd name="T1" fmla="*/ 50 h 75"/>
                <a:gd name="T2" fmla="*/ 174 w 1930"/>
                <a:gd name="T3" fmla="*/ 50 h 75"/>
                <a:gd name="T4" fmla="*/ 174 w 1930"/>
                <a:gd name="T5" fmla="*/ 75 h 75"/>
                <a:gd name="T6" fmla="*/ 0 w 1930"/>
                <a:gd name="T7" fmla="*/ 75 h 75"/>
                <a:gd name="T8" fmla="*/ 0 w 1930"/>
                <a:gd name="T9" fmla="*/ 50 h 75"/>
                <a:gd name="T10" fmla="*/ 1172 w 1930"/>
                <a:gd name="T11" fmla="*/ 54 h 75"/>
                <a:gd name="T12" fmla="*/ 1346 w 1930"/>
                <a:gd name="T13" fmla="*/ 54 h 75"/>
                <a:gd name="T14" fmla="*/ 1346 w 1930"/>
                <a:gd name="T15" fmla="*/ 75 h 75"/>
                <a:gd name="T16" fmla="*/ 1172 w 1930"/>
                <a:gd name="T17" fmla="*/ 75 h 75"/>
                <a:gd name="T18" fmla="*/ 1172 w 1930"/>
                <a:gd name="T19" fmla="*/ 54 h 75"/>
                <a:gd name="T20" fmla="*/ 1465 w 1930"/>
                <a:gd name="T21" fmla="*/ 0 h 75"/>
                <a:gd name="T22" fmla="*/ 1637 w 1930"/>
                <a:gd name="T23" fmla="*/ 0 h 75"/>
                <a:gd name="T24" fmla="*/ 1637 w 1930"/>
                <a:gd name="T25" fmla="*/ 75 h 75"/>
                <a:gd name="T26" fmla="*/ 1465 w 1930"/>
                <a:gd name="T27" fmla="*/ 75 h 75"/>
                <a:gd name="T28" fmla="*/ 1465 w 1930"/>
                <a:gd name="T29" fmla="*/ 0 h 75"/>
                <a:gd name="T30" fmla="*/ 1758 w 1930"/>
                <a:gd name="T31" fmla="*/ 29 h 75"/>
                <a:gd name="T32" fmla="*/ 1930 w 1930"/>
                <a:gd name="T33" fmla="*/ 29 h 75"/>
                <a:gd name="T34" fmla="*/ 1930 w 1930"/>
                <a:gd name="T35" fmla="*/ 75 h 75"/>
                <a:gd name="T36" fmla="*/ 1758 w 1930"/>
                <a:gd name="T37" fmla="*/ 75 h 75"/>
                <a:gd name="T38" fmla="*/ 1758 w 1930"/>
                <a:gd name="T39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30" h="75">
                  <a:moveTo>
                    <a:pt x="0" y="50"/>
                  </a:moveTo>
                  <a:lnTo>
                    <a:pt x="174" y="50"/>
                  </a:lnTo>
                  <a:lnTo>
                    <a:pt x="174" y="75"/>
                  </a:lnTo>
                  <a:lnTo>
                    <a:pt x="0" y="75"/>
                  </a:lnTo>
                  <a:lnTo>
                    <a:pt x="0" y="50"/>
                  </a:lnTo>
                  <a:close/>
                  <a:moveTo>
                    <a:pt x="1172" y="54"/>
                  </a:moveTo>
                  <a:lnTo>
                    <a:pt x="1346" y="54"/>
                  </a:lnTo>
                  <a:lnTo>
                    <a:pt x="1346" y="75"/>
                  </a:lnTo>
                  <a:lnTo>
                    <a:pt x="1172" y="75"/>
                  </a:lnTo>
                  <a:lnTo>
                    <a:pt x="1172" y="54"/>
                  </a:lnTo>
                  <a:close/>
                  <a:moveTo>
                    <a:pt x="1465" y="0"/>
                  </a:moveTo>
                  <a:lnTo>
                    <a:pt x="1637" y="0"/>
                  </a:lnTo>
                  <a:lnTo>
                    <a:pt x="1637" y="75"/>
                  </a:lnTo>
                  <a:lnTo>
                    <a:pt x="1465" y="75"/>
                  </a:lnTo>
                  <a:lnTo>
                    <a:pt x="1465" y="0"/>
                  </a:lnTo>
                  <a:close/>
                  <a:moveTo>
                    <a:pt x="1758" y="29"/>
                  </a:moveTo>
                  <a:lnTo>
                    <a:pt x="1930" y="29"/>
                  </a:lnTo>
                  <a:lnTo>
                    <a:pt x="1930" y="75"/>
                  </a:lnTo>
                  <a:lnTo>
                    <a:pt x="1758" y="75"/>
                  </a:lnTo>
                  <a:lnTo>
                    <a:pt x="17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963613" y="5440363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1427163" y="5480050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0%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1892300" y="5480050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0%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2357438" y="5480050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0%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2822575" y="5445125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3287713" y="5357813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36" name="Rectangle 18"/>
            <p:cNvSpPr>
              <a:spLocks noChangeArrowheads="1"/>
            </p:cNvSpPr>
            <p:nvPr/>
          </p:nvSpPr>
          <p:spPr bwMode="auto">
            <a:xfrm>
              <a:off x="3751263" y="5403850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41" name="Rectangle 23"/>
            <p:cNvSpPr>
              <a:spLocks noChangeArrowheads="1"/>
            </p:cNvSpPr>
            <p:nvPr/>
          </p:nvSpPr>
          <p:spPr bwMode="auto">
            <a:xfrm>
              <a:off x="1044575" y="5935663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42" name="Rectangle 24"/>
            <p:cNvSpPr>
              <a:spLocks noChangeArrowheads="1"/>
            </p:cNvSpPr>
            <p:nvPr/>
          </p:nvSpPr>
          <p:spPr bwMode="auto">
            <a:xfrm>
              <a:off x="1509713" y="5935663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43" name="Rectangle 25"/>
            <p:cNvSpPr>
              <a:spLocks noChangeArrowheads="1"/>
            </p:cNvSpPr>
            <p:nvPr/>
          </p:nvSpPr>
          <p:spPr bwMode="auto">
            <a:xfrm>
              <a:off x="1974850" y="5935663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44" name="Rectangle 26"/>
            <p:cNvSpPr>
              <a:spLocks noChangeArrowheads="1"/>
            </p:cNvSpPr>
            <p:nvPr/>
          </p:nvSpPr>
          <p:spPr bwMode="auto">
            <a:xfrm>
              <a:off x="2438400" y="5935663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45" name="Rectangle 27"/>
            <p:cNvSpPr>
              <a:spLocks noChangeArrowheads="1"/>
            </p:cNvSpPr>
            <p:nvPr/>
          </p:nvSpPr>
          <p:spPr bwMode="auto">
            <a:xfrm>
              <a:off x="2903538" y="5935663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46" name="Rectangle 28"/>
            <p:cNvSpPr>
              <a:spLocks noChangeArrowheads="1"/>
            </p:cNvSpPr>
            <p:nvPr/>
          </p:nvSpPr>
          <p:spPr bwMode="auto">
            <a:xfrm>
              <a:off x="3368675" y="5935663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5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47" name="Rectangle 29"/>
            <p:cNvSpPr>
              <a:spLocks noChangeArrowheads="1"/>
            </p:cNvSpPr>
            <p:nvPr/>
          </p:nvSpPr>
          <p:spPr bwMode="auto">
            <a:xfrm>
              <a:off x="3833813" y="5935663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6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86" name="Grupo 85"/>
          <p:cNvGrpSpPr/>
          <p:nvPr/>
        </p:nvGrpSpPr>
        <p:grpSpPr>
          <a:xfrm>
            <a:off x="5928522" y="4547306"/>
            <a:ext cx="797424" cy="1404124"/>
            <a:chOff x="4211638" y="4808538"/>
            <a:chExt cx="797424" cy="1404124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4211638" y="5556250"/>
              <a:ext cx="274638" cy="2349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4676775" y="5121275"/>
              <a:ext cx="274638" cy="6699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4216400" y="5243513"/>
              <a:ext cx="274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6%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4629150" y="4808538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16%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48" name="Rectangle 30"/>
            <p:cNvSpPr>
              <a:spLocks noChangeArrowheads="1"/>
            </p:cNvSpPr>
            <p:nvPr/>
          </p:nvSpPr>
          <p:spPr bwMode="auto">
            <a:xfrm>
              <a:off x="4298950" y="5935663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7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49" name="Rectangle 31"/>
            <p:cNvSpPr>
              <a:spLocks noChangeArrowheads="1"/>
            </p:cNvSpPr>
            <p:nvPr/>
          </p:nvSpPr>
          <p:spPr bwMode="auto">
            <a:xfrm>
              <a:off x="4762500" y="5935663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8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6811172" y="2929643"/>
            <a:ext cx="845049" cy="3021787"/>
            <a:chOff x="5094288" y="3190875"/>
            <a:chExt cx="845049" cy="3021787"/>
          </a:xfrm>
        </p:grpSpPr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5141913" y="5056188"/>
              <a:ext cx="274638" cy="73501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5607050" y="3502025"/>
              <a:ext cx="274638" cy="22891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5094288" y="4743450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17%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40" name="Rectangle 22"/>
            <p:cNvSpPr>
              <a:spLocks noChangeArrowheads="1"/>
            </p:cNvSpPr>
            <p:nvPr/>
          </p:nvSpPr>
          <p:spPr bwMode="auto">
            <a:xfrm>
              <a:off x="5559425" y="3190875"/>
              <a:ext cx="37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54%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50" name="Rectangle 32"/>
            <p:cNvSpPr>
              <a:spLocks noChangeArrowheads="1"/>
            </p:cNvSpPr>
            <p:nvPr/>
          </p:nvSpPr>
          <p:spPr bwMode="auto">
            <a:xfrm>
              <a:off x="5227638" y="5935663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9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51" name="Rectangle 33"/>
            <p:cNvSpPr>
              <a:spLocks noChangeArrowheads="1"/>
            </p:cNvSpPr>
            <p:nvPr/>
          </p:nvSpPr>
          <p:spPr bwMode="auto">
            <a:xfrm>
              <a:off x="5640388" y="5935663"/>
              <a:ext cx="2115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sp>
        <p:nvSpPr>
          <p:cNvPr id="91" name="CaixaDeTexto 37"/>
          <p:cNvSpPr txBox="1"/>
          <p:nvPr/>
        </p:nvSpPr>
        <p:spPr>
          <a:xfrm rot="21045577">
            <a:off x="2918287" y="2861904"/>
            <a:ext cx="1800000" cy="9088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média</a:t>
            </a:r>
          </a:p>
          <a:p>
            <a:pPr algn="ctr"/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8,9</a:t>
            </a:r>
            <a:endParaRPr lang="pt-BR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94" name="Espaço Reservado para Conteúdo 4"/>
          <p:cNvSpPr txBox="1">
            <a:spLocks/>
          </p:cNvSpPr>
          <p:nvPr/>
        </p:nvSpPr>
        <p:spPr>
          <a:xfrm>
            <a:off x="720000" y="6538911"/>
            <a:ext cx="4655920" cy="319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base: 9.925 entrevistas</a:t>
            </a:r>
            <a:endParaRPr lang="pt-BR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6771898"/>
              </p:ext>
            </p:extLst>
          </p:nvPr>
        </p:nvGraphicFramePr>
        <p:xfrm>
          <a:off x="9382969" y="141047"/>
          <a:ext cx="2077177" cy="655740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93519"/>
                <a:gridCol w="1283658"/>
              </a:tblGrid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UF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média</a:t>
                      </a:r>
                      <a:endParaRPr lang="pt-BR" sz="16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AC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RR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ES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AL</a:t>
                      </a:r>
                      <a:endParaRPr lang="pt-BR" sz="16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AM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MA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RS</a:t>
                      </a:r>
                      <a:endParaRPr lang="pt-BR" sz="16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PE</a:t>
                      </a:r>
                      <a:endParaRPr lang="pt-BR" sz="16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TO</a:t>
                      </a:r>
                      <a:endParaRPr lang="pt-BR" sz="16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BA</a:t>
                      </a:r>
                      <a:endParaRPr lang="pt-BR" sz="16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RJ</a:t>
                      </a:r>
                      <a:endParaRPr lang="pt-BR" sz="16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SP</a:t>
                      </a:r>
                      <a:endParaRPr lang="pt-BR" sz="16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PB</a:t>
                      </a:r>
                      <a:endParaRPr lang="pt-BR" sz="16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SE</a:t>
                      </a:r>
                      <a:endParaRPr lang="pt-BR" sz="16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PI</a:t>
                      </a:r>
                      <a:endParaRPr lang="pt-BR" sz="16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PA</a:t>
                      </a:r>
                      <a:endParaRPr lang="pt-BR" sz="16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AP</a:t>
                      </a:r>
                      <a:endParaRPr lang="pt-BR" sz="16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PR</a:t>
                      </a:r>
                      <a:endParaRPr lang="pt-BR" sz="16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GO</a:t>
                      </a:r>
                      <a:endParaRPr lang="pt-BR" sz="16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RO</a:t>
                      </a:r>
                      <a:endParaRPr lang="pt-BR" sz="16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CE</a:t>
                      </a:r>
                      <a:endParaRPr lang="pt-BR" sz="16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MS</a:t>
                      </a:r>
                      <a:endParaRPr lang="pt-BR" sz="16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SC</a:t>
                      </a:r>
                      <a:endParaRPr lang="pt-BR" sz="16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 Narrow" panose="020B0606020202030204" pitchFamily="34" charset="0"/>
                        </a:rPr>
                        <a:t>DF</a:t>
                      </a:r>
                      <a:endParaRPr lang="pt-BR" sz="16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MG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</a:tbl>
          </a:graphicData>
        </a:graphic>
      </p:graphicFrame>
      <p:graphicFrame>
        <p:nvGraphicFramePr>
          <p:cNvPr id="101" name="Tabela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038718"/>
              </p:ext>
            </p:extLst>
          </p:nvPr>
        </p:nvGraphicFramePr>
        <p:xfrm>
          <a:off x="9392400" y="140400"/>
          <a:ext cx="2077177" cy="655740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93519"/>
                <a:gridCol w="1283658"/>
              </a:tblGrid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UF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média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AC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RR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ES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AL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AM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MA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RS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PE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TO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BA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RJ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SP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PB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SE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PI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PA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AP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PR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GO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RO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CE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MS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SC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DF</a:t>
                      </a:r>
                      <a:endParaRPr lang="pt-BR" sz="16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8,8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MG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  <a:endParaRPr lang="pt-BR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7975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 animBg="1"/>
      <p:bldP spid="91" grpId="0" animBg="1"/>
      <p:bldP spid="9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Aspecto">
  <a:themeElements>
    <a:clrScheme name="Personalizada 4">
      <a:dk1>
        <a:srgbClr val="F2F2F2"/>
      </a:dk1>
      <a:lt1>
        <a:sysClr val="window" lastClr="FFFFFF"/>
      </a:lt1>
      <a:dk2>
        <a:srgbClr val="FFFFFF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500" cap="flat" cmpd="sng" algn="ctr">
          <a:solidFill>
            <a:schemeClr val="phClr">
              <a:satMod val="150000"/>
            </a:schemeClr>
          </a:solidFill>
          <a:prstDash val="solid"/>
        </a:ln>
        <a:ln w="50800" cap="flat" cmpd="thickThin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70000"/>
                <a:satMod val="155000"/>
              </a:schemeClr>
            </a:gs>
            <a:gs pos="100000">
              <a:schemeClr val="phClr">
                <a:tint val="9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0"/>
                <a:satMod val="350000"/>
              </a:schemeClr>
              <a:schemeClr val="phClr">
                <a:tint val="80000"/>
              </a:schemeClr>
            </a:duotone>
          </a:blip>
          <a:tile tx="0" ty="0" sx="75000" sy="75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DBC39D2-A4F5-4233-BD85-A1CFE87544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treinamento de equipe</Template>
  <TotalTime>0</TotalTime>
  <Words>5867</Words>
  <Application>Microsoft Office PowerPoint</Application>
  <PresentationFormat>Personalizar</PresentationFormat>
  <Paragraphs>2193</Paragraphs>
  <Slides>61</Slides>
  <Notes>60</Notes>
  <HiddenSlides>19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61</vt:i4>
      </vt:variant>
    </vt:vector>
  </HeadingPairs>
  <TitlesOfParts>
    <vt:vector size="64" baseType="lpstr">
      <vt:lpstr>3_Aspecto</vt:lpstr>
      <vt:lpstr>Tema do Office</vt:lpstr>
      <vt:lpstr>1_Tema do Office</vt:lpstr>
      <vt:lpstr>pesquisa quantitativa Central de Relacionamento Sebrae 0800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2015-08-13T12:00:21Z</dcterms:created>
  <dcterms:modified xsi:type="dcterms:W3CDTF">2015-10-26T12:24:44Z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TC101671289990</vt:lpwstr>
  </property>
</Properties>
</file>